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9" r:id="rId2"/>
    <p:sldId id="310" r:id="rId3"/>
    <p:sldId id="311" r:id="rId4"/>
    <p:sldId id="312" r:id="rId5"/>
    <p:sldId id="268" r:id="rId6"/>
    <p:sldId id="302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7" r:id="rId15"/>
    <p:sldId id="278" r:id="rId16"/>
    <p:sldId id="303" r:id="rId17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Estilo claro 1 - Acento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27102A9-8310-4765-A935-A1911B00CA55}" styleName="Estilo claro 1 - Acento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12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B4C3C8F-4306-4060-842B-EF9E9BB40DA3}" type="datetimeFigureOut">
              <a:rPr lang="es-MX" smtClean="0"/>
              <a:pPr/>
              <a:t>24/10/2015</a:t>
            </a:fld>
            <a:endParaRPr lang="es-MX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B100055-49EF-4A13-A235-CA6DAF7EF15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4C3C8F-4306-4060-842B-EF9E9BB40DA3}" type="datetimeFigureOut">
              <a:rPr lang="es-MX" smtClean="0"/>
              <a:pPr/>
              <a:t>24/10/2015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100055-49EF-4A13-A235-CA6DAF7EF15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4C3C8F-4306-4060-842B-EF9E9BB40DA3}" type="datetimeFigureOut">
              <a:rPr lang="es-MX" smtClean="0"/>
              <a:pPr/>
              <a:t>24/10/2015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100055-49EF-4A13-A235-CA6DAF7EF15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4C3C8F-4306-4060-842B-EF9E9BB40DA3}" type="datetimeFigureOut">
              <a:rPr lang="es-MX" smtClean="0"/>
              <a:pPr/>
              <a:t>24/10/2015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100055-49EF-4A13-A235-CA6DAF7EF158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4C3C8F-4306-4060-842B-EF9E9BB40DA3}" type="datetimeFigureOut">
              <a:rPr lang="es-MX" smtClean="0"/>
              <a:pPr/>
              <a:t>24/10/2015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100055-49EF-4A13-A235-CA6DAF7EF158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4C3C8F-4306-4060-842B-EF9E9BB40DA3}" type="datetimeFigureOut">
              <a:rPr lang="es-MX" smtClean="0"/>
              <a:pPr/>
              <a:t>24/10/2015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100055-49EF-4A13-A235-CA6DAF7EF158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4C3C8F-4306-4060-842B-EF9E9BB40DA3}" type="datetimeFigureOut">
              <a:rPr lang="es-MX" smtClean="0"/>
              <a:pPr/>
              <a:t>24/10/2015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100055-49EF-4A13-A235-CA6DAF7EF15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4C3C8F-4306-4060-842B-EF9E9BB40DA3}" type="datetimeFigureOut">
              <a:rPr lang="es-MX" smtClean="0"/>
              <a:pPr/>
              <a:t>24/10/2015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100055-49EF-4A13-A235-CA6DAF7EF158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4C3C8F-4306-4060-842B-EF9E9BB40DA3}" type="datetimeFigureOut">
              <a:rPr lang="es-MX" smtClean="0"/>
              <a:pPr/>
              <a:t>24/10/2015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100055-49EF-4A13-A235-CA6DAF7EF15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B4C3C8F-4306-4060-842B-EF9E9BB40DA3}" type="datetimeFigureOut">
              <a:rPr lang="es-MX" smtClean="0"/>
              <a:pPr/>
              <a:t>24/10/2015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100055-49EF-4A13-A235-CA6DAF7EF15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B4C3C8F-4306-4060-842B-EF9E9BB40DA3}" type="datetimeFigureOut">
              <a:rPr lang="es-MX" smtClean="0"/>
              <a:pPr/>
              <a:t>24/10/2015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B100055-49EF-4A13-A235-CA6DAF7EF158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B4C3C8F-4306-4060-842B-EF9E9BB40DA3}" type="datetimeFigureOut">
              <a:rPr lang="es-MX" smtClean="0"/>
              <a:pPr/>
              <a:t>24/10/2015</a:t>
            </a:fld>
            <a:endParaRPr lang="es-MX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B100055-49EF-4A13-A235-CA6DAF7EF15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711349"/>
            <a:ext cx="8229600" cy="4525963"/>
          </a:xfrm>
        </p:spPr>
        <p:txBody>
          <a:bodyPr/>
          <a:lstStyle/>
          <a:p>
            <a:r>
              <a:rPr lang="es-MX" dirty="0" smtClean="0"/>
              <a:t>Educación especial (</a:t>
            </a:r>
            <a:r>
              <a:rPr lang="es-MX" dirty="0" err="1" smtClean="0"/>
              <a:t>USAER</a:t>
            </a:r>
            <a:r>
              <a:rPr lang="es-MX" dirty="0" smtClean="0"/>
              <a:t>)</a:t>
            </a:r>
          </a:p>
          <a:p>
            <a:pPr marL="109728" indent="0">
              <a:buNone/>
            </a:pPr>
            <a:endParaRPr lang="es-MX" dirty="0" smtClean="0"/>
          </a:p>
          <a:p>
            <a:endParaRPr lang="es-MX" dirty="0" smtClean="0"/>
          </a:p>
          <a:p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MX" sz="3200" dirty="0" smtClean="0"/>
              <a:t>TIPOS DE EVIDENCIAS Y SUS CARACTERÍSTICAS </a:t>
            </a:r>
            <a:endParaRPr lang="es-MX" sz="3200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611560" y="2564904"/>
          <a:ext cx="7776864" cy="30243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88432"/>
                <a:gridCol w="3888432"/>
              </a:tblGrid>
              <a:tr h="753096">
                <a:tc gridSpan="2">
                  <a:txBody>
                    <a:bodyPr/>
                    <a:lstStyle/>
                    <a:p>
                      <a:r>
                        <a:rPr lang="es-MX" dirty="0" smtClean="0"/>
                        <a:t>Dos evidencias del o los campo(s) formativo(s) o asignatura(s)</a:t>
                      </a:r>
                      <a:r>
                        <a:rPr lang="es-MX" baseline="0" dirty="0" smtClean="0"/>
                        <a:t> en las que realiza la adecuación curricular</a:t>
                      </a:r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436317"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Adecuación Curricular 1</a:t>
                      </a:r>
                      <a:endParaRPr lang="es-MX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Adecuación curricular 2</a:t>
                      </a:r>
                      <a:endParaRPr lang="es-MX" b="1" dirty="0"/>
                    </a:p>
                  </a:txBody>
                  <a:tcPr/>
                </a:tc>
              </a:tr>
              <a:tr h="1398606">
                <a:tc>
                  <a:txBody>
                    <a:bodyPr/>
                    <a:lstStyle/>
                    <a:p>
                      <a:r>
                        <a:rPr lang="es-MX" dirty="0" smtClean="0"/>
                        <a:t>Un alumno con necesidades especiales asociadas a una discapacidad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Un alumno con necesidades educativas especiales sin que esté</a:t>
                      </a:r>
                      <a:r>
                        <a:rPr lang="es-MX" baseline="0" dirty="0" smtClean="0"/>
                        <a:t> asociado a una discapacidad</a:t>
                      </a:r>
                      <a:endParaRPr lang="es-MX" dirty="0"/>
                    </a:p>
                  </a:txBody>
                  <a:tcPr/>
                </a:tc>
              </a:tr>
              <a:tr h="436317">
                <a:tc>
                  <a:txBody>
                    <a:bodyPr/>
                    <a:lstStyle/>
                    <a:p>
                      <a:r>
                        <a:rPr lang="es-MX" dirty="0" smtClean="0"/>
                        <a:t>Ee_USAER_1_GAGI720709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Ee_</a:t>
                      </a:r>
                      <a:r>
                        <a:rPr lang="es-MX" baseline="0" dirty="0" smtClean="0"/>
                        <a:t> USAER_2_GAGI720709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39341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s-MX" dirty="0"/>
              <a:t>A partir de las evidencias presentadas el docente elaborará un texto de análisis donde </a:t>
            </a:r>
            <a:r>
              <a:rPr lang="es-MX" dirty="0" smtClean="0"/>
              <a:t>argumente la </a:t>
            </a:r>
            <a:r>
              <a:rPr lang="es-MX" dirty="0"/>
              <a:t>manera en que emplea el conocimiento de las características de sus alumnos y de su </a:t>
            </a:r>
            <a:r>
              <a:rPr lang="es-MX" dirty="0" smtClean="0"/>
              <a:t>contexto familiar </a:t>
            </a:r>
            <a:r>
              <a:rPr lang="es-MX" dirty="0"/>
              <a:t>y sociocultural. Este texto estará guiado por un conjunto de enunciados que faciliten su elaboración.</a:t>
            </a:r>
          </a:p>
          <a:p>
            <a:r>
              <a:rPr lang="es-MX" dirty="0"/>
              <a:t>El tiempo para realizarlo en línea será de 4 horas, es recomendable que el docente </a:t>
            </a:r>
            <a:r>
              <a:rPr lang="es-MX" dirty="0" smtClean="0"/>
              <a:t>prevea disponer </a:t>
            </a:r>
            <a:r>
              <a:rPr lang="es-MX" dirty="0"/>
              <a:t>de este tiempo para llevar a cabo la tarea.</a:t>
            </a:r>
          </a:p>
          <a:p>
            <a:r>
              <a:rPr lang="es-MX" dirty="0"/>
              <a:t>El texto de análisis será evaluado posteriormente mediante una Rúbrica por evaluadores </a:t>
            </a:r>
            <a:r>
              <a:rPr lang="es-MX" dirty="0" smtClean="0"/>
              <a:t>certificados por </a:t>
            </a:r>
            <a:r>
              <a:rPr lang="es-MX" dirty="0"/>
              <a:t>el </a:t>
            </a:r>
            <a:r>
              <a:rPr lang="es-MX" dirty="0" err="1"/>
              <a:t>inee</a:t>
            </a:r>
            <a:r>
              <a:rPr lang="es-MX" dirty="0"/>
              <a:t>.</a:t>
            </a:r>
          </a:p>
          <a:p>
            <a:pPr>
              <a:buNone/>
            </a:pPr>
            <a:endParaRPr lang="es-MX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b="1" dirty="0" smtClean="0"/>
              <a:t>ELABORACIÓN DEL TEXTO DE ANÁLISIS DE LAS EVIDENCIAS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MX" sz="3500" b="1" dirty="0" smtClean="0"/>
              <a:t>Contexto </a:t>
            </a:r>
            <a:r>
              <a:rPr lang="es-MX" sz="3500" b="1" dirty="0"/>
              <a:t>educativo</a:t>
            </a:r>
          </a:p>
          <a:p>
            <a:r>
              <a:rPr lang="es-MX" b="1" dirty="0"/>
              <a:t>De la escuela</a:t>
            </a:r>
            <a:r>
              <a:rPr lang="es-MX" dirty="0"/>
              <a:t>. Se espera que el docente describa aspectos relacionados con el contexto escolar </a:t>
            </a:r>
            <a:r>
              <a:rPr lang="es-MX" dirty="0" smtClean="0"/>
              <a:t>y sociocultural </a:t>
            </a:r>
            <a:r>
              <a:rPr lang="es-MX" dirty="0"/>
              <a:t>de la localidad en donde vive el alumno, así como la participación de la familia en </a:t>
            </a:r>
            <a:r>
              <a:rPr lang="es-MX" dirty="0" smtClean="0"/>
              <a:t>el proceso </a:t>
            </a:r>
            <a:r>
              <a:rPr lang="es-MX" dirty="0"/>
              <a:t>educativo.</a:t>
            </a:r>
          </a:p>
          <a:p>
            <a:r>
              <a:rPr lang="es-MX" b="1" dirty="0"/>
              <a:t>De los alumnos. </a:t>
            </a:r>
            <a:r>
              <a:rPr lang="es-MX" dirty="0"/>
              <a:t>El docente describirá las características de los alumnos que consideró como </a:t>
            </a:r>
            <a:r>
              <a:rPr lang="es-MX" dirty="0" smtClean="0"/>
              <a:t>referentes para </a:t>
            </a:r>
            <a:r>
              <a:rPr lang="es-MX" dirty="0"/>
              <a:t>el desarrollo de la situación de aprendizaje.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sz="2400" dirty="0" smtClean="0"/>
              <a:t>EL TEXTO DE ANÁLISIS QUE SE HAGA A PARTIR DE LAS EVIDENCIAS CONTENDRÁ LOS SIGUIENTES ELEMENTOS:</a:t>
            </a:r>
            <a:endParaRPr lang="es-MX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MX" b="1" dirty="0" smtClean="0"/>
              <a:t>Propósitos </a:t>
            </a:r>
            <a:r>
              <a:rPr lang="es-MX" b="1" dirty="0"/>
              <a:t>y contenidos del currículo vigente. </a:t>
            </a:r>
            <a:r>
              <a:rPr lang="es-MX" dirty="0"/>
              <a:t>Se realizará por campo formativo o asignatura, </a:t>
            </a:r>
            <a:r>
              <a:rPr lang="es-MX" dirty="0" smtClean="0"/>
              <a:t>describirá el </a:t>
            </a:r>
            <a:r>
              <a:rPr lang="es-MX" dirty="0"/>
              <a:t>aprendizaje esperado, los enfoques y el tema específico de la situación de aprendizaje a </a:t>
            </a:r>
            <a:r>
              <a:rPr lang="es-MX" dirty="0" smtClean="0"/>
              <a:t>la que </a:t>
            </a:r>
            <a:r>
              <a:rPr lang="es-MX" dirty="0"/>
              <a:t>corresponde la evidencia.</a:t>
            </a:r>
          </a:p>
          <a:p>
            <a:r>
              <a:rPr lang="es-MX" b="1" dirty="0"/>
              <a:t>Actividades realizadas con los alumnos. </a:t>
            </a:r>
            <a:r>
              <a:rPr lang="es-MX" dirty="0"/>
              <a:t>Incluirá la descripción de las actividades realizadas por </a:t>
            </a:r>
            <a:r>
              <a:rPr lang="es-MX" dirty="0" smtClean="0"/>
              <a:t>los alumnos</a:t>
            </a:r>
            <a:r>
              <a:rPr lang="es-MX" dirty="0"/>
              <a:t>, recursos y materiales didácticos, instrumentos y, en su caso, las técnicas de evaluación.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dirty="0" smtClean="0"/>
              <a:t>NARRACIÓN DE LA ESTRATEGIA DIDÁCTICA</a:t>
            </a:r>
            <a:br>
              <a:rPr lang="es-MX" b="1" dirty="0" smtClean="0"/>
            </a:b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s-MX" b="1" dirty="0" smtClean="0"/>
              <a:t>Alcance </a:t>
            </a:r>
            <a:r>
              <a:rPr lang="es-MX" b="1" dirty="0"/>
              <a:t>de los objetivos de enseñanza</a:t>
            </a:r>
            <a:r>
              <a:rPr lang="es-MX" dirty="0"/>
              <a:t>. Se espera que explique el nivel de aprendizaje </a:t>
            </a:r>
            <a:r>
              <a:rPr lang="es-MX" dirty="0" smtClean="0"/>
              <a:t>alcanzado por </a:t>
            </a:r>
            <a:r>
              <a:rPr lang="es-MX" dirty="0"/>
              <a:t>el alumno, así como las dificultades que enfrentó.</a:t>
            </a:r>
          </a:p>
          <a:p>
            <a:r>
              <a:rPr lang="es-MX" b="1" dirty="0"/>
              <a:t>Retroalimentación a los alumnos. </a:t>
            </a:r>
            <a:r>
              <a:rPr lang="es-MX" dirty="0"/>
              <a:t>En su texto de análisis comentará las acciones que llevó a </a:t>
            </a:r>
            <a:r>
              <a:rPr lang="es-MX" dirty="0" smtClean="0"/>
              <a:t>cabo para </a:t>
            </a:r>
            <a:r>
              <a:rPr lang="es-MX" dirty="0"/>
              <a:t>dar a conocer al alumno los logros y aspectos a mejorar en su proceso de aprendizaje.</a:t>
            </a:r>
          </a:p>
          <a:p>
            <a:r>
              <a:rPr lang="es-MX" b="1" dirty="0"/>
              <a:t>Retroalimentación de su propia práctica. </a:t>
            </a:r>
            <a:r>
              <a:rPr lang="es-MX" dirty="0"/>
              <a:t>En su texto de análisis reflexionará sobre los logros y </a:t>
            </a:r>
            <a:r>
              <a:rPr lang="es-MX" dirty="0" smtClean="0"/>
              <a:t>aspectos a </a:t>
            </a:r>
            <a:r>
              <a:rPr lang="es-MX" dirty="0"/>
              <a:t>mejorar en su intervención docente.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MX" sz="3200" dirty="0"/>
              <a:t>A</a:t>
            </a:r>
            <a:r>
              <a:rPr lang="es-MX" sz="3200" b="1" dirty="0" smtClean="0"/>
              <a:t>NÁLISIS DE LOS RESULTADOS DE APRENDIZAJE DE LOS ALUMNOS</a:t>
            </a:r>
            <a:endParaRPr lang="es-MX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MX" b="1" dirty="0" smtClean="0"/>
              <a:t>Momento 1. Evidencias</a:t>
            </a:r>
          </a:p>
          <a:p>
            <a:pPr>
              <a:buNone/>
            </a:pPr>
            <a:r>
              <a:rPr lang="es-MX" dirty="0" smtClean="0"/>
              <a:t>Selección, digitalización y carga de las evidencias de enseñanza a la plataforma de</a:t>
            </a:r>
          </a:p>
          <a:p>
            <a:pPr>
              <a:buNone/>
            </a:pPr>
            <a:r>
              <a:rPr lang="es-MX" dirty="0" smtClean="0"/>
              <a:t>la Evaluación del desempeño.</a:t>
            </a:r>
          </a:p>
          <a:p>
            <a:pPr>
              <a:buNone/>
            </a:pPr>
            <a:endParaRPr lang="es-MX" dirty="0" smtClean="0"/>
          </a:p>
          <a:p>
            <a:pPr>
              <a:buNone/>
            </a:pPr>
            <a:r>
              <a:rPr lang="es-MX" b="1" dirty="0" smtClean="0"/>
              <a:t>Momento 2. Elaboración de Texto de análisis</a:t>
            </a:r>
          </a:p>
          <a:p>
            <a:pPr>
              <a:buNone/>
            </a:pPr>
            <a:r>
              <a:rPr lang="es-MX" dirty="0" smtClean="0"/>
              <a:t>Redacción del Texto de análisis de las evidencias a partir de enunciados guía.</a:t>
            </a: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sz="2800" dirty="0" smtClean="0">
                <a:effectLst/>
              </a:rPr>
              <a:t>LA INFORMACIÓN QUE CONTIENE LA PLATAFORMA ESTÁ ORGANIZADA EN DOS MOMENTOS:</a:t>
            </a:r>
            <a:endParaRPr lang="es-MX" sz="2800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9141403"/>
              </p:ext>
            </p:extLst>
          </p:nvPr>
        </p:nvGraphicFramePr>
        <p:xfrm>
          <a:off x="251520" y="1916832"/>
          <a:ext cx="8568952" cy="3557152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1296144"/>
                <a:gridCol w="1008112"/>
                <a:gridCol w="1224136"/>
                <a:gridCol w="1656184"/>
                <a:gridCol w="3384376"/>
              </a:tblGrid>
              <a:tr h="706408">
                <a:tc>
                  <a:txBody>
                    <a:bodyPr/>
                    <a:lstStyle/>
                    <a:p>
                      <a:r>
                        <a:rPr kumimoji="0" lang="es-MX" sz="1400" kern="1200" baseline="0" dirty="0" smtClean="0"/>
                        <a:t>Asignatura</a:t>
                      </a:r>
                    </a:p>
                    <a:p>
                      <a:r>
                        <a:rPr kumimoji="0" lang="es-MX" sz="1400" kern="1200" baseline="0" dirty="0" smtClean="0"/>
                        <a:t>Matemáticas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s-MX" sz="1400" kern="1200" baseline="0" dirty="0" smtClean="0"/>
                        <a:t>Situación de</a:t>
                      </a:r>
                    </a:p>
                    <a:p>
                      <a:r>
                        <a:rPr kumimoji="0" lang="es-MX" sz="1400" kern="1200" baseline="0" dirty="0" err="1" smtClean="0"/>
                        <a:t>Azaje</a:t>
                      </a:r>
                      <a:r>
                        <a:rPr kumimoji="0" lang="es-MX" sz="1400" kern="1200" baseline="0" dirty="0" smtClean="0"/>
                        <a:t>.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s-MX" sz="1400" kern="1200" baseline="0" dirty="0" smtClean="0"/>
                        <a:t>Desempeño del</a:t>
                      </a:r>
                    </a:p>
                    <a:p>
                      <a:r>
                        <a:rPr kumimoji="0" lang="es-MX" sz="1400" kern="1200" baseline="0" dirty="0" smtClean="0"/>
                        <a:t>alumno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s-MX" sz="1400" kern="1200" baseline="0" dirty="0" smtClean="0"/>
                        <a:t>Primeros diez dígitos</a:t>
                      </a:r>
                    </a:p>
                    <a:p>
                      <a:r>
                        <a:rPr kumimoji="0" lang="es-MX" sz="1400" kern="1200" baseline="0" dirty="0" smtClean="0"/>
                        <a:t>de su CURP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s-MX" sz="1400" kern="1200" baseline="0" dirty="0" smtClean="0"/>
                        <a:t>Nombre de la evidencia</a:t>
                      </a:r>
                      <a:endParaRPr lang="es-MX" sz="1400" dirty="0"/>
                    </a:p>
                  </a:txBody>
                  <a:tcPr/>
                </a:tc>
              </a:tr>
              <a:tr h="706408">
                <a:tc>
                  <a:txBody>
                    <a:bodyPr/>
                    <a:lstStyle/>
                    <a:p>
                      <a:r>
                        <a:rPr kumimoji="0" lang="es-MX" sz="1800" kern="1200" baseline="0" dirty="0" smtClean="0"/>
                        <a:t>Mat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s-MX" sz="1800" kern="1200" baseline="0" dirty="0" smtClean="0"/>
                        <a:t>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s-MX" sz="1800" kern="1200" baseline="0" dirty="0" smtClean="0"/>
                        <a:t>alto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GAGI720709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Mat_sit1_alto_GAGI720709</a:t>
                      </a:r>
                      <a:endParaRPr lang="es-MX" dirty="0"/>
                    </a:p>
                  </a:txBody>
                  <a:tcPr/>
                </a:tc>
              </a:tr>
              <a:tr h="706408">
                <a:tc>
                  <a:txBody>
                    <a:bodyPr/>
                    <a:lstStyle/>
                    <a:p>
                      <a:r>
                        <a:rPr kumimoji="0" lang="es-MX" sz="1800" kern="1200" baseline="0" dirty="0" smtClean="0"/>
                        <a:t>Mat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s-MX" sz="1800" kern="1200" baseline="0" dirty="0" smtClean="0"/>
                        <a:t>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bajo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GAGI720709</a:t>
                      </a:r>
                    </a:p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Mat_sit1_bajo_GAGI720709</a:t>
                      </a:r>
                    </a:p>
                    <a:p>
                      <a:endParaRPr lang="es-MX" dirty="0"/>
                    </a:p>
                  </a:txBody>
                  <a:tcPr/>
                </a:tc>
              </a:tr>
              <a:tr h="706408">
                <a:tc>
                  <a:txBody>
                    <a:bodyPr/>
                    <a:lstStyle/>
                    <a:p>
                      <a:r>
                        <a:rPr kumimoji="0" lang="es-MX" sz="1800" kern="1200" baseline="0" dirty="0" smtClean="0"/>
                        <a:t>Mat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s-MX" sz="1800" kern="1200" baseline="0" dirty="0" smtClean="0"/>
                        <a:t>alto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GAGI720709</a:t>
                      </a:r>
                    </a:p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Mat_sit2_alto_GAGI720709</a:t>
                      </a:r>
                    </a:p>
                    <a:p>
                      <a:endParaRPr lang="es-MX" dirty="0"/>
                    </a:p>
                  </a:txBody>
                  <a:tcPr/>
                </a:tc>
              </a:tr>
              <a:tr h="706408">
                <a:tc>
                  <a:txBody>
                    <a:bodyPr/>
                    <a:lstStyle/>
                    <a:p>
                      <a:r>
                        <a:rPr kumimoji="0" lang="es-MX" sz="1800" kern="1200" baseline="0" dirty="0" smtClean="0"/>
                        <a:t>Mat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bajo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GAGI720709</a:t>
                      </a:r>
                    </a:p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Mat_sit2_bajo_GAGI720709</a:t>
                      </a:r>
                    </a:p>
                    <a:p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sz="3100" dirty="0" smtClean="0">
                <a:effectLst/>
              </a:rPr>
              <a:t>LAS EVIDENCIAS DIGITALIZADAS DEBERÁN SER NOMBRADAS CON BASE EN LA SIGUIENTE NOMENCLATURA</a:t>
            </a:r>
            <a:r>
              <a:rPr lang="es-MX" dirty="0" smtClean="0"/>
              <a:t>.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1938506"/>
              </p:ext>
            </p:extLst>
          </p:nvPr>
        </p:nvGraphicFramePr>
        <p:xfrm>
          <a:off x="457200" y="1736824"/>
          <a:ext cx="822960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78696"/>
                <a:gridCol w="5050904"/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ASIGNATURA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NOMENCLATURA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Español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Esp_sit1_bajo_GAGI720709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Biología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Bio_sit1_bajo_GAGI720709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Física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Fis_sit1_bajo_GAGI720709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Química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Qui_sit1_bajo_GAGI720709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Historia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His_sit1_bajo_GAGI720709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Geografía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Geo_sit1_bajo_GAGI720709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Formación Cívica y Ética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FCE_sit1_bajo_GAGI720709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Educación Física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EF_sit1_bajo_GAGI720709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Inglés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Ing_sit1_bajo_GAGI720709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smtClean="0"/>
              <a:t>NOMBRES DE LOS ARCHIVOS SEGÚN LA ASIGNATURA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Seleccione 4 trabajos diferentes producidos por cuatro alumnos diferentes</a:t>
            </a:r>
          </a:p>
          <a:p>
            <a:endParaRPr lang="es-MX" dirty="0" smtClean="0"/>
          </a:p>
          <a:p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MX" sz="3600" dirty="0" smtClean="0"/>
              <a:t>TIPOS DE EVIDENCIA DE PREESCOLAR</a:t>
            </a:r>
            <a:endParaRPr lang="es-MX" sz="3600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467544" y="2564904"/>
          <a:ext cx="7848872" cy="296700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24436"/>
                <a:gridCol w="3924436"/>
              </a:tblGrid>
              <a:tr h="452720"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Lenguaje y comunicación</a:t>
                      </a:r>
                      <a:endParaRPr lang="es-MX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Pensamiento matemático</a:t>
                      </a:r>
                      <a:endParaRPr lang="es-MX" b="1" dirty="0"/>
                    </a:p>
                  </a:txBody>
                  <a:tcPr/>
                </a:tc>
              </a:tr>
              <a:tr h="781407">
                <a:tc>
                  <a:txBody>
                    <a:bodyPr/>
                    <a:lstStyle/>
                    <a:p>
                      <a:r>
                        <a:rPr lang="es-MX" dirty="0" smtClean="0"/>
                        <a:t>Un alumno de bajo desempeño</a:t>
                      </a:r>
                    </a:p>
                    <a:p>
                      <a:r>
                        <a:rPr lang="es-MX" dirty="0" smtClean="0"/>
                        <a:t>Un alumno de alto desempeño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Un alumno de bajo</a:t>
                      </a:r>
                      <a:r>
                        <a:rPr lang="es-MX" baseline="0" dirty="0" smtClean="0"/>
                        <a:t> desempeño</a:t>
                      </a:r>
                    </a:p>
                    <a:p>
                      <a:r>
                        <a:rPr lang="es-MX" baseline="0" dirty="0" smtClean="0"/>
                        <a:t>Un alumno de alto desempeño</a:t>
                      </a:r>
                      <a:endParaRPr lang="es-MX" dirty="0"/>
                    </a:p>
                  </a:txBody>
                  <a:tcPr/>
                </a:tc>
              </a:tr>
              <a:tr h="452720">
                <a:tc>
                  <a:txBody>
                    <a:bodyPr/>
                    <a:lstStyle/>
                    <a:p>
                      <a:r>
                        <a:rPr lang="es-MX" dirty="0" smtClean="0"/>
                        <a:t>LengCom_bajo_GAGI720709</a:t>
                      </a:r>
                    </a:p>
                    <a:p>
                      <a:r>
                        <a:rPr lang="es-MX" dirty="0" smtClean="0"/>
                        <a:t>LengCom_alto_GAGI720709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PensMat_bajo_GAGI720709</a:t>
                      </a:r>
                    </a:p>
                    <a:p>
                      <a:r>
                        <a:rPr lang="es-MX" dirty="0" smtClean="0"/>
                        <a:t>PensMat_alto_GAGI720709</a:t>
                      </a:r>
                      <a:endParaRPr lang="es-MX" dirty="0"/>
                    </a:p>
                  </a:txBody>
                  <a:tcPr/>
                </a:tc>
              </a:tr>
              <a:tr h="452720">
                <a:tc gridSpan="2"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Educación Física</a:t>
                      </a:r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452720">
                <a:tc>
                  <a:txBody>
                    <a:bodyPr/>
                    <a:lstStyle/>
                    <a:p>
                      <a:r>
                        <a:rPr lang="es-MX" dirty="0" smtClean="0"/>
                        <a:t>Pree_EF_sit1_bajo_GAGI720709</a:t>
                      </a:r>
                    </a:p>
                    <a:p>
                      <a:r>
                        <a:rPr lang="es-MX" dirty="0" smtClean="0"/>
                        <a:t>Pree_EF_sit1_alto_GAGI720709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Pree_EF_sit2_alto_GAGI720709</a:t>
                      </a:r>
                    </a:p>
                    <a:p>
                      <a:r>
                        <a:rPr lang="es-MX" dirty="0" smtClean="0"/>
                        <a:t>Pree_EF_sit2_bajo_GAGI720709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Seleccionar 4 trabajos de 4alumnos diferentes</a:t>
            </a:r>
          </a:p>
          <a:p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000" dirty="0" smtClean="0"/>
              <a:t>TIPOS DE EVIDENCIA PRIMARIA</a:t>
            </a:r>
            <a:endParaRPr lang="es-MX" sz="4000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395536" y="2492897"/>
          <a:ext cx="8208912" cy="32909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04456"/>
                <a:gridCol w="4104456"/>
              </a:tblGrid>
              <a:tr h="512294"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Español</a:t>
                      </a:r>
                      <a:endParaRPr lang="es-MX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Matemáticas</a:t>
                      </a:r>
                      <a:endParaRPr lang="es-MX" b="1" dirty="0"/>
                    </a:p>
                  </a:txBody>
                  <a:tcPr/>
                </a:tc>
              </a:tr>
              <a:tr h="711841">
                <a:tc>
                  <a:txBody>
                    <a:bodyPr/>
                    <a:lstStyle/>
                    <a:p>
                      <a:r>
                        <a:rPr lang="es-MX" dirty="0" smtClean="0"/>
                        <a:t>Un</a:t>
                      </a:r>
                      <a:r>
                        <a:rPr lang="es-MX" baseline="0" dirty="0" smtClean="0"/>
                        <a:t> alumno de bajo desempeño</a:t>
                      </a:r>
                    </a:p>
                    <a:p>
                      <a:r>
                        <a:rPr lang="es-MX" baseline="0" dirty="0" smtClean="0"/>
                        <a:t>Un alumno de alto desempeño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Un</a:t>
                      </a:r>
                      <a:r>
                        <a:rPr lang="es-MX" baseline="0" dirty="0" smtClean="0"/>
                        <a:t> alumno de bajo desempeño</a:t>
                      </a:r>
                    </a:p>
                    <a:p>
                      <a:r>
                        <a:rPr lang="es-MX" baseline="0" dirty="0" smtClean="0"/>
                        <a:t>Un alumno de alto desempeño</a:t>
                      </a:r>
                      <a:endParaRPr lang="es-MX" dirty="0" smtClean="0"/>
                    </a:p>
                  </a:txBody>
                  <a:tcPr/>
                </a:tc>
              </a:tr>
              <a:tr h="512294">
                <a:tc>
                  <a:txBody>
                    <a:bodyPr/>
                    <a:lstStyle/>
                    <a:p>
                      <a:r>
                        <a:rPr lang="es-MX" dirty="0" smtClean="0"/>
                        <a:t>Esp_bajo_GAGI720709</a:t>
                      </a:r>
                    </a:p>
                    <a:p>
                      <a:r>
                        <a:rPr lang="es-MX" dirty="0" smtClean="0"/>
                        <a:t>Esp_alto_GAGI720709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Mat_bajo_GAGI720709</a:t>
                      </a:r>
                    </a:p>
                    <a:p>
                      <a:r>
                        <a:rPr lang="es-MX" dirty="0" smtClean="0"/>
                        <a:t>Mat_alto_GAGI720709</a:t>
                      </a:r>
                      <a:endParaRPr lang="es-MX" dirty="0"/>
                    </a:p>
                  </a:txBody>
                  <a:tcPr/>
                </a:tc>
              </a:tr>
              <a:tr h="512294">
                <a:tc gridSpan="2"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Educación Física</a:t>
                      </a:r>
                      <a:endParaRPr lang="es-MX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512294">
                <a:tc>
                  <a:txBody>
                    <a:bodyPr/>
                    <a:lstStyle/>
                    <a:p>
                      <a:r>
                        <a:rPr lang="es-MX" dirty="0" smtClean="0"/>
                        <a:t>Pri_EF_sit1_bajo_GAGI720709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Pri_EF_sit1_alto_GAGI720709</a:t>
                      </a:r>
                    </a:p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Pri_EF_sit2_bajo_GAGI720709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Pri_EF_sit2_bajo_GAGI720709</a:t>
                      </a:r>
                    </a:p>
                    <a:p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4 trabajos producidos por 4 alumnos diferentes</a:t>
            </a:r>
          </a:p>
          <a:p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MX" sz="3200" dirty="0" smtClean="0"/>
              <a:t>TIPOS DE EVIDENCIA TELESECUNDARIA</a:t>
            </a:r>
            <a:endParaRPr lang="es-MX" sz="3200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475656" y="3068960"/>
          <a:ext cx="6096000" cy="2473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Español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Matemáticas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Un alumno de bajo desempeño</a:t>
                      </a:r>
                    </a:p>
                    <a:p>
                      <a:r>
                        <a:rPr lang="es-MX" dirty="0" smtClean="0"/>
                        <a:t>Un alumno de alto desempeño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Un alumno de bajo</a:t>
                      </a:r>
                      <a:r>
                        <a:rPr lang="es-MX" baseline="0" dirty="0" smtClean="0"/>
                        <a:t> desempeño</a:t>
                      </a:r>
                    </a:p>
                    <a:p>
                      <a:r>
                        <a:rPr lang="es-MX" baseline="0" dirty="0" smtClean="0"/>
                        <a:t>Un alumno de alto desempeño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Esp_bajo_GAGI720709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Esp_alto_GAGI720709</a:t>
                      </a:r>
                    </a:p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Mat_bajo_GAGI720709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Mat_alto_GAGI720709</a:t>
                      </a:r>
                    </a:p>
                    <a:p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1800" dirty="0" smtClean="0"/>
              <a:t>Las </a:t>
            </a:r>
            <a:r>
              <a:rPr lang="es-MX" sz="1800" dirty="0"/>
              <a:t>evidencias que deberá subir el docente a </a:t>
            </a:r>
            <a:r>
              <a:rPr lang="es-MX" sz="1800" dirty="0" smtClean="0"/>
              <a:t>la plataforma </a:t>
            </a:r>
            <a:r>
              <a:rPr lang="es-MX" sz="1800" dirty="0"/>
              <a:t>digital, se muestran en el siguiente cuadro</a:t>
            </a:r>
            <a:r>
              <a:rPr lang="es-MX" dirty="0" smtClean="0"/>
              <a:t>:</a:t>
            </a:r>
          </a:p>
          <a:p>
            <a:endParaRPr lang="es-MX" dirty="0"/>
          </a:p>
          <a:p>
            <a:pPr>
              <a:buNone/>
            </a:pPr>
            <a:endParaRPr lang="es-MX" b="1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b="1" dirty="0" smtClean="0"/>
              <a:t> TIPOS DE EVIDENCIAS</a:t>
            </a:r>
            <a:endParaRPr lang="es-MX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683568" y="2348880"/>
          <a:ext cx="7920880" cy="3315844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3960440"/>
                <a:gridCol w="3960440"/>
              </a:tblGrid>
              <a:tr h="432048">
                <a:tc gridSpan="2">
                  <a:txBody>
                    <a:bodyPr/>
                    <a:lstStyle/>
                    <a:p>
                      <a:pPr algn="ctr"/>
                      <a:r>
                        <a:rPr lang="es-MX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Para docentes de Secundaria. Matemáticas</a:t>
                      </a:r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1573156">
                <a:tc>
                  <a:txBody>
                    <a:bodyPr/>
                    <a:lstStyle/>
                    <a:p>
                      <a:r>
                        <a:rPr lang="es-MX" sz="2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Dos evidencias de la asignatura de Matemáticas y</a:t>
                      </a:r>
                    </a:p>
                    <a:p>
                      <a:r>
                        <a:rPr lang="es-MX" sz="2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 una misma situación de aprendizaje</a:t>
                      </a:r>
                      <a:r>
                        <a:rPr lang="es-MX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Dos evidencias de la asignatura de Matemáticas y</a:t>
                      </a:r>
                    </a:p>
                    <a:p>
                      <a:r>
                        <a:rPr lang="es-MX" sz="2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 otra situación de aprendizaje.</a:t>
                      </a:r>
                      <a:endParaRPr lang="es-MX" sz="2000" dirty="0"/>
                    </a:p>
                  </a:txBody>
                  <a:tcPr/>
                </a:tc>
              </a:tr>
              <a:tr h="110121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MX" sz="2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 un alumno de bajo desempeño</a:t>
                      </a:r>
                    </a:p>
                    <a:p>
                      <a:r>
                        <a:rPr lang="es-MX" sz="2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• De un alumno de alto desempeño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MX" sz="2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 un alumno de bajo desempeño</a:t>
                      </a:r>
                    </a:p>
                    <a:p>
                      <a:r>
                        <a:rPr lang="es-MX" sz="2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• De un alumno de alto desempeño</a:t>
                      </a:r>
                      <a:endParaRPr lang="es-MX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4 trabajos individuales, calificados y retroalimentados.</a:t>
            </a:r>
          </a:p>
          <a:p>
            <a:endParaRPr lang="es-MX" dirty="0" smtClean="0"/>
          </a:p>
          <a:p>
            <a:r>
              <a:rPr lang="es-MX" dirty="0" smtClean="0"/>
              <a:t>4 alumnos diferentes.</a:t>
            </a:r>
          </a:p>
          <a:p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CARACTERÍSTICAS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MX" dirty="0"/>
              <a:t>Las evidencias podrán ser distintos trabajos desarrollados por los alumnos, calificados o con </a:t>
            </a:r>
            <a:r>
              <a:rPr lang="es-MX" dirty="0" smtClean="0"/>
              <a:t>notas hechas </a:t>
            </a:r>
            <a:r>
              <a:rPr lang="es-MX" dirty="0"/>
              <a:t>por el docente. Los tipos de trabajos que se pueden presentar son los siguientes:</a:t>
            </a:r>
          </a:p>
          <a:p>
            <a:r>
              <a:rPr lang="es-MX" dirty="0" smtClean="0"/>
              <a:t>Textos</a:t>
            </a:r>
            <a:r>
              <a:rPr lang="es-MX" dirty="0"/>
              <a:t>: proyectos, ensayos, narraciones, composiciones y resúmenes</a:t>
            </a:r>
            <a:r>
              <a:rPr lang="es-MX" dirty="0" smtClean="0"/>
              <a:t>.</a:t>
            </a:r>
            <a:endParaRPr lang="es-MX" dirty="0"/>
          </a:p>
          <a:p>
            <a:r>
              <a:rPr lang="es-MX" dirty="0" smtClean="0"/>
              <a:t> </a:t>
            </a:r>
            <a:r>
              <a:rPr lang="es-MX" dirty="0"/>
              <a:t>Ejercicios con tablas, gráficas, mapas y problemas matemáticos.</a:t>
            </a:r>
          </a:p>
          <a:p>
            <a:r>
              <a:rPr lang="es-MX" dirty="0" smtClean="0"/>
              <a:t> </a:t>
            </a:r>
            <a:r>
              <a:rPr lang="es-MX" dirty="0"/>
              <a:t>Reportes, bitácoras y protocolos de prácticas de laboratorio.</a:t>
            </a:r>
          </a:p>
          <a:p>
            <a:r>
              <a:rPr lang="es-MX" dirty="0" smtClean="0"/>
              <a:t>Dibujos </a:t>
            </a:r>
            <a:r>
              <a:rPr lang="es-MX" dirty="0"/>
              <a:t>y esquemas.</a:t>
            </a:r>
          </a:p>
          <a:p>
            <a:r>
              <a:rPr lang="es-MX" dirty="0" smtClean="0"/>
              <a:t>Exámenes</a:t>
            </a:r>
            <a:endParaRPr lang="es-MX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2800" b="1" dirty="0" smtClean="0"/>
              <a:t>CARACTERÍSTICAS DE LOS TRABAJOS QUE SE PRESENTAN COMO EVIDENCIAS</a:t>
            </a:r>
            <a:endParaRPr lang="es-MX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MX" dirty="0"/>
              <a:t>Las evidencias deberán presentar las siguientes características</a:t>
            </a:r>
            <a:r>
              <a:rPr lang="es-MX" dirty="0" smtClean="0"/>
              <a:t>:</a:t>
            </a:r>
          </a:p>
          <a:p>
            <a:r>
              <a:rPr lang="es-MX" b="1" dirty="0"/>
              <a:t>Asignatura: Matemáticas</a:t>
            </a:r>
            <a:r>
              <a:rPr lang="es-MX" b="1" dirty="0" smtClean="0"/>
              <a:t>.</a:t>
            </a:r>
          </a:p>
          <a:p>
            <a:r>
              <a:rPr lang="es-MX" dirty="0"/>
              <a:t>Trabajos producidos por los alumnos individualmente.</a:t>
            </a:r>
          </a:p>
          <a:p>
            <a:r>
              <a:rPr lang="es-MX" dirty="0" smtClean="0"/>
              <a:t> </a:t>
            </a:r>
            <a:r>
              <a:rPr lang="es-MX" dirty="0"/>
              <a:t>Nociones matemáticas: número, álgebra básica, espacio, forma y medida, </a:t>
            </a:r>
            <a:r>
              <a:rPr lang="es-MX" dirty="0" smtClean="0"/>
              <a:t>tratamiento de </a:t>
            </a:r>
            <a:r>
              <a:rPr lang="es-MX" dirty="0"/>
              <a:t>la información y elementos básicos de probabilidad.</a:t>
            </a:r>
          </a:p>
          <a:p>
            <a:r>
              <a:rPr lang="es-MX" dirty="0" smtClean="0"/>
              <a:t> </a:t>
            </a:r>
            <a:r>
              <a:rPr lang="es-MX" dirty="0"/>
              <a:t>Que den cuenta de razonamiento matemático: argumentaciones, explicaciones, </a:t>
            </a:r>
            <a:r>
              <a:rPr lang="es-MX" dirty="0" smtClean="0"/>
              <a:t>conjeturas, solución </a:t>
            </a:r>
            <a:r>
              <a:rPr lang="es-MX" dirty="0"/>
              <a:t>de problemas, comparaciones, estimaciones y cálculos.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MX" sz="3200" b="1" dirty="0" smtClean="0"/>
              <a:t>CARACTERÍSTICAS DE LOS TRABAJOS DESARROLLADOS POR LOS ALUMNOS</a:t>
            </a:r>
            <a:endParaRPr lang="es-MX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395536" y="1097280"/>
          <a:ext cx="8748465" cy="5721794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3520759"/>
                <a:gridCol w="2165764"/>
                <a:gridCol w="3061942"/>
              </a:tblGrid>
              <a:tr h="619120">
                <a:tc>
                  <a:txBody>
                    <a:bodyPr/>
                    <a:lstStyle/>
                    <a:p>
                      <a:r>
                        <a:rPr lang="es-MX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Tipos de evidencia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Extensión por evidencia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Formato en la plataforma</a:t>
                      </a:r>
                      <a:endParaRPr lang="es-MX" dirty="0"/>
                    </a:p>
                  </a:txBody>
                  <a:tcPr/>
                </a:tc>
              </a:tr>
              <a:tr h="1149794">
                <a:tc>
                  <a:txBody>
                    <a:bodyPr/>
                    <a:lstStyle/>
                    <a:p>
                      <a:pPr algn="ctr"/>
                      <a:r>
                        <a:rPr lang="es-MX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Textos: proyectos, ensayos,</a:t>
                      </a:r>
                    </a:p>
                    <a:p>
                      <a:pPr algn="ctr"/>
                      <a:r>
                        <a:rPr lang="es-MX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narraciones, composiciones y</a:t>
                      </a:r>
                    </a:p>
                    <a:p>
                      <a:pPr algn="ctr"/>
                      <a:r>
                        <a:rPr lang="es-MX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resúmenes.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Máximo 3 cuartillas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PDF, JPG, PNG con 150 DPI sin que exceda 10 Megas</a:t>
                      </a:r>
                      <a:endParaRPr lang="es-MX" dirty="0"/>
                    </a:p>
                  </a:txBody>
                  <a:tcPr/>
                </a:tc>
              </a:tr>
              <a:tr h="1149794">
                <a:tc>
                  <a:txBody>
                    <a:bodyPr/>
                    <a:lstStyle/>
                    <a:p>
                      <a:pPr algn="ctr"/>
                      <a:r>
                        <a:rPr lang="es-MX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Ejercicios con tablas, gráficas,</a:t>
                      </a:r>
                    </a:p>
                    <a:p>
                      <a:pPr algn="ctr"/>
                      <a:r>
                        <a:rPr lang="es-MX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mapas y problemas matemáticos.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Máximo 2 cuartillas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PDF, JPG, PNG con 150 DPI sin que exceda 10 Megas</a:t>
                      </a:r>
                      <a:endParaRPr lang="es-MX" dirty="0"/>
                    </a:p>
                  </a:txBody>
                  <a:tcPr/>
                </a:tc>
              </a:tr>
              <a:tr h="884457">
                <a:tc>
                  <a:txBody>
                    <a:bodyPr/>
                    <a:lstStyle/>
                    <a:p>
                      <a:pPr algn="ctr"/>
                      <a:r>
                        <a:rPr lang="es-MX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Reportes, bitácoras y protocolos</a:t>
                      </a:r>
                    </a:p>
                    <a:p>
                      <a:pPr algn="ctr"/>
                      <a:r>
                        <a:rPr lang="es-MX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 prácticas de laboratorio.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Máximo 3 cuartillas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PDF, JPG, PNG con 150 DPI sin</a:t>
                      </a:r>
                    </a:p>
                    <a:p>
                      <a:r>
                        <a:rPr lang="es-MX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que exceda 10 Megas</a:t>
                      </a:r>
                      <a:endParaRPr lang="es-MX" dirty="0"/>
                    </a:p>
                  </a:txBody>
                  <a:tcPr/>
                </a:tc>
              </a:tr>
              <a:tr h="884457">
                <a:tc>
                  <a:txBody>
                    <a:bodyPr/>
                    <a:lstStyle/>
                    <a:p>
                      <a:pPr algn="ctr"/>
                      <a:r>
                        <a:rPr lang="es-MX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Dibujos y esquemas.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Máximo 2 cuartillas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PDF, JPG, PNG con 150 DPI sin</a:t>
                      </a:r>
                    </a:p>
                    <a:p>
                      <a:r>
                        <a:rPr lang="es-MX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que exceda 10 Megas</a:t>
                      </a:r>
                      <a:endParaRPr lang="es-MX" dirty="0"/>
                    </a:p>
                  </a:txBody>
                  <a:tcPr/>
                </a:tc>
              </a:tr>
              <a:tr h="884457">
                <a:tc>
                  <a:txBody>
                    <a:bodyPr/>
                    <a:lstStyle/>
                    <a:p>
                      <a:pPr algn="ctr"/>
                      <a:r>
                        <a:rPr lang="es-MX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Exámenes.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Máximo 2 cuartillas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PDF, JPG, PNG con 150 DPI sin</a:t>
                      </a:r>
                    </a:p>
                    <a:p>
                      <a:r>
                        <a:rPr lang="es-MX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que exceda 10 Megas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2400" b="1" dirty="0" smtClean="0"/>
              <a:t>CARACTERÍSTICAS TÉCNICAS DE LAS EVIDENCIAS</a:t>
            </a:r>
            <a:endParaRPr lang="es-MX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Equida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512</TotalTime>
  <Words>1079</Words>
  <Application>Microsoft Office PowerPoint</Application>
  <PresentationFormat>Presentación en pantalla (4:3)</PresentationFormat>
  <Paragraphs>183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7" baseType="lpstr">
      <vt:lpstr>Concurrencia</vt:lpstr>
      <vt:lpstr>TIPOS DE EVIDENCIAS Y SUS CARACTERÍSTICAS </vt:lpstr>
      <vt:lpstr>TIPOS DE EVIDENCIA DE PREESCOLAR</vt:lpstr>
      <vt:lpstr>TIPOS DE EVIDENCIA PRIMARIA</vt:lpstr>
      <vt:lpstr>TIPOS DE EVIDENCIA TELESECUNDARIA</vt:lpstr>
      <vt:lpstr> TIPOS DE EVIDENCIAS</vt:lpstr>
      <vt:lpstr>CARACTERÍSTICAS</vt:lpstr>
      <vt:lpstr>CARACTERÍSTICAS DE LOS TRABAJOS QUE SE PRESENTAN COMO EVIDENCIAS</vt:lpstr>
      <vt:lpstr>CARACTERÍSTICAS DE LOS TRABAJOS DESARROLLADOS POR LOS ALUMNOS</vt:lpstr>
      <vt:lpstr>CARACTERÍSTICAS TÉCNICAS DE LAS EVIDENCIAS</vt:lpstr>
      <vt:lpstr>ELABORACIÓN DEL TEXTO DE ANÁLISIS DE LAS EVIDENCIAS</vt:lpstr>
      <vt:lpstr>EL TEXTO DE ANÁLISIS QUE SE HAGA A PARTIR DE LAS EVIDENCIAS CONTENDRÁ LOS SIGUIENTES ELEMENTOS:</vt:lpstr>
      <vt:lpstr>NARRACIÓN DE LA ESTRATEGIA DIDÁCTICA </vt:lpstr>
      <vt:lpstr>ANÁLISIS DE LOS RESULTADOS DE APRENDIZAJE DE LOS ALUMNOS</vt:lpstr>
      <vt:lpstr>LA INFORMACIÓN QUE CONTIENE LA PLATAFORMA ESTÁ ORGANIZADA EN DOS MOMENTOS:</vt:lpstr>
      <vt:lpstr>LAS EVIDENCIAS DIGITALIZADAS DEBERÁN SER NOMBRADAS CON BASE EN LA SIGUIENTE NOMENCLATURA.</vt:lpstr>
      <vt:lpstr>NOMBRES DE LOS ARCHIVOS SEGÚN LA ASIGNATURA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EVALUACIÓN DOCENTE</dc:title>
  <dc:creator>Irma Garrido Gutiérrez</dc:creator>
  <cp:lastModifiedBy>USUARIO10</cp:lastModifiedBy>
  <cp:revision>68</cp:revision>
  <dcterms:created xsi:type="dcterms:W3CDTF">2015-08-20T04:57:07Z</dcterms:created>
  <dcterms:modified xsi:type="dcterms:W3CDTF">2015-10-25T04:15:55Z</dcterms:modified>
</cp:coreProperties>
</file>