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31" r:id="rId2"/>
    <p:sldId id="333" r:id="rId3"/>
    <p:sldId id="332" r:id="rId4"/>
    <p:sldId id="264" r:id="rId5"/>
    <p:sldId id="335" r:id="rId6"/>
    <p:sldId id="339" r:id="rId7"/>
    <p:sldId id="336" r:id="rId8"/>
    <p:sldId id="337" r:id="rId9"/>
    <p:sldId id="340" r:id="rId10"/>
    <p:sldId id="326" r:id="rId11"/>
    <p:sldId id="341" r:id="rId12"/>
    <p:sldId id="342" r:id="rId13"/>
    <p:sldId id="327" r:id="rId14"/>
    <p:sldId id="279" r:id="rId15"/>
    <p:sldId id="343" r:id="rId16"/>
    <p:sldId id="281" r:id="rId17"/>
    <p:sldId id="283" r:id="rId18"/>
    <p:sldId id="346" r:id="rId19"/>
    <p:sldId id="347" r:id="rId20"/>
    <p:sldId id="266" r:id="rId21"/>
    <p:sldId id="328" r:id="rId22"/>
    <p:sldId id="348" r:id="rId23"/>
    <p:sldId id="349" r:id="rId24"/>
    <p:sldId id="350" r:id="rId25"/>
    <p:sldId id="329" r:id="rId26"/>
    <p:sldId id="344" r:id="rId27"/>
    <p:sldId id="268" r:id="rId28"/>
    <p:sldId id="351" r:id="rId29"/>
    <p:sldId id="366" r:id="rId30"/>
    <p:sldId id="352" r:id="rId31"/>
    <p:sldId id="367" r:id="rId32"/>
    <p:sldId id="353" r:id="rId33"/>
    <p:sldId id="368" r:id="rId34"/>
    <p:sldId id="354" r:id="rId35"/>
    <p:sldId id="355" r:id="rId36"/>
    <p:sldId id="356" r:id="rId37"/>
    <p:sldId id="365" r:id="rId38"/>
    <p:sldId id="364" r:id="rId39"/>
    <p:sldId id="363" r:id="rId40"/>
    <p:sldId id="362" r:id="rId41"/>
    <p:sldId id="361" r:id="rId42"/>
    <p:sldId id="360" r:id="rId43"/>
    <p:sldId id="359" r:id="rId44"/>
    <p:sldId id="330"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07A9"/>
    <a:srgbClr val="FF00FF"/>
    <a:srgbClr val="8C0A86"/>
    <a:srgbClr val="B816B8"/>
    <a:srgbClr val="6600CC"/>
    <a:srgbClr val="7A087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660"/>
  </p:normalViewPr>
  <p:slideViewPr>
    <p:cSldViewPr>
      <p:cViewPr varScale="1">
        <p:scale>
          <a:sx n="35" d="100"/>
          <a:sy n="35" d="100"/>
        </p:scale>
        <p:origin x="-14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A463C15-BE47-4455-A55C-3E2FB0C09B63}" type="datetimeFigureOut">
              <a:rPr lang="en-US"/>
              <a:pPr>
                <a:defRPr/>
              </a:pPr>
              <a:t>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BF7035E-4411-4A9E-BAE5-1D30F7184F8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4</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F1A03DA-2AE8-4C8E-9BDE-086DEDEC3002}" type="slidenum">
              <a:rPr lang="en-US"/>
              <a:pPr/>
              <a:t>24</a:t>
            </a:fld>
            <a:endParaRPr lang="en-US"/>
          </a:p>
        </p:txBody>
      </p:sp>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p:txBody>
          <a:bodyPr/>
          <a:lstStyle/>
          <a:p>
            <a:pPr>
              <a:spcBef>
                <a:spcPct val="0"/>
              </a:spcBef>
            </a:pPr>
            <a:endParaRPr lang="id-ID"/>
          </a:p>
        </p:txBody>
      </p:sp>
      <p:sp>
        <p:nvSpPr>
          <p:cNvPr id="14340"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F5874326-49E4-4C34-8C3D-E2A1B4537391}" type="slidenum">
              <a:rPr lang="en-US" sz="1200">
                <a:latin typeface="+mn-lt"/>
              </a:rPr>
              <a:pPr algn="r">
                <a:defRPr/>
              </a:pPr>
              <a:t>24</a:t>
            </a:fld>
            <a:endParaRPr lang="en-US" sz="120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C8DCEF-FF6B-4AB5-8E22-A4497ECA2070}" type="slidenum">
              <a:rPr lang="en-US" smtClean="0"/>
              <a:pPr fontAlgn="base">
                <a:spcBef>
                  <a:spcPct val="0"/>
                </a:spcBef>
                <a:spcAft>
                  <a:spcPct val="0"/>
                </a:spcAft>
                <a:defRPr/>
              </a:pPr>
              <a:t>25</a:t>
            </a:fld>
            <a:endParaRPr 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C8DCEF-FF6B-4AB5-8E22-A4497ECA2070}" type="slidenum">
              <a:rPr lang="en-US" smtClean="0"/>
              <a:pPr fontAlgn="base">
                <a:spcBef>
                  <a:spcPct val="0"/>
                </a:spcBef>
                <a:spcAft>
                  <a:spcPct val="0"/>
                </a:spcAft>
                <a:defRPr/>
              </a:pPr>
              <a:t>26</a:t>
            </a:fld>
            <a:endParaRPr 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6CE4D8-63D9-48CF-AB74-DC043E0878AB}" type="slidenum">
              <a:rPr lang="en-US" smtClean="0"/>
              <a:pPr fontAlgn="base">
                <a:spcBef>
                  <a:spcPct val="0"/>
                </a:spcBef>
                <a:spcAft>
                  <a:spcPct val="0"/>
                </a:spcAft>
                <a:defRPr/>
              </a:pPr>
              <a:t>27</a:t>
            </a:fld>
            <a:endParaRPr lang="en-US" smtClean="0"/>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F642C52-4EDD-403D-B5AB-4641FF939AA5}" type="slidenum">
              <a:rPr lang="en-US"/>
              <a:pPr/>
              <a:t>28</a:t>
            </a:fld>
            <a:endParaRPr lang="en-US"/>
          </a:p>
        </p:txBody>
      </p:sp>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p:txBody>
          <a:bodyPr/>
          <a:lstStyle/>
          <a:p>
            <a:endParaRPr lang="id-ID"/>
          </a:p>
        </p:txBody>
      </p:sp>
      <p:sp>
        <p:nvSpPr>
          <p:cNvPr id="2253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06705A3-4C94-4739-949A-D17CBA05602F}" type="slidenum">
              <a:rPr lang="en-US" sz="1200"/>
              <a:pPr algn="r"/>
              <a:t>28</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6F6483C-AC69-4374-AA37-F8AFD05599B4}" type="slidenum">
              <a:rPr lang="en-US"/>
              <a:pPr/>
              <a:t>30</a:t>
            </a:fld>
            <a:endParaRPr lang="en-US"/>
          </a:p>
        </p:txBody>
      </p:sp>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p:txBody>
          <a:bodyPr/>
          <a:lstStyle/>
          <a:p>
            <a:endParaRPr lang="id-ID"/>
          </a:p>
        </p:txBody>
      </p:sp>
      <p:sp>
        <p:nvSpPr>
          <p:cNvPr id="204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938D203-BAED-4856-BD0A-D656578EDB85}" type="slidenum">
              <a:rPr lang="en-US" sz="1200"/>
              <a:pPr algn="r"/>
              <a:t>30</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CA8ED7B-6B4B-44C0-94DD-F1D0D919A247}" type="slidenum">
              <a:rPr lang="en-US"/>
              <a:pPr/>
              <a:t>32</a:t>
            </a:fld>
            <a:endParaRPr lang="en-US"/>
          </a:p>
        </p:txBody>
      </p:sp>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p:txBody>
          <a:bodyPr/>
          <a:lstStyle/>
          <a:p>
            <a:endParaRPr lang="id-ID"/>
          </a:p>
        </p:txBody>
      </p:sp>
      <p:sp>
        <p:nvSpPr>
          <p:cNvPr id="297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75ACEDEA-FF47-4611-9A30-A21E622393C1}" type="slidenum">
              <a:rPr lang="en-US" sz="1200"/>
              <a:pPr algn="r"/>
              <a:t>32</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451F9F4-572C-4DB9-816E-84B0C1E599E6}" type="slidenum">
              <a:rPr lang="en-US"/>
              <a:pPr/>
              <a:t>34</a:t>
            </a:fld>
            <a:endParaRPr lang="en-US"/>
          </a:p>
        </p:txBody>
      </p:sp>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p:txBody>
          <a:bodyPr/>
          <a:lstStyle/>
          <a:p>
            <a:endParaRPr lang="id-ID"/>
          </a:p>
        </p:txBody>
      </p:sp>
      <p:sp>
        <p:nvSpPr>
          <p:cNvPr id="2765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71EB657-318F-48B0-A942-67E0BF0207E8}" type="slidenum">
              <a:rPr lang="en-US" sz="1200"/>
              <a:pPr algn="r"/>
              <a:t>34</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57F34E-5636-45A1-9E5A-F43BBB1B5F58}" type="slidenum">
              <a:rPr lang="en-US"/>
              <a:pPr/>
              <a:t>44</a:t>
            </a:fld>
            <a:endParaRPr lang="en-US"/>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8</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9</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10</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11</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12</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D4961-63FB-4E62-B9AB-DA51D4A517EC}" type="slidenum">
              <a:rPr lang="en-US" smtClean="0"/>
              <a:pPr fontAlgn="base">
                <a:spcBef>
                  <a:spcPct val="0"/>
                </a:spcBef>
                <a:spcAft>
                  <a:spcPct val="0"/>
                </a:spcAft>
                <a:defRPr/>
              </a:pPr>
              <a:t>13</a:t>
            </a:fld>
            <a:endParaRPr lang="en-US" smtClean="0"/>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C8DCEF-FF6B-4AB5-8E22-A4497ECA2070}" type="slidenum">
              <a:rPr lang="en-US" smtClean="0"/>
              <a:pPr fontAlgn="base">
                <a:spcBef>
                  <a:spcPct val="0"/>
                </a:spcBef>
                <a:spcAft>
                  <a:spcPct val="0"/>
                </a:spcAft>
                <a:defRPr/>
              </a:pPr>
              <a:t>20</a:t>
            </a:fld>
            <a:endParaRPr 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C8DCEF-FF6B-4AB5-8E22-A4497ECA2070}" type="slidenum">
              <a:rPr lang="en-US" smtClean="0"/>
              <a:pPr fontAlgn="base">
                <a:spcBef>
                  <a:spcPct val="0"/>
                </a:spcBef>
                <a:spcAft>
                  <a:spcPct val="0"/>
                </a:spcAft>
                <a:defRPr/>
              </a:pPr>
              <a:t>21</a:t>
            </a:fld>
            <a:endParaRPr lang="en-US" smtClean="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D4F0B0D-4E78-4815-950F-5551122122C2}" type="datetimeFigureOut">
              <a:rPr lang="en-US"/>
              <a:pPr>
                <a:defRPr/>
              </a:pPr>
              <a:t>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94345C-7060-4579-9B2F-767B4280372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5A6F601-B958-4BCE-9E5C-25DCB1A1AA01}" type="datetimeFigureOut">
              <a:rPr lang="en-US"/>
              <a:pPr>
                <a:defRPr/>
              </a:pPr>
              <a:t>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D22D19-4917-4A18-8E5B-D87CA9B8C3C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612873-2817-40FB-BC31-19FCA31BD339}" type="datetimeFigureOut">
              <a:rPr lang="en-US"/>
              <a:pPr>
                <a:defRPr/>
              </a:pPr>
              <a:t>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60CD7D-0E9D-4AF9-AC7D-92D0FC2744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C323F4-6DB0-448B-931E-075441EF3FC2}" type="datetimeFigureOut">
              <a:rPr lang="en-US"/>
              <a:pPr>
                <a:defRPr/>
              </a:pPr>
              <a:t>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3ACC75-418B-481F-8928-4D3404A4DD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A4051A-8DB0-4F31-86A8-98259A9CBBC5}" type="datetimeFigureOut">
              <a:rPr lang="en-US"/>
              <a:pPr>
                <a:defRPr/>
              </a:pPr>
              <a:t>1/1/2013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1AFCC7-6C74-4B39-BED3-854835E813C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351058-9866-4704-BEEB-07F0786AEC1C}" type="datetimeFigureOut">
              <a:rPr lang="en-US"/>
              <a:pPr>
                <a:defRPr/>
              </a:pPr>
              <a:t>1/1/2013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77EFE4-304A-484B-A6F4-5F3FDE1435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42E8C95-B788-4EC6-9C89-5A385FD7F42E}" type="datetimeFigureOut">
              <a:rPr lang="en-US"/>
              <a:pPr>
                <a:defRPr/>
              </a:pPr>
              <a:t>1/1/2013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F67B16F-22F3-4DD5-B558-F01E951D52E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3C25513-5D04-47A1-B244-33481596C63B}" type="datetimeFigureOut">
              <a:rPr lang="en-US"/>
              <a:pPr>
                <a:defRPr/>
              </a:pPr>
              <a:t>1/1/2013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C883DA7-013A-4711-ABAB-6FDDF103120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77D338-4ACA-4BB0-9117-CC9E6A3CD053}" type="datetimeFigureOut">
              <a:rPr lang="en-US"/>
              <a:pPr>
                <a:defRPr/>
              </a:pPr>
              <a:t>1/1/2013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650CA38-6138-46E4-AB7B-DA267DBD9CB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7678B92-E6DF-460B-89F7-CFD9362AAE61}" type="datetimeFigureOut">
              <a:rPr lang="en-US"/>
              <a:pPr>
                <a:defRPr/>
              </a:pPr>
              <a:t>1/1/2013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91ED9CE-5BD1-4893-971D-10B2979A5A9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DAF76A-1C51-4127-8BAC-89F4E56B911E}" type="datetimeFigureOut">
              <a:rPr lang="en-US"/>
              <a:pPr>
                <a:defRPr/>
              </a:pPr>
              <a:t>1/1/2013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4F413F6-A8D7-4B70-8016-147B4D70184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2E472BC-0110-4FF3-8B5B-4D613B01AC7B}" type="datetimeFigureOut">
              <a:rPr lang="en-US"/>
              <a:pPr>
                <a:defRPr/>
              </a:pPr>
              <a:t>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F89CC21-FC0D-42F4-AAC2-4AC7782E88D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3.bp.blogspot.com/_xX4nGE4cP_o/S4VS71ooR7I/AAAAAAAAAvQ/stWChkJtJEI/s1600-h/q1.PN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3.gi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a:blipFill>
            <a:blip r:embed="rId2" cstate="print"/>
            <a:tile tx="0" ty="0" sx="100000" sy="100000" flip="none" algn="tl"/>
          </a:blipFill>
        </p:spPr>
        <p:txBody>
          <a:bodyPr>
            <a:noAutofit/>
          </a:bodyPr>
          <a:lstStyle/>
          <a:p>
            <a:pPr algn="ctr"/>
            <a:r>
              <a:rPr lang="id-ID" b="1" smtClean="0">
                <a:solidFill>
                  <a:schemeClr val="bg1"/>
                </a:solidFill>
                <a:latin typeface="Arial Rounded MT Bold" pitchFamily="34" charset="0"/>
              </a:rPr>
              <a:t>KALOR</a:t>
            </a:r>
            <a:endParaRPr lang="id-ID" sz="4000" b="1">
              <a:solidFill>
                <a:schemeClr val="bg1"/>
              </a:solidFill>
              <a:latin typeface="Arial Rounded MT Bold" pitchFamily="34" charset="0"/>
            </a:endParaRPr>
          </a:p>
        </p:txBody>
      </p:sp>
      <p:pic>
        <p:nvPicPr>
          <p:cNvPr id="4" name="Content Placeholder 3" descr="FOTO BPK. AGUS.JPG"/>
          <p:cNvPicPr>
            <a:picLocks noGrp="1" noChangeAspect="1"/>
          </p:cNvPicPr>
          <p:nvPr>
            <p:ph idx="1"/>
          </p:nvPr>
        </p:nvPicPr>
        <p:blipFill>
          <a:blip r:embed="rId3" cstate="print"/>
          <a:srcRect l="10000"/>
          <a:stretch>
            <a:fillRect/>
          </a:stretch>
        </p:blipFill>
        <p:spPr>
          <a:xfrm>
            <a:off x="2699792" y="1196752"/>
            <a:ext cx="3840832" cy="38884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ounded Rectangle 4"/>
          <p:cNvSpPr/>
          <p:nvPr/>
        </p:nvSpPr>
        <p:spPr bwMode="auto">
          <a:xfrm>
            <a:off x="683568" y="5229200"/>
            <a:ext cx="7488832" cy="1008112"/>
          </a:xfrm>
          <a:prstGeom prst="roundRect">
            <a:avLst/>
          </a:prstGeom>
          <a:blipFill>
            <a:blip r:embed="rId4" cstate="print"/>
            <a:tile tx="0" ty="0" sx="100000" sy="100000" flip="none" algn="tl"/>
          </a:blip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id-ID" sz="4800" b="1" smtClean="0">
                <a:latin typeface="Aharoni" pitchFamily="2" charset="-79"/>
                <a:cs typeface="Aharoni" pitchFamily="2" charset="-79"/>
              </a:rPr>
              <a:t>Drs. Agus Purnomo</a:t>
            </a:r>
            <a:endParaRPr kumimoji="0" lang="id-ID" sz="3600" b="1" i="0" u="none" strike="noStrike" cap="none" normalizeH="0" baseline="0" smtClean="0">
              <a:ln>
                <a:noFill/>
              </a:ln>
              <a:effectLst/>
              <a:latin typeface="Aharoni" pitchFamily="2" charset="-79"/>
              <a:cs typeface="Aharoni" pitchFamily="2" charset="-79"/>
            </a:endParaRPr>
          </a:p>
        </p:txBody>
      </p:sp>
      <p:sp>
        <p:nvSpPr>
          <p:cNvPr id="6" name="TextBox 5"/>
          <p:cNvSpPr txBox="1"/>
          <p:nvPr/>
        </p:nvSpPr>
        <p:spPr>
          <a:xfrm>
            <a:off x="467544" y="6273225"/>
            <a:ext cx="7922840" cy="584775"/>
          </a:xfrm>
          <a:prstGeom prst="rect">
            <a:avLst/>
          </a:prstGeom>
          <a:noFill/>
        </p:spPr>
        <p:txBody>
          <a:bodyPr wrap="square" rtlCol="0">
            <a:spAutoFit/>
          </a:bodyPr>
          <a:lstStyle/>
          <a:p>
            <a:pPr algn="ctr"/>
            <a:r>
              <a:rPr lang="id-ID" sz="3200" b="1">
                <a:solidFill>
                  <a:schemeClr val="bg1"/>
                </a:solidFill>
              </a:rPr>
              <a:t>a</a:t>
            </a:r>
            <a:r>
              <a:rPr lang="id-ID" sz="3200" b="1" smtClean="0">
                <a:solidFill>
                  <a:schemeClr val="bg1"/>
                </a:solidFill>
              </a:rPr>
              <a:t>guspurnomosite.blogspot.com</a:t>
            </a:r>
            <a:endParaRPr lang="id-ID" sz="3200" b="1">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1556792"/>
            <a:ext cx="8229600" cy="4824536"/>
          </a:xfrm>
        </p:spPr>
        <p:txBody>
          <a:bodyPr/>
          <a:lstStyle/>
          <a:p>
            <a:pPr eaLnBrk="1" hangingPunct="1">
              <a:lnSpc>
                <a:spcPct val="80000"/>
              </a:lnSpc>
            </a:pPr>
            <a:r>
              <a:rPr lang="sv-SE" sz="4400" b="1" smtClean="0"/>
              <a:t>Kalor jenis (c) adalah kalor yang diperlukan untuk menaikkan suhu setiap 1kg massa benda dan setiap 1 °C kenaikan suhu</a:t>
            </a:r>
            <a:r>
              <a:rPr lang="sv-SE" sz="4400" b="1" smtClean="0"/>
              <a:t>.</a:t>
            </a:r>
            <a:endParaRPr lang="id-ID" sz="4400" b="1" smtClean="0"/>
          </a:p>
          <a:p>
            <a:pPr eaLnBrk="1" hangingPunct="1">
              <a:lnSpc>
                <a:spcPct val="80000"/>
              </a:lnSpc>
              <a:buNone/>
            </a:pPr>
            <a:endParaRPr lang="sv-SE" sz="4400" b="1" smtClean="0"/>
          </a:p>
          <a:p>
            <a:pPr eaLnBrk="1" hangingPunct="1">
              <a:lnSpc>
                <a:spcPct val="80000"/>
              </a:lnSpc>
            </a:pPr>
            <a:r>
              <a:rPr lang="sv-SE" sz="4400" b="1" smtClean="0"/>
              <a:t>Kapasitas kalor ( C ) adalah banyaknya kalor yang digunakan untuk menaikkan suhu benda setiap  1 °C. </a:t>
            </a:r>
            <a:endParaRPr lang="en-US" sz="4400" b="1" smtClean="0"/>
          </a:p>
        </p:txBody>
      </p:sp>
      <p:sp>
        <p:nvSpPr>
          <p:cNvPr id="5" name="Rectangle 2"/>
          <p:cNvSpPr>
            <a:spLocks noGrp="1" noChangeArrowheads="1"/>
          </p:cNvSpPr>
          <p:nvPr>
            <p:ph type="title"/>
          </p:nvPr>
        </p:nvSpPr>
        <p:spPr>
          <a:xfrm>
            <a:off x="457200" y="44450"/>
            <a:ext cx="8291264" cy="129631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en-US" b="1" smtClean="0"/>
              <a:t>KALOR</a:t>
            </a:r>
            <a:r>
              <a:rPr lang="id-ID" b="1" smtClean="0"/>
              <a:t> DAPAT MERUBAH SUHU BENDA</a:t>
            </a:r>
            <a:endParaRPr lang="en-US" b="1"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2708920"/>
            <a:ext cx="8229600" cy="3672408"/>
          </a:xfrm>
        </p:spPr>
        <p:txBody>
          <a:bodyPr/>
          <a:lstStyle/>
          <a:p>
            <a:pPr>
              <a:buNone/>
            </a:pPr>
            <a:r>
              <a:rPr lang="en-US" sz="2800" smtClean="0"/>
              <a:t>Dengan </a:t>
            </a:r>
            <a:r>
              <a:rPr lang="en-US" sz="2800" i="1" smtClean="0">
                <a:sym typeface="Symbol"/>
              </a:rPr>
              <a:t></a:t>
            </a:r>
            <a:r>
              <a:rPr lang="en-US" sz="2800" i="1" smtClean="0"/>
              <a:t>t = t</a:t>
            </a:r>
            <a:r>
              <a:rPr lang="en-US" sz="2800" i="1" baseline="-25000" smtClean="0"/>
              <a:t>2</a:t>
            </a:r>
            <a:r>
              <a:rPr lang="en-US" sz="2800" i="1" smtClean="0"/>
              <a:t> – t</a:t>
            </a:r>
            <a:r>
              <a:rPr lang="en-US" sz="2800" i="1" baseline="-25000" smtClean="0"/>
              <a:t>1</a:t>
            </a:r>
            <a:endParaRPr lang="id-ID" sz="2800" smtClean="0"/>
          </a:p>
          <a:p>
            <a:r>
              <a:rPr lang="en-US" sz="2800" b="1" u="sng" smtClean="0"/>
              <a:t>Keterangan</a:t>
            </a:r>
            <a:r>
              <a:rPr lang="en-US" sz="2800" b="1" smtClean="0"/>
              <a:t> </a:t>
            </a:r>
            <a:r>
              <a:rPr lang="en-US" sz="2800" b="1" smtClean="0"/>
              <a:t>:	</a:t>
            </a:r>
            <a:endParaRPr lang="id-ID" sz="2800" smtClean="0"/>
          </a:p>
          <a:p>
            <a:pPr lvl="0"/>
            <a:r>
              <a:rPr lang="en-US" sz="2800" i="1" smtClean="0"/>
              <a:t>Q</a:t>
            </a:r>
            <a:r>
              <a:rPr lang="en-US" sz="2800" smtClean="0"/>
              <a:t> 	= kalor yang diberikan pada benda ( J atau kal )</a:t>
            </a:r>
            <a:endParaRPr lang="id-ID" sz="2800" smtClean="0"/>
          </a:p>
          <a:p>
            <a:pPr lvl="0"/>
            <a:r>
              <a:rPr lang="en-US" sz="2800" i="1" smtClean="0">
                <a:sym typeface="Symbol"/>
              </a:rPr>
              <a:t></a:t>
            </a:r>
            <a:r>
              <a:rPr lang="en-US" sz="2800" i="1" smtClean="0"/>
              <a:t>t	</a:t>
            </a:r>
            <a:r>
              <a:rPr lang="en-US" sz="2800" smtClean="0"/>
              <a:t>= perubahan suhu benda (</a:t>
            </a:r>
            <a:r>
              <a:rPr lang="en-US" sz="2800" smtClean="0">
                <a:sym typeface="Symbol"/>
              </a:rPr>
              <a:t></a:t>
            </a:r>
            <a:r>
              <a:rPr lang="en-US" sz="2800" smtClean="0"/>
              <a:t>C )</a:t>
            </a:r>
            <a:endParaRPr lang="id-ID" sz="2800" smtClean="0"/>
          </a:p>
          <a:p>
            <a:pPr lvl="0"/>
            <a:r>
              <a:rPr lang="en-US" sz="2800" i="1" smtClean="0"/>
              <a:t>C atau H </a:t>
            </a:r>
            <a:r>
              <a:rPr lang="en-US" sz="2800" smtClean="0"/>
              <a:t> = kapasitas kalor benda ( J/</a:t>
            </a:r>
            <a:r>
              <a:rPr lang="en-US" sz="2800" smtClean="0">
                <a:sym typeface="Symbol"/>
              </a:rPr>
              <a:t></a:t>
            </a:r>
            <a:r>
              <a:rPr lang="en-US" sz="2800" smtClean="0"/>
              <a:t>C atau kal/</a:t>
            </a:r>
            <a:r>
              <a:rPr lang="en-US" sz="2800" smtClean="0">
                <a:sym typeface="Symbol"/>
              </a:rPr>
              <a:t></a:t>
            </a:r>
            <a:r>
              <a:rPr lang="en-US" sz="2800" smtClean="0"/>
              <a:t>C )</a:t>
            </a:r>
            <a:endParaRPr lang="id-ID" sz="2800" smtClean="0"/>
          </a:p>
          <a:p>
            <a:pPr lvl="0"/>
            <a:r>
              <a:rPr lang="en-US" sz="2800" i="1" smtClean="0"/>
              <a:t>t</a:t>
            </a:r>
            <a:r>
              <a:rPr lang="en-US" sz="2800" i="1" baseline="-25000" smtClean="0"/>
              <a:t>2</a:t>
            </a:r>
            <a:r>
              <a:rPr lang="en-US" sz="2800" i="1" smtClean="0"/>
              <a:t>	</a:t>
            </a:r>
            <a:r>
              <a:rPr lang="en-US" sz="2800" smtClean="0"/>
              <a:t>= suhu akhir benda (</a:t>
            </a:r>
            <a:r>
              <a:rPr lang="en-US" sz="2800" smtClean="0">
                <a:sym typeface="Symbol"/>
              </a:rPr>
              <a:t></a:t>
            </a:r>
            <a:r>
              <a:rPr lang="en-US" sz="2800" smtClean="0"/>
              <a:t>C)</a:t>
            </a:r>
            <a:endParaRPr lang="id-ID" sz="2800" smtClean="0"/>
          </a:p>
          <a:p>
            <a:pPr lvl="0"/>
            <a:r>
              <a:rPr lang="en-US" sz="2800" i="1" smtClean="0"/>
              <a:t>t</a:t>
            </a:r>
            <a:r>
              <a:rPr lang="en-US" sz="2800" i="1" baseline="-25000" smtClean="0"/>
              <a:t>1</a:t>
            </a:r>
            <a:r>
              <a:rPr lang="en-US" sz="2800" i="1" smtClean="0"/>
              <a:t>	</a:t>
            </a:r>
            <a:r>
              <a:rPr lang="en-US" sz="2800" smtClean="0"/>
              <a:t>= suhu awal benda (</a:t>
            </a:r>
            <a:r>
              <a:rPr lang="en-US" sz="2800" smtClean="0">
                <a:sym typeface="Symbol"/>
              </a:rPr>
              <a:t></a:t>
            </a:r>
            <a:r>
              <a:rPr lang="en-US" sz="2800" smtClean="0"/>
              <a:t>C)</a:t>
            </a:r>
            <a:endParaRPr lang="id-ID" sz="2800"/>
          </a:p>
        </p:txBody>
      </p:sp>
      <p:sp>
        <p:nvSpPr>
          <p:cNvPr id="5" name="Rectangle 2"/>
          <p:cNvSpPr>
            <a:spLocks noGrp="1" noChangeArrowheads="1"/>
          </p:cNvSpPr>
          <p:nvPr>
            <p:ph type="title"/>
          </p:nvPr>
        </p:nvSpPr>
        <p:spPr>
          <a:xfrm>
            <a:off x="457200" y="44450"/>
            <a:ext cx="8291264" cy="129631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en-US" b="1" smtClean="0"/>
              <a:t>KALOR</a:t>
            </a:r>
            <a:r>
              <a:rPr lang="id-ID" b="1" smtClean="0"/>
              <a:t> DAPAT MERUBAH SUHU BENDA</a:t>
            </a:r>
            <a:endParaRPr lang="en-US" b="1" smtClean="0"/>
          </a:p>
        </p:txBody>
      </p:sp>
      <p:pic>
        <p:nvPicPr>
          <p:cNvPr id="81924" name="Picture 4" descr="http://3.bp.blogspot.com/_xZZWUcebGdE/S6mcgbJ-1TI/AAAAAAAAAJ4/_Hg3XIUwzCA/s320/Kapasitas+Kalor.GIF"/>
          <p:cNvPicPr>
            <a:picLocks noChangeAspect="1" noChangeArrowheads="1"/>
          </p:cNvPicPr>
          <p:nvPr/>
        </p:nvPicPr>
        <p:blipFill>
          <a:blip r:embed="rId3" cstate="print"/>
          <a:srcRect/>
          <a:stretch>
            <a:fillRect/>
          </a:stretch>
        </p:blipFill>
        <p:spPr bwMode="auto">
          <a:xfrm>
            <a:off x="3419872" y="1628800"/>
            <a:ext cx="2520280" cy="1657170"/>
          </a:xfrm>
          <a:prstGeom prst="rect">
            <a:avLst/>
          </a:prstGeom>
          <a:solidFill>
            <a:schemeClr val="tx1"/>
          </a:solid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3212976"/>
            <a:ext cx="8229600" cy="3168352"/>
          </a:xfrm>
        </p:spPr>
        <p:txBody>
          <a:bodyPr/>
          <a:lstStyle/>
          <a:p>
            <a:pPr>
              <a:buNone/>
            </a:pPr>
            <a:r>
              <a:rPr lang="en-US" sz="2800" b="1" smtClean="0"/>
              <a:t>Dengan </a:t>
            </a:r>
            <a:r>
              <a:rPr lang="en-US" sz="2800" b="1" i="1" smtClean="0">
                <a:sym typeface="Symbol"/>
              </a:rPr>
              <a:t></a:t>
            </a:r>
            <a:r>
              <a:rPr lang="en-US" sz="2800" b="1" i="1" smtClean="0"/>
              <a:t>t = t</a:t>
            </a:r>
            <a:r>
              <a:rPr lang="en-US" sz="2800" b="1" i="1" baseline="-25000" smtClean="0"/>
              <a:t>2</a:t>
            </a:r>
            <a:r>
              <a:rPr lang="en-US" sz="2800" b="1" i="1" smtClean="0"/>
              <a:t> – t</a:t>
            </a:r>
            <a:r>
              <a:rPr lang="en-US" sz="2800" b="1" i="1" baseline="-25000" smtClean="0"/>
              <a:t>1</a:t>
            </a:r>
            <a:endParaRPr lang="id-ID" sz="2800" b="1" smtClean="0"/>
          </a:p>
          <a:p>
            <a:r>
              <a:rPr lang="en-US" sz="2800" b="1" u="sng" smtClean="0"/>
              <a:t>Keterangan</a:t>
            </a:r>
            <a:r>
              <a:rPr lang="en-US" sz="2800" b="1" smtClean="0"/>
              <a:t> </a:t>
            </a:r>
            <a:r>
              <a:rPr lang="en-US" sz="2800" b="1" smtClean="0"/>
              <a:t>:	</a:t>
            </a:r>
            <a:endParaRPr lang="id-ID" sz="2800" b="1" smtClean="0"/>
          </a:p>
          <a:p>
            <a:pPr lvl="0"/>
            <a:r>
              <a:rPr lang="en-US" sz="2800" b="1" i="1" smtClean="0"/>
              <a:t>Q</a:t>
            </a:r>
            <a:r>
              <a:rPr lang="en-US" sz="2800" b="1" smtClean="0"/>
              <a:t> 	= kalor yang diberikan pada benda ( J atau kal )</a:t>
            </a:r>
            <a:endParaRPr lang="id-ID" sz="2800" b="1" smtClean="0"/>
          </a:p>
          <a:p>
            <a:pPr lvl="0"/>
            <a:r>
              <a:rPr lang="en-US" sz="2800" b="1" i="1" smtClean="0">
                <a:sym typeface="Symbol"/>
              </a:rPr>
              <a:t></a:t>
            </a:r>
            <a:r>
              <a:rPr lang="en-US" sz="2800" b="1" i="1" smtClean="0"/>
              <a:t>t	</a:t>
            </a:r>
            <a:r>
              <a:rPr lang="en-US" sz="2800" b="1" smtClean="0"/>
              <a:t>= perubahan suhu benda (</a:t>
            </a:r>
            <a:r>
              <a:rPr lang="en-US" sz="2800" b="1" smtClean="0">
                <a:sym typeface="Symbol"/>
              </a:rPr>
              <a:t></a:t>
            </a:r>
            <a:r>
              <a:rPr lang="en-US" sz="2800" b="1" smtClean="0"/>
              <a:t>C )</a:t>
            </a:r>
            <a:endParaRPr lang="id-ID" sz="2800" b="1" smtClean="0"/>
          </a:p>
          <a:p>
            <a:pPr lvl="0"/>
            <a:r>
              <a:rPr lang="en-US" sz="2800" b="1" i="1" smtClean="0"/>
              <a:t>t</a:t>
            </a:r>
            <a:r>
              <a:rPr lang="en-US" sz="2800" b="1" i="1" baseline="-25000" smtClean="0"/>
              <a:t>2</a:t>
            </a:r>
            <a:r>
              <a:rPr lang="en-US" sz="2800" b="1" i="1" smtClean="0"/>
              <a:t>	</a:t>
            </a:r>
            <a:r>
              <a:rPr lang="en-US" sz="2800" b="1" smtClean="0"/>
              <a:t>= suhu akhir benda (</a:t>
            </a:r>
            <a:r>
              <a:rPr lang="en-US" sz="2800" b="1" smtClean="0">
                <a:sym typeface="Symbol"/>
              </a:rPr>
              <a:t></a:t>
            </a:r>
            <a:r>
              <a:rPr lang="en-US" sz="2800" b="1" smtClean="0"/>
              <a:t>C)</a:t>
            </a:r>
            <a:endParaRPr lang="id-ID" sz="2800" b="1" smtClean="0"/>
          </a:p>
          <a:p>
            <a:pPr lvl="0"/>
            <a:r>
              <a:rPr lang="en-US" sz="2800" b="1" i="1" smtClean="0"/>
              <a:t>t</a:t>
            </a:r>
            <a:r>
              <a:rPr lang="en-US" sz="2800" b="1" i="1" baseline="-25000" smtClean="0"/>
              <a:t>1</a:t>
            </a:r>
            <a:r>
              <a:rPr lang="en-US" sz="2800" b="1" i="1" smtClean="0"/>
              <a:t>	</a:t>
            </a:r>
            <a:r>
              <a:rPr lang="en-US" sz="2800" b="1" smtClean="0"/>
              <a:t>= suhu awal benda (</a:t>
            </a:r>
            <a:r>
              <a:rPr lang="en-US" sz="2800" b="1" smtClean="0">
                <a:sym typeface="Symbol"/>
              </a:rPr>
              <a:t></a:t>
            </a:r>
            <a:r>
              <a:rPr lang="en-US" sz="2800" b="1" smtClean="0"/>
              <a:t>C)</a:t>
            </a:r>
            <a:endParaRPr lang="id-ID" sz="2800" b="1"/>
          </a:p>
        </p:txBody>
      </p:sp>
      <p:sp>
        <p:nvSpPr>
          <p:cNvPr id="5" name="Rectangle 2"/>
          <p:cNvSpPr>
            <a:spLocks noGrp="1" noChangeArrowheads="1"/>
          </p:cNvSpPr>
          <p:nvPr>
            <p:ph type="title"/>
          </p:nvPr>
        </p:nvSpPr>
        <p:spPr>
          <a:xfrm>
            <a:off x="457200" y="44450"/>
            <a:ext cx="8291264" cy="129631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en-US" b="1" smtClean="0"/>
              <a:t>KALOR</a:t>
            </a:r>
            <a:r>
              <a:rPr lang="id-ID" b="1" smtClean="0"/>
              <a:t> DAPAT MERUBAH SUHU BENDA</a:t>
            </a:r>
            <a:endParaRPr lang="en-US" b="1" smtClean="0"/>
          </a:p>
        </p:txBody>
      </p:sp>
      <p:pic>
        <p:nvPicPr>
          <p:cNvPr id="83972" name="Picture 4" descr="http://www.mediabali.net/fisika_hypermedia/rumus_kalor.png"/>
          <p:cNvPicPr>
            <a:picLocks noChangeAspect="1" noChangeArrowheads="1"/>
          </p:cNvPicPr>
          <p:nvPr/>
        </p:nvPicPr>
        <p:blipFill>
          <a:blip r:embed="rId3" cstate="print"/>
          <a:srcRect r="53521"/>
          <a:stretch>
            <a:fillRect/>
          </a:stretch>
        </p:blipFill>
        <p:spPr bwMode="auto">
          <a:xfrm>
            <a:off x="1763688" y="1412776"/>
            <a:ext cx="4968552" cy="1800200"/>
          </a:xfrm>
          <a:prstGeom prst="rect">
            <a:avLst/>
          </a:prstGeom>
          <a:blipFill>
            <a:blip r:embed="rId4" cstate="print"/>
            <a:tile tx="0" ty="0" sx="100000" sy="100000" flip="none" algn="tl"/>
          </a: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1340768"/>
            <a:ext cx="8229600" cy="4896544"/>
          </a:xfrm>
        </p:spPr>
        <p:txBody>
          <a:bodyPr/>
          <a:lstStyle/>
          <a:p>
            <a:pPr eaLnBrk="1" hangingPunct="1">
              <a:lnSpc>
                <a:spcPct val="80000"/>
              </a:lnSpc>
              <a:buFontTx/>
              <a:buNone/>
            </a:pPr>
            <a:r>
              <a:rPr lang="en-US" sz="4000" b="1" smtClean="0"/>
              <a:t>Dari kenyataan bahwa:</a:t>
            </a:r>
          </a:p>
          <a:p>
            <a:pPr eaLnBrk="1" hangingPunct="1">
              <a:lnSpc>
                <a:spcPct val="80000"/>
              </a:lnSpc>
            </a:pPr>
            <a:r>
              <a:rPr lang="sv-SE" sz="4000" b="1" smtClean="0"/>
              <a:t>Kalor yang diberikan pada benda sebanding dengan kenaikan suhu.</a:t>
            </a:r>
            <a:endParaRPr lang="en-US" sz="4000" b="1" smtClean="0"/>
          </a:p>
          <a:p>
            <a:pPr eaLnBrk="1" hangingPunct="1">
              <a:lnSpc>
                <a:spcPct val="80000"/>
              </a:lnSpc>
            </a:pPr>
            <a:r>
              <a:rPr lang="sv-SE" sz="4000" b="1" smtClean="0"/>
              <a:t>Kalor yang diberikan pada benda menaikkan suhu sebanding massa benda.</a:t>
            </a:r>
            <a:endParaRPr lang="en-US" sz="4000" b="1" smtClean="0"/>
          </a:p>
          <a:p>
            <a:pPr eaLnBrk="1" hangingPunct="1">
              <a:lnSpc>
                <a:spcPct val="80000"/>
              </a:lnSpc>
            </a:pPr>
            <a:r>
              <a:rPr lang="en-US" sz="4000" b="1" smtClean="0"/>
              <a:t>Kalor yang diberikan pada benda menaikkan suhu tergantung jenis bend</a:t>
            </a:r>
            <a:r>
              <a:rPr lang="en-US" sz="3600" b="1" smtClean="0"/>
              <a:t>a.</a:t>
            </a:r>
          </a:p>
        </p:txBody>
      </p:sp>
      <p:sp>
        <p:nvSpPr>
          <p:cNvPr id="5" name="Rectangle 2"/>
          <p:cNvSpPr>
            <a:spLocks noGrp="1" noChangeArrowheads="1"/>
          </p:cNvSpPr>
          <p:nvPr>
            <p:ph type="title"/>
          </p:nvPr>
        </p:nvSpPr>
        <p:spPr>
          <a:xfrm>
            <a:off x="457200" y="44450"/>
            <a:ext cx="8075240" cy="129631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en-US" b="1" smtClean="0"/>
              <a:t>KALOR</a:t>
            </a:r>
            <a:r>
              <a:rPr lang="id-ID" b="1" smtClean="0"/>
              <a:t> DAPAT MERUBAH SUHU BENDA</a:t>
            </a:r>
            <a:endParaRPr lang="en-US" b="1"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a:stretch>
            <a:fillRect/>
          </a:stretch>
        </p:blipFill>
        <p:spPr bwMode="auto">
          <a:xfrm>
            <a:off x="0" y="0"/>
            <a:ext cx="9144000" cy="692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LOGGER_PHOTO_ID_5441846912710363058" descr="http://3.bp.blogspot.com/_xX4nGE4cP_o/S4VS71ooR7I/AAAAAAAAAvQ/stWChkJtJEI/s400/q1.PNG">
            <a:hlinkClick r:id="rId2"/>
          </p:cNvPr>
          <p:cNvPicPr/>
          <p:nvPr/>
        </p:nvPicPr>
        <p:blipFill>
          <a:blip r:embed="rId3"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noChangeArrowheads="1"/>
          </p:cNvPicPr>
          <p:nvPr/>
        </p:nvPicPr>
        <p:blipFill>
          <a:blip r:embed="rId2" cstate="print"/>
          <a:srcRect/>
          <a:stretch>
            <a:fillRect/>
          </a:stretch>
        </p:blipFill>
        <p:spPr bwMode="auto">
          <a:xfrm>
            <a:off x="0" y="0"/>
            <a:ext cx="9144000" cy="744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2" cstate="print"/>
          <a:srcRect/>
          <a:stretch>
            <a:fillRect/>
          </a:stretch>
        </p:blipFill>
        <p:spPr bwMode="auto">
          <a:xfrm>
            <a:off x="0" y="0"/>
            <a:ext cx="9144000" cy="6873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mph" presetSubtype="0" fill="hold" nodeType="clickEffect">
                                  <p:stCondLst>
                                    <p:cond delay="0"/>
                                  </p:stCondLst>
                                  <p:childTnLst>
                                    <p:animClr clrSpc="hsl" dir="cw">
                                      <p:cBhvr override="childStyle">
                                        <p:cTn id="6" dur="500" fill="hold"/>
                                        <p:tgtEl>
                                          <p:spTgt spid="22532"/>
                                        </p:tgtEl>
                                        <p:attrNameLst>
                                          <p:attrName>style.color</p:attrName>
                                        </p:attrNameLst>
                                      </p:cBhvr>
                                      <p:by>
                                        <p:hsl h="10842353" s="0" l="0"/>
                                      </p:by>
                                    </p:animClr>
                                    <p:animClr clrSpc="hsl" dir="cw">
                                      <p:cBhvr>
                                        <p:cTn id="7" dur="500" fill="hold"/>
                                        <p:tgtEl>
                                          <p:spTgt spid="22532"/>
                                        </p:tgtEl>
                                        <p:attrNameLst>
                                          <p:attrName>fillcolor</p:attrName>
                                        </p:attrNameLst>
                                      </p:cBhvr>
                                      <p:by>
                                        <p:hsl h="10842353" s="0" l="0"/>
                                      </p:by>
                                    </p:animClr>
                                    <p:animClr clrSpc="hsl" dir="cw">
                                      <p:cBhvr>
                                        <p:cTn id="8" dur="500" fill="hold"/>
                                        <p:tgtEl>
                                          <p:spTgt spid="22532"/>
                                        </p:tgtEl>
                                        <p:attrNameLst>
                                          <p:attrName>stroke.color</p:attrName>
                                        </p:attrNameLst>
                                      </p:cBhvr>
                                      <p:by>
                                        <p:hsl h="10842353" s="0" l="0"/>
                                      </p:by>
                                    </p:animClr>
                                    <p:set>
                                      <p:cBhvr>
                                        <p:cTn id="9" dur="500" fill="hold"/>
                                        <p:tgtEl>
                                          <p:spTgt spid="2253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descr="futurem21280-1024"/>
          <p:cNvPicPr>
            <a:picLocks noChangeAspect="1" noChangeArrowheads="1"/>
          </p:cNvPicPr>
          <p:nvPr/>
        </p:nvPicPr>
        <p:blipFill>
          <a:blip r:embed="rId2" cstate="print"/>
          <a:srcRect/>
          <a:stretch>
            <a:fillRect/>
          </a:stretch>
        </p:blipFill>
        <p:spPr bwMode="auto">
          <a:xfrm>
            <a:off x="0" y="0"/>
            <a:ext cx="9144000" cy="6886575"/>
          </a:xfrm>
          <a:prstGeom prst="rect">
            <a:avLst/>
          </a:prstGeom>
          <a:noFill/>
        </p:spPr>
      </p:pic>
      <p:pic>
        <p:nvPicPr>
          <p:cNvPr id="7176" name="Picture 8" descr="PPT43"/>
          <p:cNvPicPr>
            <a:picLocks noChangeAspect="1" noChangeArrowheads="1"/>
          </p:cNvPicPr>
          <p:nvPr/>
        </p:nvPicPr>
        <p:blipFill>
          <a:blip r:embed="rId3" cstate="print"/>
          <a:srcRect/>
          <a:stretch>
            <a:fillRect/>
          </a:stretch>
        </p:blipFill>
        <p:spPr bwMode="auto">
          <a:xfrm>
            <a:off x="467544" y="1196752"/>
            <a:ext cx="8280920" cy="5508848"/>
          </a:xfrm>
          <a:prstGeom prst="rect">
            <a:avLst/>
          </a:prstGeom>
          <a:noFill/>
          <a:ln w="9525">
            <a:noFill/>
            <a:miter lim="800000"/>
            <a:headEnd/>
            <a:tailEnd/>
          </a:ln>
          <a:effectLst/>
        </p:spPr>
      </p:pic>
      <p:sp>
        <p:nvSpPr>
          <p:cNvPr id="7177" name="TextBox 7"/>
          <p:cNvSpPr txBox="1">
            <a:spLocks noChangeArrowheads="1"/>
          </p:cNvSpPr>
          <p:nvPr/>
        </p:nvSpPr>
        <p:spPr bwMode="auto">
          <a:xfrm>
            <a:off x="0" y="0"/>
            <a:ext cx="9144000" cy="884238"/>
          </a:xfrm>
          <a:prstGeom prst="rect">
            <a:avLst/>
          </a:prstGeom>
          <a:solidFill>
            <a:srgbClr val="CCFF66"/>
          </a:solidFill>
          <a:ln w="9525">
            <a:noFill/>
            <a:miter lim="800000"/>
            <a:headEnd/>
            <a:tailEnd/>
          </a:ln>
        </p:spPr>
        <p:txBody>
          <a:bodyPr wrap="square">
            <a:spAutoFit/>
          </a:bodyPr>
          <a:lstStyle/>
          <a:p>
            <a:endParaRPr lang="en-US" sz="1200" b="1">
              <a:latin typeface="Bodoni MT Black" pitchFamily="18" charset="0"/>
            </a:endParaRPr>
          </a:p>
          <a:p>
            <a:pPr algn="ctr"/>
            <a:r>
              <a:rPr lang="en-US" sz="2800" b="1" smtClean="0">
                <a:latin typeface="Bodoni MT Black" pitchFamily="18" charset="0"/>
              </a:rPr>
              <a:t>KALOR </a:t>
            </a:r>
            <a:r>
              <a:rPr lang="en-US" sz="2800" b="1">
                <a:latin typeface="Bodoni MT Black" pitchFamily="18" charset="0"/>
              </a:rPr>
              <a:t>DAPAT MENGUBAH WUJUD ZAT</a:t>
            </a:r>
          </a:p>
          <a:p>
            <a:endParaRPr lang="en-US" sz="1200" b="1">
              <a:latin typeface="Bodoni MT Black" pitchFamily="18" charset="0"/>
            </a:endParaRPr>
          </a:p>
        </p:txBody>
      </p:sp>
      <p:sp>
        <p:nvSpPr>
          <p:cNvPr id="7178" name="Rectangle 10"/>
          <p:cNvSpPr>
            <a:spLocks noChangeArrowheads="1"/>
          </p:cNvSpPr>
          <p:nvPr/>
        </p:nvSpPr>
        <p:spPr bwMode="auto">
          <a:xfrm>
            <a:off x="971600" y="4365104"/>
            <a:ext cx="2160240" cy="1905000"/>
          </a:xfrm>
          <a:prstGeom prst="rect">
            <a:avLst/>
          </a:prstGeom>
          <a:noFill/>
          <a:ln w="57150" cmpd="thinThick">
            <a:solidFill>
              <a:srgbClr val="FF6600"/>
            </a:solidFill>
            <a:miter lim="800000"/>
            <a:headEnd/>
            <a:tailEnd/>
          </a:ln>
          <a:effectLst/>
        </p:spPr>
        <p:txBody>
          <a:bodyPr wrap="none" anchor="ctr"/>
          <a:lstStyle/>
          <a:p>
            <a:endParaRPr lang="id-ID"/>
          </a:p>
        </p:txBody>
      </p:sp>
      <p:sp>
        <p:nvSpPr>
          <p:cNvPr id="7179" name="Rectangle 11"/>
          <p:cNvSpPr>
            <a:spLocks noChangeArrowheads="1"/>
          </p:cNvSpPr>
          <p:nvPr/>
        </p:nvSpPr>
        <p:spPr bwMode="auto">
          <a:xfrm>
            <a:off x="3733800" y="1447800"/>
            <a:ext cx="2057400" cy="1828800"/>
          </a:xfrm>
          <a:prstGeom prst="rect">
            <a:avLst/>
          </a:prstGeom>
          <a:noFill/>
          <a:ln w="57150" cmpd="thinThick">
            <a:solidFill>
              <a:srgbClr val="FF6600"/>
            </a:solidFill>
            <a:miter lim="800000"/>
            <a:headEnd/>
            <a:tailEnd/>
          </a:ln>
          <a:effectLst/>
        </p:spPr>
        <p:txBody>
          <a:bodyPr wrap="none" anchor="ctr"/>
          <a:lstStyle/>
          <a:p>
            <a:endParaRPr lang="id-ID"/>
          </a:p>
        </p:txBody>
      </p:sp>
      <p:sp>
        <p:nvSpPr>
          <p:cNvPr id="7180" name="Rectangle 12"/>
          <p:cNvSpPr>
            <a:spLocks noChangeArrowheads="1"/>
          </p:cNvSpPr>
          <p:nvPr/>
        </p:nvSpPr>
        <p:spPr bwMode="auto">
          <a:xfrm>
            <a:off x="5580112" y="4437112"/>
            <a:ext cx="2057400" cy="1905000"/>
          </a:xfrm>
          <a:prstGeom prst="rect">
            <a:avLst/>
          </a:prstGeom>
          <a:noFill/>
          <a:ln w="57150" cmpd="thinThick">
            <a:solidFill>
              <a:srgbClr val="FF6600"/>
            </a:solidFill>
            <a:miter lim="800000"/>
            <a:headEnd/>
            <a:tailEnd/>
          </a:ln>
          <a:effectLst/>
        </p:spPr>
        <p:txBody>
          <a:bodyPr wrap="none" anchor="ctr"/>
          <a:lstStyle/>
          <a:p>
            <a:endParaRPr lang="id-ID"/>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id-ID"/>
          </a:p>
        </p:txBody>
      </p:sp>
      <p:sp>
        <p:nvSpPr>
          <p:cNvPr id="9219" name="Rectangle 3"/>
          <p:cNvSpPr>
            <a:spLocks noGrp="1" noChangeArrowheads="1"/>
          </p:cNvSpPr>
          <p:nvPr>
            <p:ph type="body" idx="1"/>
          </p:nvPr>
        </p:nvSpPr>
        <p:spPr/>
        <p:txBody>
          <a:bodyPr/>
          <a:lstStyle/>
          <a:p>
            <a:endParaRPr lang="id-ID"/>
          </a:p>
        </p:txBody>
      </p:sp>
      <p:pic>
        <p:nvPicPr>
          <p:cNvPr id="9220" name="Picture 4" descr="Picture25"/>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457200" y="332656"/>
            <a:ext cx="8363272" cy="7417415"/>
          </a:xfrm>
          <a:prstGeom prst="rect">
            <a:avLst/>
          </a:prstGeom>
          <a:noFill/>
        </p:spPr>
        <p:txBody>
          <a:bodyPr wrap="square">
            <a:spAutoFit/>
          </a:bodyPr>
          <a:lstStyle/>
          <a:p>
            <a:pPr algn="ctr"/>
            <a:r>
              <a:rPr lang="en-US" sz="4000" b="1">
                <a:solidFill>
                  <a:schemeClr val="bg1"/>
                </a:solidFill>
                <a:latin typeface="Bodoni MT Black" pitchFamily="18" charset="0"/>
              </a:rPr>
              <a:t>PERUBAHAN WUJUD</a:t>
            </a:r>
          </a:p>
          <a:p>
            <a:endParaRPr lang="en-US" sz="2800" b="1">
              <a:solidFill>
                <a:schemeClr val="bg1"/>
              </a:solidFill>
              <a:latin typeface="Bodoni MT Black" pitchFamily="18" charset="0"/>
            </a:endParaRPr>
          </a:p>
          <a:p>
            <a:pPr>
              <a:buFontTx/>
              <a:buAutoNum type="arabicPeriod"/>
            </a:pPr>
            <a:r>
              <a:rPr lang="en-US" sz="2400" b="1">
                <a:solidFill>
                  <a:schemeClr val="bg1"/>
                </a:solidFill>
                <a:latin typeface="Calibri" pitchFamily="34" charset="0"/>
              </a:rPr>
              <a:t> Menguap yaitu perubahan wujud dari cair menjadi gas. Supaya</a:t>
            </a:r>
          </a:p>
          <a:p>
            <a:r>
              <a:rPr lang="en-US" sz="2400" b="1">
                <a:solidFill>
                  <a:schemeClr val="bg1"/>
                </a:solidFill>
                <a:latin typeface="Calibri" pitchFamily="34" charset="0"/>
              </a:rPr>
              <a:t>    zat menguap harus dipanaskan atau zat tersebut menyerap </a:t>
            </a:r>
          </a:p>
          <a:p>
            <a:r>
              <a:rPr lang="en-US" sz="2400" b="1">
                <a:solidFill>
                  <a:schemeClr val="bg1"/>
                </a:solidFill>
                <a:latin typeface="Calibri" pitchFamily="34" charset="0"/>
              </a:rPr>
              <a:t>    kalor</a:t>
            </a:r>
          </a:p>
          <a:p>
            <a:r>
              <a:rPr lang="en-US" sz="2400" b="1">
                <a:solidFill>
                  <a:schemeClr val="bg1"/>
                </a:solidFill>
                <a:latin typeface="Calibri" pitchFamily="34" charset="0"/>
              </a:rPr>
              <a:t>2. Mengembun yaitu perubahan wujud dari gas menjadi cair. </a:t>
            </a:r>
          </a:p>
          <a:p>
            <a:r>
              <a:rPr lang="en-US" sz="2400" b="1">
                <a:solidFill>
                  <a:schemeClr val="bg1"/>
                </a:solidFill>
                <a:latin typeface="Calibri" pitchFamily="34" charset="0"/>
              </a:rPr>
              <a:t>    Supaya zat mengembun harus didinginkan (zat tersebut </a:t>
            </a:r>
          </a:p>
          <a:p>
            <a:r>
              <a:rPr lang="en-US" sz="2400" b="1">
                <a:solidFill>
                  <a:schemeClr val="bg1"/>
                </a:solidFill>
                <a:latin typeface="Calibri" pitchFamily="34" charset="0"/>
              </a:rPr>
              <a:t>    melepas kalor)</a:t>
            </a:r>
          </a:p>
          <a:p>
            <a:r>
              <a:rPr lang="en-US" sz="2400" b="1">
                <a:solidFill>
                  <a:schemeClr val="bg1"/>
                </a:solidFill>
                <a:latin typeface="Calibri" pitchFamily="34" charset="0"/>
              </a:rPr>
              <a:t>3. Melebur/mencair yaitu perubahn wujud dari padat menjadi cair.</a:t>
            </a:r>
          </a:p>
          <a:p>
            <a:r>
              <a:rPr lang="en-US" sz="2400" b="1">
                <a:solidFill>
                  <a:schemeClr val="bg1"/>
                </a:solidFill>
                <a:latin typeface="Calibri" pitchFamily="34" charset="0"/>
              </a:rPr>
              <a:t>    Supaya mencair zat tersebut harus dipanasdkan ( zat tersebur</a:t>
            </a:r>
          </a:p>
          <a:p>
            <a:r>
              <a:rPr lang="en-US" sz="2400" b="1">
                <a:solidFill>
                  <a:schemeClr val="bg1"/>
                </a:solidFill>
                <a:latin typeface="Calibri" pitchFamily="34" charset="0"/>
              </a:rPr>
              <a:t>    menyerap kalor)</a:t>
            </a:r>
          </a:p>
          <a:p>
            <a:r>
              <a:rPr lang="en-US" sz="2400" b="1">
                <a:solidFill>
                  <a:schemeClr val="bg1"/>
                </a:solidFill>
                <a:latin typeface="Calibri" pitchFamily="34" charset="0"/>
              </a:rPr>
              <a:t>4. Membeku yaitu perubahan wujud cair menjadi padat. Supaya</a:t>
            </a:r>
          </a:p>
          <a:p>
            <a:r>
              <a:rPr lang="en-US" sz="2400" b="1">
                <a:solidFill>
                  <a:schemeClr val="bg1"/>
                </a:solidFill>
                <a:latin typeface="Calibri" pitchFamily="34" charset="0"/>
              </a:rPr>
              <a:t>    membeku zat tersebut harus didinginkan (zat tersebut melepas</a:t>
            </a:r>
          </a:p>
          <a:p>
            <a:r>
              <a:rPr lang="en-US" sz="2400" b="1">
                <a:solidFill>
                  <a:schemeClr val="bg1"/>
                </a:solidFill>
                <a:latin typeface="Calibri" pitchFamily="34" charset="0"/>
              </a:rPr>
              <a:t>    kalor)</a:t>
            </a:r>
          </a:p>
          <a:p>
            <a:r>
              <a:rPr lang="en-US" sz="2400" b="1">
                <a:solidFill>
                  <a:schemeClr val="bg1"/>
                </a:solidFill>
                <a:latin typeface="Calibri" pitchFamily="34" charset="0"/>
              </a:rPr>
              <a:t>5. Menyublim yaitu perubahan wujud padat menjadi gas atau</a:t>
            </a:r>
          </a:p>
          <a:p>
            <a:r>
              <a:rPr lang="en-US" sz="2400" b="1">
                <a:solidFill>
                  <a:schemeClr val="bg1"/>
                </a:solidFill>
                <a:latin typeface="Calibri" pitchFamily="34" charset="0"/>
              </a:rPr>
              <a:t>    perubahan zat dri gas menjadi padat (tanpa melalui fase cair).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9144000" cy="908720"/>
          </a:xfrm>
          <a:prstGeom prst="rect">
            <a:avLst/>
          </a:prstGeom>
          <a:blipFill>
            <a:blip r:embed="rId2" cstate="print"/>
            <a:tile tx="0" ty="0" sx="100000" sy="100000" flip="none" algn="tl"/>
          </a:blipFill>
        </p:spPr>
        <p:txBody>
          <a:bodyP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id-ID" sz="4400" b="1" i="0" u="none" strike="noStrike" kern="1200" cap="none" spc="0" normalizeH="0" baseline="0" noProof="0" smtClean="0">
                <a:ln>
                  <a:noFill/>
                </a:ln>
                <a:solidFill>
                  <a:schemeClr val="bg1"/>
                </a:solidFill>
                <a:effectLst/>
                <a:uLnTx/>
                <a:uFillTx/>
                <a:latin typeface="Arial Rounded MT Bold" pitchFamily="34" charset="0"/>
                <a:ea typeface="+mj-ea"/>
                <a:cs typeface="+mj-cs"/>
              </a:rPr>
              <a:t>KALOR</a:t>
            </a:r>
            <a:endParaRPr kumimoji="0" lang="id-ID" sz="4000" b="1" i="0" u="none" strike="noStrike" kern="1200" cap="none" spc="0" normalizeH="0" baseline="0" noProof="0">
              <a:ln>
                <a:noFill/>
              </a:ln>
              <a:solidFill>
                <a:schemeClr val="bg1"/>
              </a:solidFill>
              <a:effectLst/>
              <a:uLnTx/>
              <a:uFillTx/>
              <a:latin typeface="Arial Rounded MT Bold" pitchFamily="34" charset="0"/>
              <a:ea typeface="+mj-ea"/>
              <a:cs typeface="+mj-cs"/>
            </a:endParaRPr>
          </a:p>
        </p:txBody>
      </p:sp>
      <p:pic>
        <p:nvPicPr>
          <p:cNvPr id="67586" name="Picture 2" descr="http://4.bp.blogspot.com/_H6HhxFN5wkA/Ss7HkJBTStI/AAAAAAAAAGI/ICYS-2ydUkU/s1600/termos+SF.jpg"/>
          <p:cNvPicPr>
            <a:picLocks noChangeAspect="1" noChangeArrowheads="1"/>
          </p:cNvPicPr>
          <p:nvPr/>
        </p:nvPicPr>
        <p:blipFill>
          <a:blip r:embed="rId3" cstate="print"/>
          <a:srcRect/>
          <a:stretch>
            <a:fillRect/>
          </a:stretch>
        </p:blipFill>
        <p:spPr bwMode="auto">
          <a:xfrm>
            <a:off x="395536" y="1196752"/>
            <a:ext cx="4248472" cy="5328592"/>
          </a:xfrm>
          <a:prstGeom prst="rect">
            <a:avLst/>
          </a:prstGeom>
          <a:noFill/>
        </p:spPr>
      </p:pic>
      <p:pic>
        <p:nvPicPr>
          <p:cNvPr id="67588" name="Picture 4" descr="http://1.bp.blogspot.com/-BIsFxv6gM-0/Tw6hJMxskKI/AAAAAAAAAC0/DEhTIY0V9KU/s1600/kalor.jpg"/>
          <p:cNvPicPr>
            <a:picLocks noChangeAspect="1" noChangeArrowheads="1"/>
          </p:cNvPicPr>
          <p:nvPr/>
        </p:nvPicPr>
        <p:blipFill>
          <a:blip r:embed="rId4" cstate="print"/>
          <a:srcRect/>
          <a:stretch>
            <a:fillRect/>
          </a:stretch>
        </p:blipFill>
        <p:spPr bwMode="auto">
          <a:xfrm>
            <a:off x="4644008" y="1196752"/>
            <a:ext cx="4176464" cy="532859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323528" y="404664"/>
            <a:ext cx="8291264" cy="5616624"/>
          </a:xfrm>
        </p:spPr>
        <p:txBody>
          <a:bodyPr/>
          <a:lstStyle/>
          <a:p>
            <a:pPr algn="ctr" eaLnBrk="1" hangingPunct="1">
              <a:lnSpc>
                <a:spcPct val="80000"/>
              </a:lnSpc>
              <a:buFontTx/>
              <a:buNone/>
            </a:pPr>
            <a:r>
              <a:rPr lang="sv-SE" sz="4800" b="1" smtClean="0">
                <a:solidFill>
                  <a:srgbClr val="FF0000"/>
                </a:solidFill>
              </a:rPr>
              <a:t>PERUBAHAN WUJUD ZAT</a:t>
            </a:r>
          </a:p>
          <a:p>
            <a:pPr eaLnBrk="1" hangingPunct="1">
              <a:lnSpc>
                <a:spcPct val="80000"/>
              </a:lnSpc>
            </a:pPr>
            <a:r>
              <a:rPr lang="sv-SE" sz="3600" b="1" smtClean="0"/>
              <a:t>Kita </a:t>
            </a:r>
            <a:r>
              <a:rPr lang="sv-SE" sz="3600" b="1" smtClean="0"/>
              <a:t>kenal ada tiga wujud zat, yaitu padat, cair, dan gas.</a:t>
            </a:r>
            <a:r>
              <a:rPr lang="id-ID" sz="3600" b="1" smtClean="0"/>
              <a:t> </a:t>
            </a:r>
            <a:endParaRPr lang="id-ID" sz="3600" b="1" smtClean="0"/>
          </a:p>
          <a:p>
            <a:pPr eaLnBrk="1" hangingPunct="1">
              <a:lnSpc>
                <a:spcPct val="80000"/>
              </a:lnSpc>
            </a:pPr>
            <a:endParaRPr lang="id-ID" sz="3600" b="1" smtClean="0"/>
          </a:p>
          <a:p>
            <a:pPr eaLnBrk="1" hangingPunct="1">
              <a:lnSpc>
                <a:spcPct val="80000"/>
              </a:lnSpc>
            </a:pPr>
            <a:r>
              <a:rPr lang="sv-SE" sz="3600" b="1" smtClean="0"/>
              <a:t> </a:t>
            </a:r>
            <a:r>
              <a:rPr lang="sv-SE" sz="3600" b="1" smtClean="0"/>
              <a:t>Pada umumnya semua zat pada suhu dan tekanan tertentu dapat berubah dari satu wujud ke wujud yang lain. Misalkan H</a:t>
            </a:r>
            <a:r>
              <a:rPr lang="sv-SE" sz="3600" b="1" baseline="-25000" smtClean="0"/>
              <a:t>2</a:t>
            </a:r>
            <a:r>
              <a:rPr lang="sv-SE" sz="3600" b="1" smtClean="0"/>
              <a:t>0 pada wujud padat berupa es, dalam wujud cair berupa air, dan dalam wujud gas berupa uap.</a:t>
            </a:r>
          </a:p>
          <a:p>
            <a:pPr eaLnBrk="1" hangingPunct="1">
              <a:lnSpc>
                <a:spcPct val="80000"/>
              </a:lnSpc>
              <a:buFontTx/>
              <a:buNone/>
            </a:pPr>
            <a:endParaRPr lang="en-US" sz="2800"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548680"/>
            <a:ext cx="8229600" cy="6048970"/>
          </a:xfrm>
        </p:spPr>
        <p:txBody>
          <a:bodyPr/>
          <a:lstStyle/>
          <a:p>
            <a:pPr eaLnBrk="1" hangingPunct="1">
              <a:lnSpc>
                <a:spcPct val="80000"/>
              </a:lnSpc>
            </a:pPr>
            <a:r>
              <a:rPr lang="sv-SE" sz="4000" b="1" smtClean="0"/>
              <a:t>Jumlah kalor yang diperlukan/dilepaskan saat perubahan wujud (suhu tetap) dinyatakan dengan formula: </a:t>
            </a:r>
          </a:p>
          <a:p>
            <a:pPr eaLnBrk="1" hangingPunct="1">
              <a:lnSpc>
                <a:spcPct val="80000"/>
              </a:lnSpc>
              <a:buFontTx/>
              <a:buNone/>
            </a:pPr>
            <a:r>
              <a:rPr lang="sv-SE" sz="4000" b="1" smtClean="0"/>
              <a:t>	</a:t>
            </a:r>
            <a:r>
              <a:rPr lang="id-ID" sz="4000" b="1" smtClean="0"/>
              <a:t>		</a:t>
            </a:r>
            <a:r>
              <a:rPr lang="sv-SE" sz="4800" b="1" smtClean="0"/>
              <a:t>Q=m.L</a:t>
            </a:r>
            <a:endParaRPr lang="sv-SE" sz="4800" b="1" smtClean="0"/>
          </a:p>
          <a:p>
            <a:pPr eaLnBrk="1" hangingPunct="1">
              <a:lnSpc>
                <a:spcPct val="80000"/>
              </a:lnSpc>
            </a:pPr>
            <a:r>
              <a:rPr lang="sv-SE" sz="4000" b="1" smtClean="0"/>
              <a:t>Q=jumlah kalor, satuannya joule.</a:t>
            </a:r>
          </a:p>
          <a:p>
            <a:pPr eaLnBrk="1" hangingPunct="1">
              <a:lnSpc>
                <a:spcPct val="80000"/>
              </a:lnSpc>
            </a:pPr>
            <a:r>
              <a:rPr lang="sv-SE" sz="4000" b="1" smtClean="0"/>
              <a:t>m=massa zat, satuannya kg.</a:t>
            </a:r>
            <a:endParaRPr lang="en-US" sz="4000" b="1" smtClean="0"/>
          </a:p>
          <a:p>
            <a:pPr eaLnBrk="1" hangingPunct="1">
              <a:lnSpc>
                <a:spcPct val="80000"/>
              </a:lnSpc>
            </a:pPr>
            <a:r>
              <a:rPr lang="en-US" sz="4000" b="1" smtClean="0"/>
              <a:t>L=kalor laten (kalor lebur, kalor beku, kalor uap, dan kalor embun) satuannya joule/kg.</a:t>
            </a:r>
          </a:p>
          <a:p>
            <a:pPr eaLnBrk="1" hangingPunct="1">
              <a:lnSpc>
                <a:spcPct val="80000"/>
              </a:lnSpc>
              <a:buFontTx/>
              <a:buNone/>
            </a:pPr>
            <a:endParaRPr lang="en-US" sz="20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4294967295"/>
          </p:nvPr>
        </p:nvSpPr>
        <p:spPr>
          <a:xfrm>
            <a:off x="457200" y="274638"/>
            <a:ext cx="8229600" cy="5851525"/>
          </a:xfrm>
        </p:spPr>
        <p:txBody>
          <a:bodyPr/>
          <a:lstStyle/>
          <a:p>
            <a:endParaRPr lang="id-ID"/>
          </a:p>
        </p:txBody>
      </p:sp>
      <p:pic>
        <p:nvPicPr>
          <p:cNvPr id="23555" name="Picture 2" descr="Wor9C"/>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Content Placeholder 2"/>
          <p:cNvSpPr>
            <a:spLocks/>
          </p:cNvSpPr>
          <p:nvPr/>
        </p:nvSpPr>
        <p:spPr bwMode="auto">
          <a:xfrm>
            <a:off x="457200" y="1447800"/>
            <a:ext cx="8229600" cy="5029200"/>
          </a:xfrm>
          <a:prstGeom prst="rect">
            <a:avLst/>
          </a:prstGeom>
          <a:solidFill>
            <a:srgbClr val="CCFF66"/>
          </a:solidFill>
          <a:ln w="9525">
            <a:noFill/>
            <a:miter lim="800000"/>
            <a:headEnd/>
            <a:tailEnd/>
          </a:ln>
        </p:spPr>
        <p:txBody>
          <a:bodyPr/>
          <a:lstStyle/>
          <a:p>
            <a:pPr marL="342900" indent="-342900">
              <a:lnSpc>
                <a:spcPct val="80000"/>
              </a:lnSpc>
              <a:spcBef>
                <a:spcPct val="20000"/>
              </a:spcBef>
              <a:buFont typeface="Wingdings" pitchFamily="2" charset="2"/>
              <a:buChar char="v"/>
            </a:pPr>
            <a:r>
              <a:rPr lang="en-US" sz="2500"/>
              <a:t> Melebur yaitu perubahan wujud dari padat menjadi</a:t>
            </a:r>
          </a:p>
          <a:p>
            <a:pPr marL="342900" indent="-342900">
              <a:lnSpc>
                <a:spcPct val="80000"/>
              </a:lnSpc>
              <a:spcBef>
                <a:spcPct val="20000"/>
              </a:spcBef>
              <a:buFont typeface="Wingdings" pitchFamily="2" charset="2"/>
              <a:buNone/>
            </a:pPr>
            <a:r>
              <a:rPr lang="en-US" sz="2500"/>
              <a:t>     cair.</a:t>
            </a:r>
          </a:p>
          <a:p>
            <a:pPr marL="342900" indent="-342900">
              <a:lnSpc>
                <a:spcPct val="80000"/>
              </a:lnSpc>
              <a:spcBef>
                <a:spcPct val="20000"/>
              </a:spcBef>
              <a:buFont typeface="Wingdings" pitchFamily="2" charset="2"/>
              <a:buChar char="v"/>
            </a:pPr>
            <a:r>
              <a:rPr lang="en-US" sz="2500"/>
              <a:t> Pada saat melebur zat menyerap kalor. Kalor yang</a:t>
            </a:r>
          </a:p>
          <a:p>
            <a:pPr marL="342900" indent="-342900">
              <a:lnSpc>
                <a:spcPct val="80000"/>
              </a:lnSpc>
              <a:spcBef>
                <a:spcPct val="20000"/>
              </a:spcBef>
              <a:buFont typeface="Wingdings" pitchFamily="2" charset="2"/>
              <a:buNone/>
            </a:pPr>
            <a:r>
              <a:rPr lang="en-US" sz="2500"/>
              <a:t>     diserap zat digunakan untuk </a:t>
            </a:r>
            <a:r>
              <a:rPr lang="en-US" sz="2500">
                <a:solidFill>
                  <a:srgbClr val="FF6600"/>
                </a:solidFill>
              </a:rPr>
              <a:t>perubahan wujud</a:t>
            </a:r>
            <a:r>
              <a:rPr lang="en-US" sz="2500"/>
              <a:t> bukan</a:t>
            </a:r>
          </a:p>
          <a:p>
            <a:pPr marL="342900" indent="-342900">
              <a:lnSpc>
                <a:spcPct val="80000"/>
              </a:lnSpc>
              <a:spcBef>
                <a:spcPct val="20000"/>
              </a:spcBef>
              <a:buFont typeface="Wingdings" pitchFamily="2" charset="2"/>
              <a:buNone/>
            </a:pPr>
            <a:r>
              <a:rPr lang="en-US" sz="2500"/>
              <a:t>     untuk menaikan suhu, </a:t>
            </a:r>
            <a:r>
              <a:rPr lang="en-US" sz="2500">
                <a:solidFill>
                  <a:srgbClr val="FF6600"/>
                </a:solidFill>
              </a:rPr>
              <a:t>jadi selama melebur suhu zat </a:t>
            </a:r>
          </a:p>
          <a:p>
            <a:pPr marL="342900" indent="-342900">
              <a:lnSpc>
                <a:spcPct val="80000"/>
              </a:lnSpc>
              <a:spcBef>
                <a:spcPct val="20000"/>
              </a:spcBef>
              <a:buFont typeface="Wingdings" pitchFamily="2" charset="2"/>
              <a:buNone/>
            </a:pPr>
            <a:r>
              <a:rPr lang="en-US" sz="2500">
                <a:solidFill>
                  <a:srgbClr val="FF6600"/>
                </a:solidFill>
              </a:rPr>
              <a:t>     tetap</a:t>
            </a:r>
            <a:r>
              <a:rPr lang="en-US" sz="2500"/>
              <a:t> Kalor untuk perubahan wujud ini disebut </a:t>
            </a:r>
            <a:r>
              <a:rPr lang="en-US" sz="2500">
                <a:solidFill>
                  <a:srgbClr val="FF6600"/>
                </a:solidFill>
              </a:rPr>
              <a:t>kalor </a:t>
            </a:r>
          </a:p>
          <a:p>
            <a:pPr marL="342900" indent="-342900">
              <a:lnSpc>
                <a:spcPct val="80000"/>
              </a:lnSpc>
              <a:spcBef>
                <a:spcPct val="20000"/>
              </a:spcBef>
              <a:buFont typeface="Wingdings" pitchFamily="2" charset="2"/>
              <a:buNone/>
            </a:pPr>
            <a:r>
              <a:rPr lang="en-US" sz="2500">
                <a:solidFill>
                  <a:srgbClr val="FF6600"/>
                </a:solidFill>
              </a:rPr>
              <a:t>     laten.</a:t>
            </a:r>
          </a:p>
          <a:p>
            <a:pPr marL="342900" indent="-342900">
              <a:lnSpc>
                <a:spcPct val="80000"/>
              </a:lnSpc>
              <a:spcBef>
                <a:spcPct val="20000"/>
              </a:spcBef>
              <a:buFont typeface="Wingdings" pitchFamily="2" charset="2"/>
              <a:buChar char="v"/>
            </a:pPr>
            <a:r>
              <a:rPr lang="en-US" sz="2500"/>
              <a:t>Besarnya kalor yang diserap pada saat melebur dirumuskan </a:t>
            </a:r>
          </a:p>
        </p:txBody>
      </p:sp>
      <p:sp>
        <p:nvSpPr>
          <p:cNvPr id="23557" name="WordArt 5"/>
          <p:cNvSpPr>
            <a:spLocks noChangeArrowheads="1" noChangeShapeType="1" noTextEdit="1"/>
          </p:cNvSpPr>
          <p:nvPr/>
        </p:nvSpPr>
        <p:spPr bwMode="auto">
          <a:xfrm>
            <a:off x="2438400" y="304800"/>
            <a:ext cx="4038600" cy="974725"/>
          </a:xfrm>
          <a:prstGeom prst="rect">
            <a:avLst/>
          </a:prstGeom>
        </p:spPr>
        <p:txBody>
          <a:bodyPr wrap="none" fromWordArt="1">
            <a:prstTxWarp prst="textPlain">
              <a:avLst>
                <a:gd name="adj" fmla="val 50000"/>
              </a:avLst>
            </a:prstTxWarp>
          </a:bodyPr>
          <a:lstStyle/>
          <a:p>
            <a:pPr algn="ctr"/>
            <a:r>
              <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MELEBUR</a:t>
            </a:r>
          </a:p>
        </p:txBody>
      </p:sp>
      <p:sp>
        <p:nvSpPr>
          <p:cNvPr id="5" name="Content Placeholder 4"/>
          <p:cNvSpPr>
            <a:spLocks/>
          </p:cNvSpPr>
          <p:nvPr/>
        </p:nvSpPr>
        <p:spPr bwMode="auto">
          <a:xfrm>
            <a:off x="838200" y="5029200"/>
            <a:ext cx="3505200" cy="1219200"/>
          </a:xfrm>
          <a:prstGeom prst="roundRect">
            <a:avLst>
              <a:gd name="adj" fmla="val 16667"/>
            </a:avLst>
          </a:prstGeom>
          <a:solidFill>
            <a:srgbClr val="FF6600"/>
          </a:solidFill>
          <a:ln w="25400" algn="ctr">
            <a:solidFill>
              <a:srgbClr val="385D8A"/>
            </a:solidFill>
            <a:round/>
            <a:headEnd/>
            <a:tailEnd/>
          </a:ln>
          <a:effectLst/>
        </p:spPr>
        <p:txBody>
          <a:bodyPr anchor="ctr"/>
          <a:lstStyle/>
          <a:p>
            <a:pPr marL="342900" indent="-342900" algn="ctr">
              <a:spcBef>
                <a:spcPct val="20000"/>
              </a:spcBef>
            </a:pPr>
            <a:r>
              <a:rPr lang="en-US" sz="5400">
                <a:solidFill>
                  <a:schemeClr val="bg1"/>
                </a:solidFill>
                <a:latin typeface="Arial Black" pitchFamily="34" charset="0"/>
              </a:rPr>
              <a:t>Q = m L</a:t>
            </a:r>
          </a:p>
        </p:txBody>
      </p:sp>
      <p:sp>
        <p:nvSpPr>
          <p:cNvPr id="4" name="Content Placeholder 3"/>
          <p:cNvSpPr>
            <a:spLocks/>
          </p:cNvSpPr>
          <p:nvPr/>
        </p:nvSpPr>
        <p:spPr bwMode="auto">
          <a:xfrm>
            <a:off x="4495800" y="4800600"/>
            <a:ext cx="4038600" cy="1524000"/>
          </a:xfrm>
          <a:prstGeom prst="rect">
            <a:avLst/>
          </a:prstGeom>
          <a:solidFill>
            <a:srgbClr val="FF6600"/>
          </a:solidFill>
          <a:ln w="9525">
            <a:noFill/>
            <a:miter lim="800000"/>
            <a:headEnd/>
            <a:tailEnd/>
          </a:ln>
          <a:effectLst/>
        </p:spPr>
        <p:txBody>
          <a:bodyPr/>
          <a:lstStyle/>
          <a:p>
            <a:pPr marL="342900" indent="-342900">
              <a:lnSpc>
                <a:spcPct val="80000"/>
              </a:lnSpc>
              <a:spcBef>
                <a:spcPct val="20000"/>
              </a:spcBef>
            </a:pPr>
            <a:r>
              <a:rPr lang="en-US" sz="2400">
                <a:solidFill>
                  <a:schemeClr val="bg1"/>
                </a:solidFill>
              </a:rPr>
              <a:t>Q = besarnya kalor yang</a:t>
            </a:r>
          </a:p>
          <a:p>
            <a:pPr marL="342900" indent="-342900">
              <a:lnSpc>
                <a:spcPct val="80000"/>
              </a:lnSpc>
              <a:spcBef>
                <a:spcPct val="20000"/>
              </a:spcBef>
            </a:pPr>
            <a:r>
              <a:rPr lang="en-US" sz="2400">
                <a:solidFill>
                  <a:schemeClr val="bg1"/>
                </a:solidFill>
              </a:rPr>
              <a:t>      diserap ( J)</a:t>
            </a:r>
          </a:p>
          <a:p>
            <a:pPr marL="342900" indent="-342900">
              <a:lnSpc>
                <a:spcPct val="80000"/>
              </a:lnSpc>
              <a:spcBef>
                <a:spcPct val="20000"/>
              </a:spcBef>
            </a:pPr>
            <a:r>
              <a:rPr lang="en-US" sz="2400">
                <a:solidFill>
                  <a:schemeClr val="bg1"/>
                </a:solidFill>
              </a:rPr>
              <a:t>m = massa zat ( Kg)</a:t>
            </a:r>
          </a:p>
          <a:p>
            <a:pPr marL="342900" indent="-342900">
              <a:lnSpc>
                <a:spcPct val="80000"/>
              </a:lnSpc>
              <a:spcBef>
                <a:spcPct val="20000"/>
              </a:spcBef>
            </a:pPr>
            <a:r>
              <a:rPr lang="en-US" sz="2600">
                <a:solidFill>
                  <a:schemeClr val="bg1"/>
                </a:solidFill>
              </a:rPr>
              <a:t>L  = </a:t>
            </a:r>
            <a:r>
              <a:rPr lang="en-US" sz="2400">
                <a:solidFill>
                  <a:schemeClr val="bg1"/>
                </a:solidFill>
              </a:rPr>
              <a:t>kalor lebur zat ( J/Kg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WorA1"/>
          <p:cNvPicPr>
            <a:picLocks noChangeAspect="1" noChangeArrowheads="1"/>
          </p:cNvPicPr>
          <p:nvPr/>
        </p:nvPicPr>
        <p:blipFill>
          <a:blip r:embed="rId2" cstate="print"/>
          <a:srcRect/>
          <a:stretch>
            <a:fillRect/>
          </a:stretch>
        </p:blipFill>
        <p:spPr bwMode="auto">
          <a:xfrm>
            <a:off x="0" y="0"/>
            <a:ext cx="9220200" cy="6858000"/>
          </a:xfrm>
          <a:prstGeom prst="rect">
            <a:avLst/>
          </a:prstGeom>
          <a:noFill/>
          <a:ln w="9525">
            <a:noFill/>
            <a:miter lim="800000"/>
            <a:headEnd/>
            <a:tailEnd/>
          </a:ln>
        </p:spPr>
      </p:pic>
      <p:sp>
        <p:nvSpPr>
          <p:cNvPr id="3" name="Content Placeholder 2"/>
          <p:cNvSpPr>
            <a:spLocks/>
          </p:cNvSpPr>
          <p:nvPr/>
        </p:nvSpPr>
        <p:spPr bwMode="auto">
          <a:xfrm>
            <a:off x="457200" y="1676400"/>
            <a:ext cx="8229600" cy="4495800"/>
          </a:xfrm>
          <a:prstGeom prst="rect">
            <a:avLst/>
          </a:prstGeom>
          <a:solidFill>
            <a:srgbClr val="CCFF66"/>
          </a:solidFill>
          <a:ln w="9525">
            <a:noFill/>
            <a:miter lim="800000"/>
            <a:headEnd/>
            <a:tailEnd/>
          </a:ln>
        </p:spPr>
        <p:txBody>
          <a:bodyPr/>
          <a:lstStyle/>
          <a:p>
            <a:pPr marL="342900" indent="-342900">
              <a:lnSpc>
                <a:spcPct val="80000"/>
              </a:lnSpc>
              <a:spcBef>
                <a:spcPct val="20000"/>
              </a:spcBef>
              <a:buFont typeface="Wingdings" pitchFamily="2" charset="2"/>
              <a:buChar char="v"/>
            </a:pPr>
            <a:r>
              <a:rPr lang="en-US" sz="2500"/>
              <a:t> Menguap yaitu perubahan wujud dari cair menjadi</a:t>
            </a:r>
          </a:p>
          <a:p>
            <a:pPr marL="342900" indent="-342900">
              <a:lnSpc>
                <a:spcPct val="80000"/>
              </a:lnSpc>
              <a:spcBef>
                <a:spcPct val="20000"/>
              </a:spcBef>
              <a:buFont typeface="Wingdings" pitchFamily="2" charset="2"/>
              <a:buNone/>
            </a:pPr>
            <a:r>
              <a:rPr lang="en-US" sz="2500"/>
              <a:t>     gas.</a:t>
            </a:r>
          </a:p>
          <a:p>
            <a:pPr marL="342900" indent="-342900">
              <a:lnSpc>
                <a:spcPct val="80000"/>
              </a:lnSpc>
              <a:spcBef>
                <a:spcPct val="20000"/>
              </a:spcBef>
              <a:buFont typeface="Wingdings" pitchFamily="2" charset="2"/>
              <a:buChar char="v"/>
            </a:pPr>
            <a:r>
              <a:rPr lang="en-US" sz="2500"/>
              <a:t> pada saat menguap zat menyerap kalor. Kalor yang</a:t>
            </a:r>
          </a:p>
          <a:p>
            <a:pPr marL="342900" indent="-342900">
              <a:lnSpc>
                <a:spcPct val="80000"/>
              </a:lnSpc>
              <a:spcBef>
                <a:spcPct val="20000"/>
              </a:spcBef>
              <a:buFont typeface="Wingdings" pitchFamily="2" charset="2"/>
              <a:buNone/>
            </a:pPr>
            <a:r>
              <a:rPr lang="en-US" sz="2500"/>
              <a:t>     diserap zat digunakan untuk perubahan wujud bukan</a:t>
            </a:r>
          </a:p>
          <a:p>
            <a:pPr marL="342900" indent="-342900">
              <a:lnSpc>
                <a:spcPct val="80000"/>
              </a:lnSpc>
              <a:spcBef>
                <a:spcPct val="20000"/>
              </a:spcBef>
              <a:buFont typeface="Wingdings" pitchFamily="2" charset="2"/>
              <a:buNone/>
            </a:pPr>
            <a:r>
              <a:rPr lang="en-US" sz="2500"/>
              <a:t>     untuk menaikan suhu. Kalor untuk perubahan wujud</a:t>
            </a:r>
          </a:p>
          <a:p>
            <a:pPr marL="342900" indent="-342900">
              <a:lnSpc>
                <a:spcPct val="80000"/>
              </a:lnSpc>
              <a:spcBef>
                <a:spcPct val="20000"/>
              </a:spcBef>
              <a:buFont typeface="Wingdings" pitchFamily="2" charset="2"/>
              <a:buNone/>
            </a:pPr>
            <a:r>
              <a:rPr lang="en-US" sz="2500"/>
              <a:t>     ini disebut kalor laten.</a:t>
            </a:r>
          </a:p>
          <a:p>
            <a:pPr marL="342900" indent="-342900">
              <a:lnSpc>
                <a:spcPct val="80000"/>
              </a:lnSpc>
              <a:spcBef>
                <a:spcPct val="20000"/>
              </a:spcBef>
              <a:buFont typeface="Wingdings" pitchFamily="2" charset="2"/>
              <a:buChar char="v"/>
            </a:pPr>
            <a:r>
              <a:rPr lang="en-US" sz="2500"/>
              <a:t> faktor-faktor untuk mempercepat penguapan ada 4 :</a:t>
            </a:r>
          </a:p>
          <a:p>
            <a:pPr marL="342900" indent="-342900">
              <a:lnSpc>
                <a:spcPct val="80000"/>
              </a:lnSpc>
              <a:spcBef>
                <a:spcPct val="20000"/>
              </a:spcBef>
            </a:pPr>
            <a:r>
              <a:rPr lang="en-US" sz="2500"/>
              <a:t>	 1. Dipanaskan</a:t>
            </a:r>
          </a:p>
          <a:p>
            <a:pPr marL="342900" indent="-342900">
              <a:lnSpc>
                <a:spcPct val="80000"/>
              </a:lnSpc>
              <a:spcBef>
                <a:spcPct val="20000"/>
              </a:spcBef>
            </a:pPr>
            <a:r>
              <a:rPr lang="en-US" sz="2500"/>
              <a:t>	 2. memperluas permukaan</a:t>
            </a:r>
          </a:p>
          <a:p>
            <a:pPr marL="342900" indent="-342900">
              <a:lnSpc>
                <a:spcPct val="80000"/>
              </a:lnSpc>
              <a:spcBef>
                <a:spcPct val="20000"/>
              </a:spcBef>
            </a:pPr>
            <a:r>
              <a:rPr lang="en-US" sz="2500"/>
              <a:t>	 3. di tiupkan angin pada permukaan</a:t>
            </a:r>
          </a:p>
          <a:p>
            <a:pPr marL="342900" indent="-342900">
              <a:lnSpc>
                <a:spcPct val="80000"/>
              </a:lnSpc>
              <a:spcBef>
                <a:spcPct val="20000"/>
              </a:spcBef>
            </a:pPr>
            <a:r>
              <a:rPr lang="en-US" sz="2500"/>
              <a:t>	 4. mengurangi tekanan permukaan</a:t>
            </a:r>
          </a:p>
        </p:txBody>
      </p:sp>
      <p:sp>
        <p:nvSpPr>
          <p:cNvPr id="24581" name="WordArt 5"/>
          <p:cNvSpPr>
            <a:spLocks noChangeArrowheads="1" noChangeShapeType="1" noTextEdit="1"/>
          </p:cNvSpPr>
          <p:nvPr/>
        </p:nvSpPr>
        <p:spPr bwMode="auto">
          <a:xfrm>
            <a:off x="2438400" y="304800"/>
            <a:ext cx="4038600" cy="974725"/>
          </a:xfrm>
          <a:prstGeom prst="rect">
            <a:avLst/>
          </a:prstGeom>
        </p:spPr>
        <p:txBody>
          <a:bodyPr wrap="none" fromWordArt="1">
            <a:prstTxWarp prst="textPlain">
              <a:avLst>
                <a:gd name="adj" fmla="val 50000"/>
              </a:avLst>
            </a:prstTxWarp>
          </a:bodyPr>
          <a:lstStyle/>
          <a:p>
            <a:pPr algn="ctr"/>
            <a:r>
              <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MENGUAP</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4724400" y="457200"/>
            <a:ext cx="4038600" cy="1524000"/>
          </a:xfrm>
        </p:spPr>
        <p:txBody>
          <a:bodyPr>
            <a:normAutofit/>
          </a:bodyPr>
          <a:lstStyle/>
          <a:p>
            <a:pPr>
              <a:lnSpc>
                <a:spcPct val="80000"/>
              </a:lnSpc>
              <a:buFontTx/>
              <a:buNone/>
            </a:pPr>
            <a:r>
              <a:rPr lang="en-US" sz="2600"/>
              <a:t>Q = besarnya kalor yang 	diserap ( J)</a:t>
            </a:r>
          </a:p>
          <a:p>
            <a:pPr>
              <a:lnSpc>
                <a:spcPct val="80000"/>
              </a:lnSpc>
              <a:buFontTx/>
              <a:buNone/>
            </a:pPr>
            <a:r>
              <a:rPr lang="en-US" sz="2600"/>
              <a:t>m = massa zat ( Kg)</a:t>
            </a:r>
          </a:p>
          <a:p>
            <a:pPr>
              <a:lnSpc>
                <a:spcPct val="80000"/>
              </a:lnSpc>
              <a:buFontTx/>
              <a:buNone/>
            </a:pPr>
            <a:r>
              <a:rPr lang="en-US" sz="2600"/>
              <a:t>U = kalor Uap zat ( J/Kg )</a:t>
            </a:r>
          </a:p>
        </p:txBody>
      </p:sp>
      <p:sp>
        <p:nvSpPr>
          <p:cNvPr id="5" name="Content Placeholder 4"/>
          <p:cNvSpPr>
            <a:spLocks noGrp="1"/>
          </p:cNvSpPr>
          <p:nvPr>
            <p:ph sz="half" idx="4294967295"/>
          </p:nvPr>
        </p:nvSpPr>
        <p:spPr>
          <a:xfrm>
            <a:off x="533400" y="457200"/>
            <a:ext cx="40386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buFontTx/>
              <a:buNone/>
            </a:pPr>
            <a:r>
              <a:rPr lang="en-US" sz="5400">
                <a:solidFill>
                  <a:srgbClr val="0000FF"/>
                </a:solidFill>
                <a:latin typeface="Arial Black" pitchFamily="34" charset="0"/>
              </a:rPr>
              <a:t>Q = m U</a:t>
            </a:r>
          </a:p>
        </p:txBody>
      </p:sp>
      <p:sp>
        <p:nvSpPr>
          <p:cNvPr id="6" name="Content Placeholder 4"/>
          <p:cNvSpPr txBox="1">
            <a:spLocks/>
          </p:cNvSpPr>
          <p:nvPr/>
        </p:nvSpPr>
        <p:spPr>
          <a:xfrm>
            <a:off x="457200" y="2286000"/>
            <a:ext cx="41910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342900" indent="-342900">
              <a:lnSpc>
                <a:spcPct val="80000"/>
              </a:lnSpc>
              <a:spcBef>
                <a:spcPct val="20000"/>
              </a:spcBef>
            </a:pPr>
            <a:r>
              <a:rPr lang="en-US" sz="3100">
                <a:solidFill>
                  <a:srgbClr val="0000FF"/>
                </a:solidFill>
                <a:latin typeface="Calibri" pitchFamily="34" charset="0"/>
              </a:rPr>
              <a:t>Contoh soal </a:t>
            </a:r>
          </a:p>
          <a:p>
            <a:pPr marL="342900" indent="-342900" algn="just">
              <a:lnSpc>
                <a:spcPct val="80000"/>
              </a:lnSpc>
              <a:spcBef>
                <a:spcPct val="20000"/>
              </a:spcBef>
            </a:pPr>
            <a:r>
              <a:rPr lang="en-US" sz="3100">
                <a:solidFill>
                  <a:srgbClr val="0000FF"/>
                </a:solidFill>
                <a:latin typeface="Calibri" pitchFamily="34" charset="0"/>
              </a:rPr>
              <a:t>	Berapa kalor yang diserap 2 kg air pada suhu 100 oC menjadi uap air yang bersuhu 100 oC jika kalor uap air 2,27 x 10 ⁶ J/Kg.</a:t>
            </a:r>
          </a:p>
        </p:txBody>
      </p:sp>
      <p:sp>
        <p:nvSpPr>
          <p:cNvPr id="9" name="Content Placeholder 3"/>
          <p:cNvSpPr txBox="1">
            <a:spLocks/>
          </p:cNvSpPr>
          <p:nvPr/>
        </p:nvSpPr>
        <p:spPr>
          <a:xfrm>
            <a:off x="4724400" y="2362200"/>
            <a:ext cx="4038600" cy="3962400"/>
          </a:xfrm>
          <a:prstGeom prst="rect">
            <a:avLst/>
          </a:prstGeom>
        </p:spPr>
        <p:txBody>
          <a:bodyPr>
            <a:normAutofit lnSpcReduction="10000"/>
          </a:bodyPr>
          <a:lstStyle/>
          <a:p>
            <a:pPr marL="342900" indent="-342900" fontAlgn="auto">
              <a:spcBef>
                <a:spcPct val="20000"/>
              </a:spcBef>
              <a:spcAft>
                <a:spcPts val="0"/>
              </a:spcAft>
              <a:buFont typeface="Arial" pitchFamily="34" charset="0"/>
              <a:buNone/>
              <a:defRPr/>
            </a:pPr>
            <a:r>
              <a:rPr lang="en-US" sz="2800" dirty="0" err="1">
                <a:latin typeface="+mn-lt"/>
              </a:rPr>
              <a:t>Jawab</a:t>
            </a:r>
            <a:endParaRPr lang="en-US" sz="2800" dirty="0">
              <a:latin typeface="+mn-lt"/>
            </a:endParaRPr>
          </a:p>
          <a:p>
            <a:pPr marL="342900" indent="-342900" fontAlgn="auto">
              <a:spcBef>
                <a:spcPct val="20000"/>
              </a:spcBef>
              <a:spcAft>
                <a:spcPts val="0"/>
              </a:spcAft>
              <a:buFont typeface="Arial" pitchFamily="34" charset="0"/>
              <a:buNone/>
              <a:defRPr/>
            </a:pPr>
            <a:r>
              <a:rPr lang="en-US" sz="2600" dirty="0" err="1">
                <a:latin typeface="+mn-lt"/>
              </a:rPr>
              <a:t>Diketahui</a:t>
            </a:r>
            <a:r>
              <a:rPr lang="en-US" sz="2600" dirty="0">
                <a:latin typeface="+mn-lt"/>
              </a:rPr>
              <a:t> : </a:t>
            </a:r>
          </a:p>
          <a:p>
            <a:pPr marL="342900" indent="-342900" fontAlgn="auto">
              <a:spcBef>
                <a:spcPct val="20000"/>
              </a:spcBef>
              <a:spcAft>
                <a:spcPts val="0"/>
              </a:spcAft>
              <a:buFont typeface="Arial" pitchFamily="34" charset="0"/>
              <a:buNone/>
              <a:defRPr/>
            </a:pPr>
            <a:r>
              <a:rPr lang="en-US" sz="2600" dirty="0">
                <a:latin typeface="+mn-lt"/>
              </a:rPr>
              <a:t>		m = 2 Kg</a:t>
            </a:r>
          </a:p>
          <a:p>
            <a:pPr marL="342900" indent="-342900" fontAlgn="auto">
              <a:spcBef>
                <a:spcPct val="20000"/>
              </a:spcBef>
              <a:spcAft>
                <a:spcPts val="0"/>
              </a:spcAft>
              <a:defRPr/>
            </a:pPr>
            <a:r>
              <a:rPr lang="en-US" sz="2600" dirty="0">
                <a:latin typeface="+mn-lt"/>
              </a:rPr>
              <a:t>		U = 2,27 x 10 ⁶ J/Kg. </a:t>
            </a:r>
          </a:p>
          <a:p>
            <a:pPr marL="342900" indent="-342900" fontAlgn="auto">
              <a:spcBef>
                <a:spcPct val="20000"/>
              </a:spcBef>
              <a:spcAft>
                <a:spcPts val="0"/>
              </a:spcAft>
              <a:defRPr/>
            </a:pPr>
            <a:r>
              <a:rPr lang="en-US" sz="2600" dirty="0" err="1">
                <a:latin typeface="+mn-lt"/>
              </a:rPr>
              <a:t>Ditanya</a:t>
            </a:r>
            <a:r>
              <a:rPr lang="en-US" sz="2600" dirty="0">
                <a:latin typeface="+mn-lt"/>
              </a:rPr>
              <a:t>    : Q = ?</a:t>
            </a:r>
          </a:p>
          <a:p>
            <a:pPr marL="342900" indent="-342900" fontAlgn="auto">
              <a:spcBef>
                <a:spcPct val="20000"/>
              </a:spcBef>
              <a:spcAft>
                <a:spcPts val="0"/>
              </a:spcAft>
              <a:defRPr/>
            </a:pPr>
            <a:r>
              <a:rPr lang="en-US" sz="2600" dirty="0" err="1">
                <a:latin typeface="+mn-lt"/>
              </a:rPr>
              <a:t>Jawab</a:t>
            </a:r>
            <a:r>
              <a:rPr lang="en-US" sz="2600" dirty="0">
                <a:latin typeface="+mn-lt"/>
              </a:rPr>
              <a:t>       :</a:t>
            </a:r>
          </a:p>
          <a:p>
            <a:pPr marL="342900" indent="-342900" fontAlgn="auto">
              <a:spcBef>
                <a:spcPct val="20000"/>
              </a:spcBef>
              <a:spcAft>
                <a:spcPts val="0"/>
              </a:spcAft>
              <a:defRPr/>
            </a:pPr>
            <a:r>
              <a:rPr lang="en-US" sz="2600" dirty="0">
                <a:latin typeface="+mn-lt"/>
              </a:rPr>
              <a:t>	Q = </a:t>
            </a:r>
            <a:r>
              <a:rPr lang="en-US" sz="2600" dirty="0" err="1">
                <a:latin typeface="+mn-lt"/>
              </a:rPr>
              <a:t>mU</a:t>
            </a:r>
            <a:endParaRPr lang="en-US" sz="2600" dirty="0">
              <a:latin typeface="+mn-lt"/>
            </a:endParaRPr>
          </a:p>
          <a:p>
            <a:pPr marL="342900" indent="-342900" fontAlgn="auto">
              <a:spcBef>
                <a:spcPct val="20000"/>
              </a:spcBef>
              <a:spcAft>
                <a:spcPts val="0"/>
              </a:spcAft>
              <a:defRPr/>
            </a:pPr>
            <a:r>
              <a:rPr lang="en-US" sz="2600" dirty="0">
                <a:latin typeface="+mn-lt"/>
              </a:rPr>
              <a:t>	    = 2 x 2,27 x 10 ⁶ </a:t>
            </a:r>
          </a:p>
          <a:p>
            <a:pPr marL="342900" indent="-342900" fontAlgn="auto">
              <a:spcBef>
                <a:spcPct val="20000"/>
              </a:spcBef>
              <a:spcAft>
                <a:spcPts val="0"/>
              </a:spcAft>
              <a:defRPr/>
            </a:pPr>
            <a:r>
              <a:rPr lang="en-US" sz="2600" dirty="0">
                <a:latin typeface="+mn-lt"/>
              </a:rPr>
              <a:t>	    = 4,54 x 10 ⁶ J/Kg</a:t>
            </a:r>
          </a:p>
        </p:txBody>
      </p:sp>
      <p:sp>
        <p:nvSpPr>
          <p:cNvPr id="10" name="Action Button: Home 9">
            <a:hlinkClick r:id="" action="ppaction://hlinkshowjump?jump=firstslide" highlightClick="1"/>
          </p:cNvPr>
          <p:cNvSpPr/>
          <p:nvPr/>
        </p:nvSpPr>
        <p:spPr>
          <a:xfrm>
            <a:off x="8305800" y="6096000"/>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0" y="0"/>
            <a:ext cx="9144000" cy="980727"/>
          </a:xfrm>
        </p:spPr>
        <p:txBody>
          <a:bodyPr/>
          <a:lstStyle/>
          <a:p>
            <a:pPr eaLnBrk="1" hangingPunct="1">
              <a:lnSpc>
                <a:spcPct val="80000"/>
              </a:lnSpc>
              <a:buFontTx/>
              <a:buNone/>
            </a:pPr>
            <a:endParaRPr lang="en-US" sz="2000" smtClean="0"/>
          </a:p>
          <a:p>
            <a:pPr algn="ctr" eaLnBrk="1" hangingPunct="1">
              <a:lnSpc>
                <a:spcPct val="80000"/>
              </a:lnSpc>
              <a:buFontTx/>
              <a:buNone/>
            </a:pPr>
            <a:r>
              <a:rPr lang="en-US" sz="4400" b="1" smtClean="0"/>
              <a:t>ASAS </a:t>
            </a:r>
            <a:r>
              <a:rPr lang="en-US" sz="4400" b="1" smtClean="0"/>
              <a:t>BLACK</a:t>
            </a:r>
            <a:endParaRPr lang="en-US" sz="4400" b="1" smtClean="0"/>
          </a:p>
        </p:txBody>
      </p:sp>
      <p:pic>
        <p:nvPicPr>
          <p:cNvPr id="4" name="Picture 3" descr="http://reich-chemistry.wikispaces.com/file/view/Black_Joseph.jpg/97930871/Black_Joseph.jpg"/>
          <p:cNvPicPr/>
          <p:nvPr/>
        </p:nvPicPr>
        <p:blipFill>
          <a:blip r:embed="rId4" cstate="print"/>
          <a:srcRect/>
          <a:stretch>
            <a:fillRect/>
          </a:stretch>
        </p:blipFill>
        <p:spPr bwMode="auto">
          <a:xfrm>
            <a:off x="323528" y="1124744"/>
            <a:ext cx="4320480" cy="5040560"/>
          </a:xfrm>
          <a:prstGeom prst="rect">
            <a:avLst/>
          </a:prstGeom>
          <a:ln>
            <a:noFill/>
          </a:ln>
          <a:effectLst>
            <a:outerShdw blurRad="292100" dist="139700" dir="2700000" algn="tl" rotWithShape="0">
              <a:srgbClr val="333333">
                <a:alpha val="65000"/>
              </a:srgbClr>
            </a:outerShdw>
          </a:effectLst>
        </p:spPr>
      </p:pic>
      <p:pic>
        <p:nvPicPr>
          <p:cNvPr id="5" name="Picture 4" descr="http://paarif.com/wp-content/uploads/2011/02/image5.png"/>
          <p:cNvPicPr/>
          <p:nvPr/>
        </p:nvPicPr>
        <p:blipFill>
          <a:blip r:embed="rId5" cstate="print"/>
          <a:srcRect/>
          <a:stretch>
            <a:fillRect/>
          </a:stretch>
        </p:blipFill>
        <p:spPr bwMode="auto">
          <a:xfrm>
            <a:off x="5076056" y="2204864"/>
            <a:ext cx="2857500" cy="230425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323528" y="332656"/>
            <a:ext cx="8229600" cy="3384674"/>
          </a:xfrm>
        </p:spPr>
        <p:txBody>
          <a:bodyPr/>
          <a:lstStyle/>
          <a:p>
            <a:pPr eaLnBrk="1" hangingPunct="1">
              <a:lnSpc>
                <a:spcPct val="80000"/>
              </a:lnSpc>
              <a:buFontTx/>
              <a:buNone/>
            </a:pPr>
            <a:endParaRPr lang="en-US" sz="2000" smtClean="0"/>
          </a:p>
          <a:p>
            <a:pPr algn="ctr" eaLnBrk="1" hangingPunct="1">
              <a:lnSpc>
                <a:spcPct val="80000"/>
              </a:lnSpc>
              <a:buFontTx/>
              <a:buNone/>
            </a:pPr>
            <a:r>
              <a:rPr lang="en-US" sz="4800" b="1" smtClean="0"/>
              <a:t>ASAS BLACK</a:t>
            </a:r>
          </a:p>
          <a:p>
            <a:pPr eaLnBrk="1" hangingPunct="1">
              <a:lnSpc>
                <a:spcPct val="80000"/>
              </a:lnSpc>
            </a:pPr>
            <a:r>
              <a:rPr lang="en-US" sz="3600" b="1" smtClean="0"/>
              <a:t>Jika ada dua macam zat yang berbeda suhunya dicampurkan atau disentuhkan, maka zat yang suhunya lebih tinggi akan melepas kalor yang sama banyaknya dengan kalor yang diserap oleh zat yang suhunya lebih rendah.</a:t>
            </a:r>
            <a:endParaRPr lang="sv-SE" sz="3600" b="1" smtClean="0"/>
          </a:p>
          <a:p>
            <a:pPr eaLnBrk="1" hangingPunct="1">
              <a:lnSpc>
                <a:spcPct val="80000"/>
              </a:lnSpc>
            </a:pPr>
            <a:r>
              <a:rPr lang="sv-SE" sz="3600" b="1" smtClean="0"/>
              <a:t>Q lepas = Q serap</a:t>
            </a:r>
          </a:p>
          <a:p>
            <a:pPr eaLnBrk="1" hangingPunct="1">
              <a:lnSpc>
                <a:spcPct val="80000"/>
              </a:lnSpc>
            </a:pPr>
            <a:r>
              <a:rPr lang="sv-SE" sz="3600" b="1" smtClean="0"/>
              <a:t>Kekekalan energi pada pertukaran kalor seperti persamaan diatas pertama kali dikemukakan oleh Black seorang ilmuwan Inggris.</a:t>
            </a:r>
            <a:endParaRPr lang="en-US" sz="3600" b="1"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457200" y="549275"/>
            <a:ext cx="8229600" cy="2159000"/>
          </a:xfrm>
        </p:spPr>
        <p:txBody>
          <a:bodyPr/>
          <a:lstStyle/>
          <a:p>
            <a:pPr marL="0" indent="0" eaLnBrk="1" hangingPunct="1">
              <a:buFontTx/>
              <a:buNone/>
            </a:pPr>
            <a:r>
              <a:rPr lang="en-US" smtClean="0"/>
              <a:t>Seratus </a:t>
            </a:r>
            <a:r>
              <a:rPr lang="en-US" smtClean="0"/>
              <a:t>gram air dengan suhu 30</a:t>
            </a:r>
            <a:r>
              <a:rPr lang="en-US" baseline="30000" smtClean="0"/>
              <a:t>O</a:t>
            </a:r>
            <a:r>
              <a:rPr lang="en-US" smtClean="0"/>
              <a:t>C dicampur dengan 50 gram air bersuhu 80</a:t>
            </a:r>
            <a:r>
              <a:rPr lang="en-US" baseline="30000" smtClean="0"/>
              <a:t>O</a:t>
            </a:r>
            <a:r>
              <a:rPr lang="en-US" smtClean="0"/>
              <a:t>C, tentukan suhu campurannya! (kalor jenis air-1 kal/gr.</a:t>
            </a:r>
            <a:r>
              <a:rPr lang="en-US" baseline="30000" smtClean="0"/>
              <a:t>O</a:t>
            </a:r>
            <a:r>
              <a:rPr lang="en-US" smtClean="0"/>
              <a:t>C)</a:t>
            </a:r>
          </a:p>
        </p:txBody>
      </p:sp>
      <p:grpSp>
        <p:nvGrpSpPr>
          <p:cNvPr id="2" name="Group 3"/>
          <p:cNvGrpSpPr>
            <a:grpSpLocks/>
          </p:cNvGrpSpPr>
          <p:nvPr/>
        </p:nvGrpSpPr>
        <p:grpSpPr bwMode="auto">
          <a:xfrm>
            <a:off x="971600" y="2420888"/>
            <a:ext cx="4032250" cy="4030662"/>
            <a:chOff x="612" y="1706"/>
            <a:chExt cx="2540" cy="2539"/>
          </a:xfrm>
        </p:grpSpPr>
        <p:sp>
          <p:nvSpPr>
            <p:cNvPr id="19461" name="Line 4"/>
            <p:cNvSpPr>
              <a:spLocks noChangeShapeType="1"/>
            </p:cNvSpPr>
            <p:nvPr/>
          </p:nvSpPr>
          <p:spPr bwMode="auto">
            <a:xfrm flipH="1">
              <a:off x="612" y="1888"/>
              <a:ext cx="817" cy="1905"/>
            </a:xfrm>
            <a:prstGeom prst="line">
              <a:avLst/>
            </a:prstGeom>
            <a:noFill/>
            <a:ln w="9525">
              <a:solidFill>
                <a:schemeClr val="tx1"/>
              </a:solidFill>
              <a:round/>
              <a:headEnd/>
              <a:tailEnd/>
            </a:ln>
          </p:spPr>
          <p:txBody>
            <a:bodyPr/>
            <a:lstStyle/>
            <a:p>
              <a:endParaRPr lang="id-ID"/>
            </a:p>
          </p:txBody>
        </p:sp>
        <p:sp>
          <p:nvSpPr>
            <p:cNvPr id="19462" name="Text Box 5"/>
            <p:cNvSpPr txBox="1">
              <a:spLocks noChangeArrowheads="1"/>
            </p:cNvSpPr>
            <p:nvPr/>
          </p:nvSpPr>
          <p:spPr bwMode="auto">
            <a:xfrm>
              <a:off x="703" y="3748"/>
              <a:ext cx="1633" cy="497"/>
            </a:xfrm>
            <a:prstGeom prst="rect">
              <a:avLst/>
            </a:prstGeom>
            <a:noFill/>
            <a:ln w="9525">
              <a:solidFill>
                <a:srgbClr val="FF0066"/>
              </a:solidFill>
              <a:miter lim="800000"/>
              <a:headEnd/>
              <a:tailEnd/>
            </a:ln>
          </p:spPr>
          <p:txBody>
            <a:bodyPr>
              <a:spAutoFit/>
            </a:bodyPr>
            <a:lstStyle/>
            <a:p>
              <a:pPr>
                <a:spcBef>
                  <a:spcPct val="50000"/>
                </a:spcBef>
              </a:pPr>
              <a:r>
                <a:rPr lang="en-US">
                  <a:latin typeface="Calibri" pitchFamily="34" charset="0"/>
                </a:rPr>
                <a:t>Air dingin</a:t>
              </a:r>
            </a:p>
            <a:p>
              <a:pPr>
                <a:spcBef>
                  <a:spcPct val="50000"/>
                </a:spcBef>
              </a:pPr>
              <a:r>
                <a:rPr lang="en-US">
                  <a:latin typeface="Calibri" pitchFamily="34" charset="0"/>
                </a:rPr>
                <a:t>t</a:t>
              </a:r>
              <a:r>
                <a:rPr lang="en-US" baseline="-25000">
                  <a:latin typeface="Calibri" pitchFamily="34" charset="0"/>
                </a:rPr>
                <a:t>1</a:t>
              </a:r>
              <a:r>
                <a:rPr lang="en-US">
                  <a:latin typeface="Calibri" pitchFamily="34" charset="0"/>
                </a:rPr>
                <a:t>= 30</a:t>
              </a:r>
              <a:r>
                <a:rPr lang="en-US" baseline="30000">
                  <a:latin typeface="Calibri" pitchFamily="34" charset="0"/>
                </a:rPr>
                <a:t>O</a:t>
              </a:r>
              <a:r>
                <a:rPr lang="en-US">
                  <a:latin typeface="Calibri" pitchFamily="34" charset="0"/>
                </a:rPr>
                <a:t>C ;m</a:t>
              </a:r>
              <a:r>
                <a:rPr lang="en-US" baseline="-25000">
                  <a:latin typeface="Calibri" pitchFamily="34" charset="0"/>
                </a:rPr>
                <a:t>1</a:t>
              </a:r>
              <a:r>
                <a:rPr lang="en-US">
                  <a:latin typeface="Calibri" pitchFamily="34" charset="0"/>
                </a:rPr>
                <a:t>= 100 gr</a:t>
              </a:r>
              <a:endParaRPr lang="en-US" baseline="-25000">
                <a:latin typeface="Calibri" pitchFamily="34" charset="0"/>
              </a:endParaRPr>
            </a:p>
          </p:txBody>
        </p:sp>
        <p:sp>
          <p:nvSpPr>
            <p:cNvPr id="19463" name="Text Box 6"/>
            <p:cNvSpPr txBox="1">
              <a:spLocks noChangeArrowheads="1"/>
            </p:cNvSpPr>
            <p:nvPr/>
          </p:nvSpPr>
          <p:spPr bwMode="auto">
            <a:xfrm>
              <a:off x="1519" y="1706"/>
              <a:ext cx="1633" cy="497"/>
            </a:xfrm>
            <a:prstGeom prst="rect">
              <a:avLst/>
            </a:prstGeom>
            <a:noFill/>
            <a:ln w="9525">
              <a:solidFill>
                <a:srgbClr val="FF0066"/>
              </a:solidFill>
              <a:miter lim="800000"/>
              <a:headEnd/>
              <a:tailEnd/>
            </a:ln>
          </p:spPr>
          <p:txBody>
            <a:bodyPr>
              <a:spAutoFit/>
            </a:bodyPr>
            <a:lstStyle/>
            <a:p>
              <a:pPr>
                <a:spcBef>
                  <a:spcPct val="50000"/>
                </a:spcBef>
              </a:pPr>
              <a:r>
                <a:rPr lang="en-US">
                  <a:latin typeface="Calibri" pitchFamily="34" charset="0"/>
                </a:rPr>
                <a:t>Air panas</a:t>
              </a:r>
            </a:p>
            <a:p>
              <a:pPr>
                <a:spcBef>
                  <a:spcPct val="50000"/>
                </a:spcBef>
              </a:pPr>
              <a:r>
                <a:rPr lang="en-US">
                  <a:latin typeface="Calibri" pitchFamily="34" charset="0"/>
                </a:rPr>
                <a:t>t</a:t>
              </a:r>
              <a:r>
                <a:rPr lang="en-US" baseline="-25000">
                  <a:latin typeface="Calibri" pitchFamily="34" charset="0"/>
                </a:rPr>
                <a:t>2</a:t>
              </a:r>
              <a:r>
                <a:rPr lang="en-US">
                  <a:latin typeface="Calibri" pitchFamily="34" charset="0"/>
                </a:rPr>
                <a:t>= 80</a:t>
              </a:r>
              <a:r>
                <a:rPr lang="en-US" baseline="30000">
                  <a:latin typeface="Calibri" pitchFamily="34" charset="0"/>
                </a:rPr>
                <a:t>O</a:t>
              </a:r>
              <a:r>
                <a:rPr lang="en-US">
                  <a:latin typeface="Calibri" pitchFamily="34" charset="0"/>
                </a:rPr>
                <a:t>C ;m</a:t>
              </a:r>
              <a:r>
                <a:rPr lang="en-US" baseline="-25000">
                  <a:latin typeface="Calibri" pitchFamily="34" charset="0"/>
                </a:rPr>
                <a:t>2</a:t>
              </a:r>
              <a:r>
                <a:rPr lang="en-US">
                  <a:latin typeface="Calibri" pitchFamily="34" charset="0"/>
                </a:rPr>
                <a:t>= 50 gr</a:t>
              </a:r>
              <a:endParaRPr lang="en-US" baseline="-25000">
                <a:latin typeface="Calibri" pitchFamily="34" charset="0"/>
              </a:endParaRPr>
            </a:p>
          </p:txBody>
        </p:sp>
        <p:sp>
          <p:nvSpPr>
            <p:cNvPr id="19464" name="Oval 7"/>
            <p:cNvSpPr>
              <a:spLocks noChangeArrowheads="1"/>
            </p:cNvSpPr>
            <p:nvPr/>
          </p:nvSpPr>
          <p:spPr bwMode="auto">
            <a:xfrm>
              <a:off x="1029" y="2713"/>
              <a:ext cx="90" cy="45"/>
            </a:xfrm>
            <a:prstGeom prst="ellipse">
              <a:avLst/>
            </a:prstGeom>
            <a:solidFill>
              <a:schemeClr val="tx1"/>
            </a:solidFill>
            <a:ln w="9525">
              <a:solidFill>
                <a:schemeClr val="tx1"/>
              </a:solidFill>
              <a:round/>
              <a:headEnd/>
              <a:tailEnd/>
            </a:ln>
          </p:spPr>
          <p:txBody>
            <a:bodyPr wrap="none" anchor="ctr"/>
            <a:lstStyle/>
            <a:p>
              <a:endParaRPr lang="id-ID">
                <a:latin typeface="Calibri" pitchFamily="34" charset="0"/>
              </a:endParaRPr>
            </a:p>
          </p:txBody>
        </p:sp>
        <p:sp>
          <p:nvSpPr>
            <p:cNvPr id="19465" name="Text Box 8"/>
            <p:cNvSpPr txBox="1">
              <a:spLocks noChangeArrowheads="1"/>
            </p:cNvSpPr>
            <p:nvPr/>
          </p:nvSpPr>
          <p:spPr bwMode="auto">
            <a:xfrm>
              <a:off x="1156" y="2614"/>
              <a:ext cx="227" cy="231"/>
            </a:xfrm>
            <a:prstGeom prst="rect">
              <a:avLst/>
            </a:prstGeom>
            <a:noFill/>
            <a:ln w="9525">
              <a:noFill/>
              <a:miter lim="800000"/>
              <a:headEnd/>
              <a:tailEnd/>
            </a:ln>
          </p:spPr>
          <p:txBody>
            <a:bodyPr>
              <a:spAutoFit/>
            </a:bodyPr>
            <a:lstStyle/>
            <a:p>
              <a:pPr>
                <a:spcBef>
                  <a:spcPct val="50000"/>
                </a:spcBef>
              </a:pPr>
              <a:r>
                <a:rPr lang="en-US">
                  <a:latin typeface="Calibri" pitchFamily="34" charset="0"/>
                </a:rPr>
                <a:t>t</a:t>
              </a:r>
            </a:p>
          </p:txBody>
        </p:sp>
      </p:grpSp>
      <p:sp>
        <p:nvSpPr>
          <p:cNvPr id="61449" name="Text Box 9"/>
          <p:cNvSpPr txBox="1">
            <a:spLocks noChangeArrowheads="1"/>
          </p:cNvSpPr>
          <p:nvPr/>
        </p:nvSpPr>
        <p:spPr bwMode="auto">
          <a:xfrm>
            <a:off x="5148263" y="2349500"/>
            <a:ext cx="3744912" cy="4300538"/>
          </a:xfrm>
          <a:prstGeom prst="rect">
            <a:avLst/>
          </a:prstGeom>
          <a:noFill/>
          <a:ln w="9525">
            <a:solidFill>
              <a:schemeClr val="folHlink"/>
            </a:solidFill>
            <a:miter lim="800000"/>
            <a:headEnd/>
            <a:tailEnd/>
          </a:ln>
        </p:spPr>
        <p:txBody>
          <a:bodyPr>
            <a:spAutoFit/>
          </a:bodyPr>
          <a:lstStyle/>
          <a:p>
            <a:pPr>
              <a:spcBef>
                <a:spcPct val="50000"/>
              </a:spcBef>
            </a:pPr>
            <a:r>
              <a:rPr lang="en-US" sz="2400">
                <a:latin typeface="Calibri" pitchFamily="34" charset="0"/>
              </a:rPr>
              <a:t>Penyelesaian</a:t>
            </a:r>
          </a:p>
          <a:p>
            <a:pPr>
              <a:spcBef>
                <a:spcPct val="50000"/>
              </a:spcBef>
            </a:pPr>
            <a:r>
              <a:rPr lang="en-US" sz="2400">
                <a:latin typeface="Calibri" pitchFamily="34" charset="0"/>
              </a:rPr>
              <a:t>Q</a:t>
            </a:r>
            <a:r>
              <a:rPr lang="en-US" sz="2400" baseline="-25000">
                <a:latin typeface="Calibri" pitchFamily="34" charset="0"/>
              </a:rPr>
              <a:t>diserap</a:t>
            </a:r>
            <a:r>
              <a:rPr lang="en-US" sz="2400">
                <a:latin typeface="Calibri" pitchFamily="34" charset="0"/>
              </a:rPr>
              <a:t>=Q</a:t>
            </a:r>
            <a:r>
              <a:rPr lang="en-US" sz="2400" baseline="-25000">
                <a:latin typeface="Calibri" pitchFamily="34" charset="0"/>
              </a:rPr>
              <a:t>dilepas</a:t>
            </a:r>
          </a:p>
          <a:p>
            <a:pPr>
              <a:spcBef>
                <a:spcPct val="50000"/>
              </a:spcBef>
            </a:pPr>
            <a:r>
              <a:rPr lang="en-US" sz="2400">
                <a:latin typeface="Calibri" pitchFamily="34" charset="0"/>
              </a:rPr>
              <a:t>Q1=Q2</a:t>
            </a:r>
          </a:p>
          <a:p>
            <a:pPr>
              <a:spcBef>
                <a:spcPct val="50000"/>
              </a:spcBef>
            </a:pPr>
            <a:r>
              <a:rPr lang="en-US" sz="2400">
                <a:latin typeface="Calibri" pitchFamily="34" charset="0"/>
              </a:rPr>
              <a:t>m</a:t>
            </a:r>
            <a:r>
              <a:rPr lang="en-US" sz="2400" baseline="-25000">
                <a:latin typeface="Calibri" pitchFamily="34" charset="0"/>
              </a:rPr>
              <a:t>1</a:t>
            </a:r>
            <a:r>
              <a:rPr lang="en-US" sz="2400">
                <a:latin typeface="Calibri" pitchFamily="34" charset="0"/>
              </a:rPr>
              <a:t>.c</a:t>
            </a:r>
            <a:r>
              <a:rPr lang="en-US" sz="2400" baseline="-25000">
                <a:latin typeface="Calibri" pitchFamily="34" charset="0"/>
              </a:rPr>
              <a:t>1</a:t>
            </a:r>
            <a:r>
              <a:rPr lang="en-US" sz="2400">
                <a:latin typeface="Calibri" pitchFamily="34" charset="0"/>
              </a:rPr>
              <a:t>.</a:t>
            </a:r>
            <a:r>
              <a:rPr lang="el-GR" sz="2400">
                <a:latin typeface="Calibri" pitchFamily="34" charset="0"/>
                <a:cs typeface="Arial" charset="0"/>
              </a:rPr>
              <a:t>Δ</a:t>
            </a:r>
            <a:r>
              <a:rPr lang="en-US" sz="2400">
                <a:latin typeface="Calibri" pitchFamily="34" charset="0"/>
                <a:cs typeface="Arial" charset="0"/>
              </a:rPr>
              <a:t>T</a:t>
            </a:r>
            <a:r>
              <a:rPr lang="en-US" sz="2400" baseline="-25000">
                <a:latin typeface="Calibri" pitchFamily="34" charset="0"/>
                <a:cs typeface="Arial" charset="0"/>
              </a:rPr>
              <a:t>1</a:t>
            </a:r>
            <a:r>
              <a:rPr lang="en-US" sz="2400">
                <a:latin typeface="Calibri" pitchFamily="34" charset="0"/>
                <a:cs typeface="Arial" charset="0"/>
              </a:rPr>
              <a:t>=m</a:t>
            </a:r>
            <a:r>
              <a:rPr lang="en-US" sz="2400" baseline="-25000">
                <a:latin typeface="Calibri" pitchFamily="34" charset="0"/>
                <a:cs typeface="Arial" charset="0"/>
              </a:rPr>
              <a:t>2</a:t>
            </a:r>
            <a:r>
              <a:rPr lang="en-US" sz="2400">
                <a:latin typeface="Calibri" pitchFamily="34" charset="0"/>
                <a:cs typeface="Arial" charset="0"/>
              </a:rPr>
              <a:t>.c</a:t>
            </a:r>
            <a:r>
              <a:rPr lang="en-US" sz="2400" baseline="-25000">
                <a:latin typeface="Calibri" pitchFamily="34" charset="0"/>
                <a:cs typeface="Arial" charset="0"/>
              </a:rPr>
              <a:t>2</a:t>
            </a:r>
            <a:r>
              <a:rPr lang="en-US" sz="2400">
                <a:latin typeface="Calibri" pitchFamily="34" charset="0"/>
                <a:cs typeface="Arial" charset="0"/>
              </a:rPr>
              <a:t>.</a:t>
            </a:r>
            <a:r>
              <a:rPr lang="el-GR" sz="2400">
                <a:latin typeface="Calibri" pitchFamily="34" charset="0"/>
                <a:cs typeface="Arial" charset="0"/>
              </a:rPr>
              <a:t>Δ</a:t>
            </a:r>
            <a:r>
              <a:rPr lang="en-US" sz="2400">
                <a:latin typeface="Calibri" pitchFamily="34" charset="0"/>
                <a:cs typeface="Arial" charset="0"/>
              </a:rPr>
              <a:t>T</a:t>
            </a:r>
            <a:r>
              <a:rPr lang="en-US" sz="2400" baseline="-25000">
                <a:latin typeface="Calibri" pitchFamily="34" charset="0"/>
                <a:cs typeface="Arial" charset="0"/>
              </a:rPr>
              <a:t>2</a:t>
            </a:r>
          </a:p>
          <a:p>
            <a:pPr>
              <a:spcBef>
                <a:spcPct val="50000"/>
              </a:spcBef>
            </a:pPr>
            <a:r>
              <a:rPr lang="en-US" sz="2400">
                <a:latin typeface="Calibri" pitchFamily="34" charset="0"/>
                <a:cs typeface="Arial" charset="0"/>
              </a:rPr>
              <a:t>100.1.(t-30) = 50.1.(80-t)</a:t>
            </a:r>
          </a:p>
          <a:p>
            <a:pPr>
              <a:spcBef>
                <a:spcPct val="50000"/>
              </a:spcBef>
            </a:pPr>
            <a:r>
              <a:rPr lang="en-US" sz="2400">
                <a:latin typeface="Calibri" pitchFamily="34" charset="0"/>
                <a:cs typeface="Arial" charset="0"/>
              </a:rPr>
              <a:t>2t-60 = 80-t</a:t>
            </a:r>
          </a:p>
          <a:p>
            <a:pPr>
              <a:spcBef>
                <a:spcPct val="50000"/>
              </a:spcBef>
            </a:pPr>
            <a:r>
              <a:rPr lang="en-US" sz="2400">
                <a:latin typeface="Calibri" pitchFamily="34" charset="0"/>
                <a:cs typeface="Arial" charset="0"/>
              </a:rPr>
              <a:t>3t = 140</a:t>
            </a:r>
          </a:p>
          <a:p>
            <a:pPr>
              <a:spcBef>
                <a:spcPct val="50000"/>
              </a:spcBef>
            </a:pPr>
            <a:r>
              <a:rPr lang="en-US" sz="2400">
                <a:latin typeface="Calibri" pitchFamily="34" charset="0"/>
                <a:cs typeface="Arial" charset="0"/>
              </a:rPr>
              <a:t> t = 46,7 </a:t>
            </a:r>
            <a:r>
              <a:rPr lang="en-US" sz="2400" baseline="30000">
                <a:latin typeface="Calibri" pitchFamily="34" charset="0"/>
                <a:cs typeface="Arial" charset="0"/>
              </a:rPr>
              <a:t>O</a:t>
            </a:r>
            <a:r>
              <a:rPr lang="en-US" sz="2400">
                <a:latin typeface="Calibri" pitchFamily="34" charset="0"/>
                <a:cs typeface="Arial" charset="0"/>
              </a:rPr>
              <a:t>C</a:t>
            </a:r>
            <a:endParaRPr lang="el-GR" sz="2400">
              <a:latin typeface="Calibri" pitchFamily="34"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61449"/>
                                        </p:tgtEl>
                                        <p:attrNameLst>
                                          <p:attrName>style.visibility</p:attrName>
                                        </p:attrNameLst>
                                      </p:cBhvr>
                                      <p:to>
                                        <p:strVal val="visible"/>
                                      </p:to>
                                    </p:set>
                                    <p:animEffect transition="in" filter="fade">
                                      <p:cBhvr>
                                        <p:cTn id="15" dur="800" decel="100000"/>
                                        <p:tgtEl>
                                          <p:spTgt spid="61449"/>
                                        </p:tgtEl>
                                      </p:cBhvr>
                                    </p:animEffect>
                                    <p:anim calcmode="lin" valueType="num">
                                      <p:cBhvr>
                                        <p:cTn id="16" dur="800" decel="100000" fill="hold"/>
                                        <p:tgtEl>
                                          <p:spTgt spid="61449"/>
                                        </p:tgtEl>
                                        <p:attrNameLst>
                                          <p:attrName>style.rotation</p:attrName>
                                        </p:attrNameLst>
                                      </p:cBhvr>
                                      <p:tavLst>
                                        <p:tav tm="0">
                                          <p:val>
                                            <p:fltVal val="-90"/>
                                          </p:val>
                                        </p:tav>
                                        <p:tav tm="100000">
                                          <p:val>
                                            <p:fltVal val="0"/>
                                          </p:val>
                                        </p:tav>
                                      </p:tavLst>
                                    </p:anim>
                                    <p:anim calcmode="lin" valueType="num">
                                      <p:cBhvr>
                                        <p:cTn id="17" dur="800" decel="100000" fill="hold"/>
                                        <p:tgtEl>
                                          <p:spTgt spid="61449"/>
                                        </p:tgtEl>
                                        <p:attrNameLst>
                                          <p:attrName>ppt_x</p:attrName>
                                        </p:attrNameLst>
                                      </p:cBhvr>
                                      <p:tavLst>
                                        <p:tav tm="0">
                                          <p:val>
                                            <p:strVal val="#ppt_x+0.4"/>
                                          </p:val>
                                        </p:tav>
                                        <p:tav tm="100000">
                                          <p:val>
                                            <p:strVal val="#ppt_x-0.05"/>
                                          </p:val>
                                        </p:tav>
                                      </p:tavLst>
                                    </p:anim>
                                    <p:anim calcmode="lin" valueType="num">
                                      <p:cBhvr>
                                        <p:cTn id="18" dur="800" decel="100000" fill="hold"/>
                                        <p:tgtEl>
                                          <p:spTgt spid="6144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144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144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1" name="Picture 7" descr="This is a preview only. Click Download Now to download the template."/>
          <p:cNvPicPr>
            <a:picLocks noChangeAspect="1" noChangeArrowheads="1"/>
          </p:cNvPicPr>
          <p:nvPr/>
        </p:nvPicPr>
        <p:blipFill>
          <a:blip r:embed="rId3" cstate="print"/>
          <a:srcRect/>
          <a:stretch>
            <a:fillRect/>
          </a:stretch>
        </p:blipFill>
        <p:spPr bwMode="auto">
          <a:xfrm>
            <a:off x="0" y="-4763"/>
            <a:ext cx="9144000" cy="6867526"/>
          </a:xfrm>
          <a:prstGeom prst="rect">
            <a:avLst/>
          </a:prstGeom>
          <a:noFill/>
          <a:ln w="9525">
            <a:noFill/>
            <a:miter lim="800000"/>
            <a:headEnd/>
            <a:tailEnd/>
          </a:ln>
        </p:spPr>
      </p:pic>
      <p:sp>
        <p:nvSpPr>
          <p:cNvPr id="21507" name="WordArt 3"/>
          <p:cNvSpPr>
            <a:spLocks noChangeArrowheads="1" noChangeShapeType="1" noTextEdit="1"/>
          </p:cNvSpPr>
          <p:nvPr/>
        </p:nvSpPr>
        <p:spPr bwMode="auto">
          <a:xfrm>
            <a:off x="0" y="304800"/>
            <a:ext cx="9144000" cy="819944"/>
          </a:xfrm>
          <a:prstGeom prst="rect">
            <a:avLst/>
          </a:prstGeom>
        </p:spPr>
        <p:txBody>
          <a:bodyPr wrap="none" fromWordArt="1">
            <a:prstTxWarp prst="textPlain">
              <a:avLst>
                <a:gd name="adj" fmla="val 50000"/>
              </a:avLst>
            </a:prstTxWarp>
          </a:bodyPr>
          <a:lstStyle/>
          <a:p>
            <a:pPr algn="ctr"/>
            <a:r>
              <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C. PERPINDAHAN KALOR</a:t>
            </a:r>
          </a:p>
        </p:txBody>
      </p:sp>
      <p:pic>
        <p:nvPicPr>
          <p:cNvPr id="21508" name="Picture 4" descr="PPT6C"/>
          <p:cNvPicPr>
            <a:picLocks noChangeAspect="1" noChangeArrowheads="1"/>
          </p:cNvPicPr>
          <p:nvPr/>
        </p:nvPicPr>
        <p:blipFill>
          <a:blip r:embed="rId4" cstate="print"/>
          <a:srcRect/>
          <a:stretch>
            <a:fillRect/>
          </a:stretch>
        </p:blipFill>
        <p:spPr bwMode="auto">
          <a:xfrm>
            <a:off x="152400" y="2209800"/>
            <a:ext cx="4248150" cy="4343400"/>
          </a:xfrm>
          <a:prstGeom prst="rect">
            <a:avLst/>
          </a:prstGeom>
          <a:noFill/>
          <a:ln w="9525">
            <a:noFill/>
            <a:miter lim="800000"/>
            <a:headEnd/>
            <a:tailEnd/>
          </a:ln>
          <a:effectLst/>
        </p:spPr>
      </p:pic>
      <p:sp>
        <p:nvSpPr>
          <p:cNvPr id="21509" name="Text Box 5"/>
          <p:cNvSpPr txBox="1">
            <a:spLocks noChangeArrowheads="1"/>
          </p:cNvSpPr>
          <p:nvPr/>
        </p:nvSpPr>
        <p:spPr bwMode="auto">
          <a:xfrm>
            <a:off x="4572000" y="1733550"/>
            <a:ext cx="4419600" cy="4819650"/>
          </a:xfrm>
          <a:prstGeom prst="rect">
            <a:avLst/>
          </a:prstGeom>
          <a:solidFill>
            <a:srgbClr val="A5F1F9"/>
          </a:solidFill>
          <a:ln w="9525">
            <a:noFill/>
            <a:miter lim="800000"/>
            <a:headEnd/>
            <a:tailEnd/>
          </a:ln>
          <a:effectLst/>
        </p:spPr>
        <p:txBody>
          <a:bodyPr>
            <a:spAutoFit/>
          </a:bodyPr>
          <a:lstStyle/>
          <a:p>
            <a:pPr>
              <a:spcBef>
                <a:spcPct val="20000"/>
              </a:spcBef>
            </a:pPr>
            <a:r>
              <a:rPr lang="en-US" b="1">
                <a:solidFill>
                  <a:srgbClr val="0000CC"/>
                </a:solidFill>
              </a:rPr>
              <a:t>KONDUKSI</a:t>
            </a:r>
            <a:r>
              <a:rPr lang="en-US">
                <a:solidFill>
                  <a:srgbClr val="FF6600"/>
                </a:solidFill>
              </a:rPr>
              <a:t> </a:t>
            </a:r>
            <a:r>
              <a:rPr lang="en-US" b="1">
                <a:solidFill>
                  <a:srgbClr val="FF6600"/>
                </a:solidFill>
              </a:rPr>
              <a:t>yaitu perpindahan kalor yang tidak disertai perpindahan partikel zat.</a:t>
            </a:r>
          </a:p>
          <a:p>
            <a:pPr>
              <a:spcBef>
                <a:spcPct val="20000"/>
              </a:spcBef>
            </a:pPr>
            <a:r>
              <a:rPr lang="en-US" b="1">
                <a:solidFill>
                  <a:srgbClr val="FF6600"/>
                </a:solidFill>
              </a:rPr>
              <a:t>Kalor dapat berpindah secara konduksi karena adanya </a:t>
            </a:r>
            <a:r>
              <a:rPr lang="en-US" b="1">
                <a:solidFill>
                  <a:srgbClr val="0000CC"/>
                </a:solidFill>
              </a:rPr>
              <a:t>perbedaan suhu</a:t>
            </a:r>
            <a:r>
              <a:rPr lang="en-US" b="1">
                <a:solidFill>
                  <a:srgbClr val="FF6600"/>
                </a:solidFill>
              </a:rPr>
              <a:t> antar 2 titik. Kalor mengalir dari titik yang </a:t>
            </a:r>
            <a:r>
              <a:rPr lang="en-US" b="1">
                <a:solidFill>
                  <a:srgbClr val="0000CC"/>
                </a:solidFill>
              </a:rPr>
              <a:t>suhunya tinggi ke rendah.</a:t>
            </a:r>
          </a:p>
          <a:p>
            <a:pPr>
              <a:spcBef>
                <a:spcPct val="20000"/>
              </a:spcBef>
            </a:pPr>
            <a:r>
              <a:rPr lang="en-US" b="1">
                <a:solidFill>
                  <a:srgbClr val="FF6600"/>
                </a:solidFill>
              </a:rPr>
              <a:t>Perpindahan kalor secara konduksi hanya terjadi pada</a:t>
            </a:r>
            <a:r>
              <a:rPr lang="en-US" b="1">
                <a:solidFill>
                  <a:srgbClr val="0000CC"/>
                </a:solidFill>
              </a:rPr>
              <a:t> zat padat.</a:t>
            </a:r>
          </a:p>
          <a:p>
            <a:pPr>
              <a:spcBef>
                <a:spcPct val="20000"/>
              </a:spcBef>
            </a:pPr>
            <a:r>
              <a:rPr lang="en-US" b="1">
                <a:solidFill>
                  <a:srgbClr val="0000CC"/>
                </a:solidFill>
              </a:rPr>
              <a:t>Konduktor yaitu </a:t>
            </a:r>
            <a:r>
              <a:rPr lang="en-US" b="1">
                <a:solidFill>
                  <a:srgbClr val="FF6600"/>
                </a:solidFill>
              </a:rPr>
              <a:t>zat yang mudah menghantarkan kalor. </a:t>
            </a:r>
          </a:p>
          <a:p>
            <a:pPr>
              <a:spcBef>
                <a:spcPct val="20000"/>
              </a:spcBef>
            </a:pPr>
            <a:r>
              <a:rPr lang="en-US" b="1">
                <a:solidFill>
                  <a:srgbClr val="FF6600"/>
                </a:solidFill>
              </a:rPr>
              <a:t>Contoh : aluminium, besi, dal logam lainnnya.</a:t>
            </a:r>
          </a:p>
          <a:p>
            <a:pPr>
              <a:spcBef>
                <a:spcPct val="20000"/>
              </a:spcBef>
            </a:pPr>
            <a:r>
              <a:rPr lang="en-US" b="1">
                <a:solidFill>
                  <a:srgbClr val="0000CC"/>
                </a:solidFill>
              </a:rPr>
              <a:t>Isolator</a:t>
            </a:r>
            <a:r>
              <a:rPr lang="en-US" b="1">
                <a:solidFill>
                  <a:srgbClr val="FF6600"/>
                </a:solidFill>
              </a:rPr>
              <a:t> yairtu zat yang sulit menghantarkan kalor.</a:t>
            </a:r>
          </a:p>
          <a:p>
            <a:pPr>
              <a:spcBef>
                <a:spcPct val="20000"/>
              </a:spcBef>
            </a:pPr>
            <a:r>
              <a:rPr lang="en-US" b="1">
                <a:solidFill>
                  <a:srgbClr val="FF6600"/>
                </a:solidFill>
              </a:rPr>
              <a:t>Contoh : kayu, karet, tnah dll</a:t>
            </a:r>
          </a:p>
        </p:txBody>
      </p:sp>
      <p:sp>
        <p:nvSpPr>
          <p:cNvPr id="21510" name="WordArt 6"/>
          <p:cNvSpPr>
            <a:spLocks noChangeArrowheads="1" noChangeShapeType="1" noTextEdit="1"/>
          </p:cNvSpPr>
          <p:nvPr/>
        </p:nvSpPr>
        <p:spPr bwMode="auto">
          <a:xfrm>
            <a:off x="467544" y="1268760"/>
            <a:ext cx="3657600" cy="914400"/>
          </a:xfrm>
          <a:prstGeom prst="rect">
            <a:avLst/>
          </a:prstGeom>
        </p:spPr>
        <p:txBody>
          <a:bodyPr wrap="none" fromWordArt="1">
            <a:prstTxWarp prst="textPlain">
              <a:avLst>
                <a:gd name="adj" fmla="val 50000"/>
              </a:avLst>
            </a:prstTxWarp>
          </a:bodyPr>
          <a:lstStyle/>
          <a:p>
            <a:pPr algn="ctr"/>
            <a:r>
              <a:rPr lang="id-ID" sz="3600" kern="10">
                <a:ln w="9525">
                  <a:noFill/>
                  <a:round/>
                  <a:headEnd/>
                  <a:tailEnd/>
                </a:ln>
                <a:solidFill>
                  <a:srgbClr val="0000FF"/>
                </a:solidFill>
                <a:effectLst>
                  <a:outerShdw dist="35921" dir="2700000" algn="ctr" rotWithShape="0">
                    <a:srgbClr val="C0C0C0">
                      <a:alpha val="80000"/>
                    </a:srgbClr>
                  </a:outerShdw>
                </a:effectLst>
                <a:latin typeface="Impact"/>
              </a:rPr>
              <a:t>1. Konduksi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diamond(in)">
                                      <p:cBhvr>
                                        <p:cTn id="7" dur="2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800" b="1" smtClean="0">
                <a:solidFill>
                  <a:srgbClr val="FFFF00"/>
                </a:solidFill>
                <a:effectLst>
                  <a:outerShdw blurRad="38100" dist="38100" dir="2700000" algn="tl">
                    <a:srgbClr val="000000">
                      <a:alpha val="43137"/>
                    </a:srgbClr>
                  </a:outerShdw>
                </a:effectLst>
              </a:rPr>
              <a:t>PERPINDAHAN KALOR</a:t>
            </a:r>
            <a:endParaRPr lang="id-ID" sz="4800" b="1">
              <a:solidFill>
                <a:srgbClr val="FFFF00"/>
              </a:solidFill>
              <a:effectLst>
                <a:outerShdw blurRad="38100" dist="38100" dir="2700000" algn="tl">
                  <a:srgbClr val="000000">
                    <a:alpha val="43137"/>
                  </a:srgbClr>
                </a:outerShdw>
              </a:effectLst>
            </a:endParaRPr>
          </a:p>
        </p:txBody>
      </p:sp>
      <p:pic>
        <p:nvPicPr>
          <p:cNvPr id="3" name="Picture 2" descr="http://4.bp.blogspot.com/_e3NWaR_3tg0/S8Vfcr0yZCI/AAAAAAAAAAU/H4xEp2eS_BE/s1600/plastic7.jpg"/>
          <p:cNvPicPr/>
          <p:nvPr/>
        </p:nvPicPr>
        <p:blipFill>
          <a:blip r:embed="rId3" cstate="print"/>
          <a:srcRect/>
          <a:stretch>
            <a:fillRect/>
          </a:stretch>
        </p:blipFill>
        <p:spPr bwMode="auto">
          <a:xfrm>
            <a:off x="539552" y="1268760"/>
            <a:ext cx="4104455" cy="5040560"/>
          </a:xfrm>
          <a:prstGeom prst="rect">
            <a:avLst/>
          </a:prstGeom>
          <a:ln>
            <a:noFill/>
          </a:ln>
          <a:effectLst>
            <a:outerShdw blurRad="292100" dist="139700" dir="2700000" algn="tl" rotWithShape="0">
              <a:srgbClr val="333333">
                <a:alpha val="65000"/>
              </a:srgbClr>
            </a:outerShdw>
          </a:effectLst>
        </p:spPr>
      </p:pic>
      <p:pic>
        <p:nvPicPr>
          <p:cNvPr id="4" name="Picture 3" descr="http://2.bp.blogspot.com/_MfJ67cpswa0/Sq6e9UKwfgI/AAAAAAAAAM8/JA0x1QdlLUA/s400/pic3.bmp"/>
          <p:cNvPicPr/>
          <p:nvPr/>
        </p:nvPicPr>
        <p:blipFill>
          <a:blip r:embed="rId4" cstate="print"/>
          <a:srcRect/>
          <a:stretch>
            <a:fillRect/>
          </a:stretch>
        </p:blipFill>
        <p:spPr bwMode="auto">
          <a:xfrm>
            <a:off x="4860032" y="1196752"/>
            <a:ext cx="3672408" cy="504056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id-ID"/>
          </a:p>
        </p:txBody>
      </p:sp>
      <p:sp>
        <p:nvSpPr>
          <p:cNvPr id="2051" name="Rectangle 3"/>
          <p:cNvSpPr>
            <a:spLocks noGrp="1" noChangeArrowheads="1"/>
          </p:cNvSpPr>
          <p:nvPr>
            <p:ph type="subTitle" idx="1"/>
          </p:nvPr>
        </p:nvSpPr>
        <p:spPr/>
        <p:txBody>
          <a:bodyPr/>
          <a:lstStyle/>
          <a:p>
            <a:endParaRPr lang="id-ID"/>
          </a:p>
        </p:txBody>
      </p:sp>
      <p:pic>
        <p:nvPicPr>
          <p:cNvPr id="2052" name="Picture 4" descr="530035"/>
          <p:cNvPicPr>
            <a:picLocks noChangeAspect="1" noChangeArrowheads="1"/>
          </p:cNvPicPr>
          <p:nvPr/>
        </p:nvPicPr>
        <p:blipFill>
          <a:blip r:embed="rId2" cstate="print"/>
          <a:srcRect/>
          <a:stretch>
            <a:fillRect/>
          </a:stretch>
        </p:blipFill>
        <p:spPr bwMode="auto">
          <a:xfrm>
            <a:off x="0" y="0"/>
            <a:ext cx="9144000" cy="7010400"/>
          </a:xfrm>
          <a:prstGeom prst="rect">
            <a:avLst/>
          </a:prstGeom>
          <a:noFill/>
        </p:spPr>
      </p:pic>
      <p:sp>
        <p:nvSpPr>
          <p:cNvPr id="4" name="Rectangle 3"/>
          <p:cNvSpPr/>
          <p:nvPr/>
        </p:nvSpPr>
        <p:spPr>
          <a:xfrm>
            <a:off x="1209675" y="1828800"/>
            <a:ext cx="6701194" cy="923330"/>
          </a:xfrm>
          <a:prstGeom prst="rect">
            <a:avLst/>
          </a:prstGeom>
          <a:noFill/>
        </p:spPr>
        <p:txBody>
          <a:bodyPr wrap="none">
            <a:spAutoFit/>
          </a:bodyPr>
          <a:lstStyle/>
          <a:p>
            <a:pPr algn="ctr">
              <a:defRPr/>
            </a:pP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1. PENGERTIAN KALOR</a:t>
            </a:r>
          </a:p>
        </p:txBody>
      </p:sp>
      <p:sp>
        <p:nvSpPr>
          <p:cNvPr id="5" name="Rectangle 4"/>
          <p:cNvSpPr/>
          <p:nvPr/>
        </p:nvSpPr>
        <p:spPr>
          <a:xfrm>
            <a:off x="558820" y="2843212"/>
            <a:ext cx="7725193" cy="923330"/>
          </a:xfrm>
          <a:prstGeom prst="rect">
            <a:avLst/>
          </a:prstGeom>
          <a:noFill/>
        </p:spPr>
        <p:txBody>
          <a:bodyPr wrap="none">
            <a:spAutoFit/>
          </a:bodyPr>
          <a:lstStyle/>
          <a:p>
            <a:pPr algn="ctr">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3">
                    <a:lumMod val="20000"/>
                    <a:lumOff val="80000"/>
                  </a:schemeClr>
                </a:solidFill>
                <a:effectLst>
                  <a:outerShdw blurRad="50800" dist="40000" dir="5400000" algn="tl" rotWithShape="0">
                    <a:srgbClr val="000000">
                      <a:shade val="5000"/>
                      <a:satMod val="120000"/>
                      <a:alpha val="33000"/>
                    </a:srgbClr>
                  </a:outerShdw>
                </a:effectLst>
                <a:latin typeface="Arial" charset="0"/>
              </a:rPr>
              <a:t>2. PENGERUH KALOR </a:t>
            </a:r>
          </a:p>
        </p:txBody>
      </p:sp>
      <p:sp>
        <p:nvSpPr>
          <p:cNvPr id="6" name="Rectangle 5"/>
          <p:cNvSpPr/>
          <p:nvPr/>
        </p:nvSpPr>
        <p:spPr>
          <a:xfrm>
            <a:off x="409904" y="3646070"/>
            <a:ext cx="8686993" cy="923330"/>
          </a:xfrm>
          <a:prstGeom prst="rect">
            <a:avLst/>
          </a:prstGeom>
          <a:noFill/>
        </p:spPr>
        <p:txBody>
          <a:bodyPr wrap="none">
            <a:spAutoFit/>
          </a:bodyPr>
          <a:lstStyle/>
          <a:p>
            <a:pPr algn="ctr">
              <a:defRPr/>
            </a:pPr>
            <a:r>
              <a:rPr lang="en-US" sz="5400" b="1" cap="all"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latin typeface="Arial" charset="0"/>
              </a:rPr>
              <a:t>3. PERPINDAHAN KALOR</a:t>
            </a:r>
          </a:p>
        </p:txBody>
      </p:sp>
      <p:sp>
        <p:nvSpPr>
          <p:cNvPr id="7" name="Rectangle 6"/>
          <p:cNvSpPr/>
          <p:nvPr/>
        </p:nvSpPr>
        <p:spPr>
          <a:xfrm>
            <a:off x="464750" y="4634795"/>
            <a:ext cx="8821646" cy="175432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sz="5400" b="1" spc="50" dirty="0">
                <a:ln w="11430"/>
                <a:solidFill>
                  <a:schemeClr val="bg1"/>
                </a:solidFill>
                <a:effectLst>
                  <a:outerShdw blurRad="76200" dist="50800" dir="5400000" algn="tl" rotWithShape="0">
                    <a:srgbClr val="000000">
                      <a:alpha val="65000"/>
                    </a:srgbClr>
                  </a:outerShdw>
                </a:effectLst>
                <a:latin typeface="Arial" charset="0"/>
              </a:rPr>
              <a:t>4. PENERAPAN KNSEP </a:t>
            </a:r>
          </a:p>
          <a:p>
            <a:pPr>
              <a:defRPr/>
            </a:pPr>
            <a:r>
              <a:rPr lang="en-US" sz="5400" b="1" spc="50" dirty="0">
                <a:ln w="11430"/>
                <a:solidFill>
                  <a:schemeClr val="bg1"/>
                </a:solidFill>
                <a:effectLst>
                  <a:outerShdw blurRad="76200" dist="50800" dir="5400000" algn="tl" rotWithShape="0">
                    <a:srgbClr val="000000">
                      <a:alpha val="65000"/>
                    </a:srgbClr>
                  </a:outerShdw>
                </a:effectLst>
                <a:latin typeface="Arial" charset="0"/>
              </a:rPr>
              <a:t>    PERPINDAHAN KALOR</a:t>
            </a:r>
          </a:p>
        </p:txBody>
      </p:sp>
      <p:sp>
        <p:nvSpPr>
          <p:cNvPr id="2057" name="WordArt 9"/>
          <p:cNvSpPr>
            <a:spLocks noChangeArrowheads="1" noChangeShapeType="1" noTextEdit="1"/>
          </p:cNvSpPr>
          <p:nvPr/>
        </p:nvSpPr>
        <p:spPr bwMode="auto">
          <a:xfrm>
            <a:off x="971600" y="404664"/>
            <a:ext cx="6912768" cy="106680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fromWordArt="1">
            <a:prstTxWarp prst="textPlain">
              <a:avLst>
                <a:gd name="adj" fmla="val 50000"/>
              </a:avLst>
            </a:prstTxWarp>
          </a:bodyPr>
          <a:lstStyle/>
          <a:p>
            <a:pPr algn="ctr"/>
            <a:r>
              <a:rPr lang="id-ID" sz="3600" b="1" kern="10"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Impact"/>
              </a:rPr>
              <a:t>MATERI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3" name="Picture 5" descr="This is a preview only. Click Download Now to download the template."/>
          <p:cNvPicPr>
            <a:picLocks noChangeAspect="1" noChangeArrowheads="1"/>
          </p:cNvPicPr>
          <p:nvPr/>
        </p:nvPicPr>
        <p:blipFill>
          <a:blip r:embed="rId3" cstate="print"/>
          <a:srcRect/>
          <a:stretch>
            <a:fillRect/>
          </a:stretch>
        </p:blipFill>
        <p:spPr bwMode="auto">
          <a:xfrm>
            <a:off x="0" y="-4763"/>
            <a:ext cx="9144000" cy="6867526"/>
          </a:xfrm>
          <a:prstGeom prst="rect">
            <a:avLst/>
          </a:prstGeom>
          <a:noFill/>
          <a:ln w="9525">
            <a:noFill/>
            <a:miter lim="800000"/>
            <a:headEnd/>
            <a:tailEnd/>
          </a:ln>
        </p:spPr>
      </p:pic>
      <p:pic>
        <p:nvPicPr>
          <p:cNvPr id="18435" name="Picture 3" descr="PPT6E"/>
          <p:cNvPicPr>
            <a:picLocks noChangeAspect="1" noChangeArrowheads="1"/>
          </p:cNvPicPr>
          <p:nvPr/>
        </p:nvPicPr>
        <p:blipFill>
          <a:blip r:embed="rId4" cstate="print"/>
          <a:srcRect/>
          <a:stretch>
            <a:fillRect/>
          </a:stretch>
        </p:blipFill>
        <p:spPr bwMode="auto">
          <a:xfrm>
            <a:off x="395288" y="2089150"/>
            <a:ext cx="3455987" cy="4464050"/>
          </a:xfrm>
          <a:prstGeom prst="rect">
            <a:avLst/>
          </a:prstGeom>
          <a:noFill/>
          <a:ln w="9525">
            <a:noFill/>
            <a:miter lim="800000"/>
            <a:headEnd/>
            <a:tailEnd/>
          </a:ln>
          <a:effectLst/>
        </p:spPr>
      </p:pic>
      <p:sp>
        <p:nvSpPr>
          <p:cNvPr id="18436" name="Text Box 4"/>
          <p:cNvSpPr txBox="1">
            <a:spLocks noChangeArrowheads="1"/>
          </p:cNvSpPr>
          <p:nvPr/>
        </p:nvSpPr>
        <p:spPr bwMode="auto">
          <a:xfrm>
            <a:off x="4140200" y="2139950"/>
            <a:ext cx="4319588" cy="4489450"/>
          </a:xfrm>
          <a:prstGeom prst="rect">
            <a:avLst/>
          </a:prstGeom>
          <a:solidFill>
            <a:srgbClr val="A5F1F9"/>
          </a:solidFill>
          <a:ln w="9525">
            <a:noFill/>
            <a:miter lim="800000"/>
            <a:headEnd/>
            <a:tailEnd/>
          </a:ln>
          <a:effectLst/>
        </p:spPr>
        <p:txBody>
          <a:bodyPr>
            <a:spAutoFit/>
          </a:bodyPr>
          <a:lstStyle/>
          <a:p>
            <a:pPr>
              <a:spcBef>
                <a:spcPct val="50000"/>
              </a:spcBef>
            </a:pPr>
            <a:r>
              <a:rPr lang="en-US" b="1">
                <a:solidFill>
                  <a:srgbClr val="0000CC"/>
                </a:solidFill>
              </a:rPr>
              <a:t>Konveksi</a:t>
            </a:r>
            <a:r>
              <a:rPr lang="en-US" b="1">
                <a:solidFill>
                  <a:srgbClr val="FF6600"/>
                </a:solidFill>
              </a:rPr>
              <a:t> yaitu perpindahan kalor yang disertai perpindahan partikel zat.</a:t>
            </a:r>
          </a:p>
          <a:p>
            <a:pPr>
              <a:spcBef>
                <a:spcPct val="50000"/>
              </a:spcBef>
            </a:pPr>
            <a:r>
              <a:rPr lang="en-US" b="1">
                <a:solidFill>
                  <a:srgbClr val="FF6600"/>
                </a:solidFill>
              </a:rPr>
              <a:t>Pada peristiwa disamping </a:t>
            </a:r>
            <a:r>
              <a:rPr lang="en-US" b="1">
                <a:solidFill>
                  <a:srgbClr val="0000CC"/>
                </a:solidFill>
              </a:rPr>
              <a:t>seluruh air terasa panas</a:t>
            </a:r>
            <a:r>
              <a:rPr lang="en-US" b="1">
                <a:solidFill>
                  <a:srgbClr val="FF6600"/>
                </a:solidFill>
              </a:rPr>
              <a:t> karena partikel-partikel </a:t>
            </a:r>
            <a:r>
              <a:rPr lang="en-US" b="1">
                <a:solidFill>
                  <a:srgbClr val="0000CC"/>
                </a:solidFill>
              </a:rPr>
              <a:t>air panas mengalir ke atas</a:t>
            </a:r>
            <a:r>
              <a:rPr lang="en-US" b="1">
                <a:solidFill>
                  <a:srgbClr val="FF6600"/>
                </a:solidFill>
              </a:rPr>
              <a:t> dan </a:t>
            </a:r>
            <a:r>
              <a:rPr lang="en-US" b="1">
                <a:solidFill>
                  <a:srgbClr val="0000CC"/>
                </a:solidFill>
              </a:rPr>
              <a:t>partikel air dingin bergerak turun</a:t>
            </a:r>
            <a:r>
              <a:rPr lang="en-US" b="1">
                <a:solidFill>
                  <a:srgbClr val="FF6600"/>
                </a:solidFill>
              </a:rPr>
              <a:t> mengisi ruang yang ditinggalkan air panas.</a:t>
            </a:r>
          </a:p>
          <a:p>
            <a:pPr>
              <a:spcBef>
                <a:spcPct val="50000"/>
              </a:spcBef>
            </a:pPr>
            <a:r>
              <a:rPr lang="en-US" b="1">
                <a:solidFill>
                  <a:srgbClr val="0000CC"/>
                </a:solidFill>
              </a:rPr>
              <a:t>Konveksi</a:t>
            </a:r>
            <a:r>
              <a:rPr lang="en-US" b="1">
                <a:solidFill>
                  <a:srgbClr val="FF6600"/>
                </a:solidFill>
              </a:rPr>
              <a:t> dapat terjadi pada </a:t>
            </a:r>
            <a:r>
              <a:rPr lang="en-US" b="1">
                <a:solidFill>
                  <a:srgbClr val="0000CC"/>
                </a:solidFill>
              </a:rPr>
              <a:t>zat cair</a:t>
            </a:r>
            <a:r>
              <a:rPr lang="en-US" b="1">
                <a:solidFill>
                  <a:srgbClr val="FF6600"/>
                </a:solidFill>
              </a:rPr>
              <a:t> dan </a:t>
            </a:r>
            <a:r>
              <a:rPr lang="en-US" b="1">
                <a:solidFill>
                  <a:srgbClr val="0000CC"/>
                </a:solidFill>
              </a:rPr>
              <a:t>gas.</a:t>
            </a:r>
          </a:p>
          <a:p>
            <a:pPr>
              <a:spcBef>
                <a:spcPct val="50000"/>
              </a:spcBef>
            </a:pPr>
            <a:r>
              <a:rPr lang="en-US" b="1">
                <a:solidFill>
                  <a:srgbClr val="FF6600"/>
                </a:solidFill>
              </a:rPr>
              <a:t>Contoh : air di panaskan, asap kebakaran, asap knalpot dll</a:t>
            </a:r>
          </a:p>
          <a:p>
            <a:pPr>
              <a:spcBef>
                <a:spcPct val="50000"/>
              </a:spcBef>
            </a:pPr>
            <a:endParaRPr lang="en-US" b="1">
              <a:solidFill>
                <a:srgbClr val="FF6600"/>
              </a:solidFill>
            </a:endParaRPr>
          </a:p>
        </p:txBody>
      </p:sp>
      <p:sp>
        <p:nvSpPr>
          <p:cNvPr id="18437" name="WordArt 5"/>
          <p:cNvSpPr>
            <a:spLocks noChangeArrowheads="1" noChangeShapeType="1" noTextEdit="1"/>
          </p:cNvSpPr>
          <p:nvPr/>
        </p:nvSpPr>
        <p:spPr bwMode="auto">
          <a:xfrm>
            <a:off x="533400" y="685800"/>
            <a:ext cx="4038600" cy="914400"/>
          </a:xfrm>
          <a:prstGeom prst="rect">
            <a:avLst/>
          </a:prstGeom>
        </p:spPr>
        <p:txBody>
          <a:bodyPr wrap="none" fromWordArt="1">
            <a:prstTxWarp prst="textPlain">
              <a:avLst>
                <a:gd name="adj" fmla="val 50000"/>
              </a:avLst>
            </a:prstTxWarp>
          </a:bodyPr>
          <a:lstStyle/>
          <a:p>
            <a:pPr algn="ctr"/>
            <a:r>
              <a:rPr lang="id-ID" sz="3600" kern="10">
                <a:ln w="9525">
                  <a:noFill/>
                  <a:round/>
                  <a:headEnd/>
                  <a:tailEnd/>
                </a:ln>
                <a:solidFill>
                  <a:srgbClr val="FF6600"/>
                </a:solidFill>
                <a:effectLst>
                  <a:outerShdw dist="35921" dir="2700000" algn="ctr" rotWithShape="0">
                    <a:srgbClr val="C0C0C0">
                      <a:alpha val="80000"/>
                    </a:srgbClr>
                  </a:outerShdw>
                </a:effectLst>
                <a:latin typeface="Impact"/>
              </a:rPr>
              <a:t>2. Konveksi</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wheel(4)">
                                      <p:cBhvr>
                                        <p:cTn id="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800" b="1" smtClean="0">
                <a:solidFill>
                  <a:srgbClr val="FFFF00"/>
                </a:solidFill>
                <a:effectLst>
                  <a:outerShdw blurRad="38100" dist="38100" dir="2700000" algn="tl">
                    <a:srgbClr val="000000">
                      <a:alpha val="43137"/>
                    </a:srgbClr>
                  </a:outerShdw>
                </a:effectLst>
              </a:rPr>
              <a:t>PERPINDAHAN KALOR</a:t>
            </a:r>
            <a:endParaRPr lang="id-ID" sz="4800" b="1">
              <a:solidFill>
                <a:srgbClr val="FFFF00"/>
              </a:solidFill>
              <a:effectLst>
                <a:outerShdw blurRad="38100" dist="38100" dir="2700000" algn="tl">
                  <a:srgbClr val="000000">
                    <a:alpha val="43137"/>
                  </a:srgbClr>
                </a:outerShdw>
              </a:effectLst>
            </a:endParaRPr>
          </a:p>
        </p:txBody>
      </p:sp>
      <p:pic>
        <p:nvPicPr>
          <p:cNvPr id="3" name="Picture 2" descr="http://www.rnw.nl/data/files/images/lead/cerobong%20asap.jpg"/>
          <p:cNvPicPr/>
          <p:nvPr/>
        </p:nvPicPr>
        <p:blipFill>
          <a:blip r:embed="rId3" cstate="print"/>
          <a:srcRect/>
          <a:stretch>
            <a:fillRect/>
          </a:stretch>
        </p:blipFill>
        <p:spPr bwMode="auto">
          <a:xfrm>
            <a:off x="395536" y="1052736"/>
            <a:ext cx="3816424" cy="5256584"/>
          </a:xfrm>
          <a:prstGeom prst="rect">
            <a:avLst/>
          </a:prstGeom>
          <a:ln>
            <a:noFill/>
          </a:ln>
          <a:effectLst>
            <a:outerShdw blurRad="292100" dist="139700" dir="2700000" algn="tl" rotWithShape="0">
              <a:srgbClr val="333333">
                <a:alpha val="65000"/>
              </a:srgbClr>
            </a:outerShdw>
          </a:effectLst>
        </p:spPr>
      </p:pic>
      <p:pic>
        <p:nvPicPr>
          <p:cNvPr id="4" name="Picture 3" descr="http://masakecildulu.files.wordpress.com/2009/08/lampu-petromaks.jpg?w=300&amp;h=200"/>
          <p:cNvPicPr/>
          <p:nvPr/>
        </p:nvPicPr>
        <p:blipFill>
          <a:blip r:embed="rId4" cstate="print"/>
          <a:srcRect/>
          <a:stretch>
            <a:fillRect/>
          </a:stretch>
        </p:blipFill>
        <p:spPr bwMode="auto">
          <a:xfrm>
            <a:off x="4788024" y="1196752"/>
            <a:ext cx="3672408" cy="518457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3846" name="Picture 294" descr="This is a preview only. Click Download Now to download the template."/>
          <p:cNvPicPr>
            <a:picLocks noChangeAspect="1" noChangeArrowheads="1"/>
          </p:cNvPicPr>
          <p:nvPr/>
        </p:nvPicPr>
        <p:blipFill>
          <a:blip r:embed="rId3" cstate="print"/>
          <a:srcRect/>
          <a:stretch>
            <a:fillRect/>
          </a:stretch>
        </p:blipFill>
        <p:spPr bwMode="auto">
          <a:xfrm>
            <a:off x="0" y="371475"/>
            <a:ext cx="9144000" cy="6867525"/>
          </a:xfrm>
          <a:prstGeom prst="rect">
            <a:avLst/>
          </a:prstGeom>
          <a:noFill/>
          <a:ln w="9525">
            <a:noFill/>
            <a:miter lim="800000"/>
            <a:headEnd/>
            <a:tailEnd/>
          </a:ln>
        </p:spPr>
      </p:pic>
      <p:pic>
        <p:nvPicPr>
          <p:cNvPr id="28675" name="Picture 3" descr="PPT6F"/>
          <p:cNvPicPr>
            <a:picLocks noChangeAspect="1" noChangeArrowheads="1"/>
          </p:cNvPicPr>
          <p:nvPr/>
        </p:nvPicPr>
        <p:blipFill>
          <a:blip r:embed="rId4" cstate="print"/>
          <a:srcRect/>
          <a:stretch>
            <a:fillRect/>
          </a:stretch>
        </p:blipFill>
        <p:spPr bwMode="auto">
          <a:xfrm>
            <a:off x="250825" y="1557338"/>
            <a:ext cx="4254500" cy="5111750"/>
          </a:xfrm>
          <a:prstGeom prst="rect">
            <a:avLst/>
          </a:prstGeom>
          <a:noFill/>
          <a:ln w="9525">
            <a:noFill/>
            <a:miter lim="800000"/>
            <a:headEnd/>
            <a:tailEnd/>
          </a:ln>
          <a:effectLst/>
        </p:spPr>
      </p:pic>
      <p:sp>
        <p:nvSpPr>
          <p:cNvPr id="28676" name="Text Box 4"/>
          <p:cNvSpPr txBox="1">
            <a:spLocks noChangeArrowheads="1"/>
          </p:cNvSpPr>
          <p:nvPr/>
        </p:nvSpPr>
        <p:spPr bwMode="auto">
          <a:xfrm>
            <a:off x="395288" y="1700213"/>
            <a:ext cx="4032250" cy="825500"/>
          </a:xfrm>
          <a:prstGeom prst="rect">
            <a:avLst/>
          </a:prstGeom>
          <a:solidFill>
            <a:schemeClr val="folHlink"/>
          </a:solidFill>
          <a:ln w="9525">
            <a:noFill/>
            <a:miter lim="800000"/>
            <a:headEnd/>
            <a:tailEnd/>
          </a:ln>
          <a:effectLst/>
        </p:spPr>
        <p:txBody>
          <a:bodyPr>
            <a:spAutoFit/>
          </a:bodyPr>
          <a:lstStyle/>
          <a:p>
            <a:pPr algn="ctr">
              <a:spcBef>
                <a:spcPct val="50000"/>
              </a:spcBef>
            </a:pPr>
            <a:r>
              <a:rPr lang="en-US" sz="1600">
                <a:solidFill>
                  <a:srgbClr val="FF6600"/>
                </a:solidFill>
                <a:latin typeface="Bodoni MT Black" pitchFamily="18" charset="0"/>
              </a:rPr>
              <a:t>MATAHARI MEMENCARKAN KALOR RADIASI SAMPAI DI BUMI</a:t>
            </a:r>
          </a:p>
        </p:txBody>
      </p:sp>
      <p:sp>
        <p:nvSpPr>
          <p:cNvPr id="28677" name="WordArt 5"/>
          <p:cNvSpPr>
            <a:spLocks noChangeArrowheads="1" noChangeShapeType="1" noTextEdit="1"/>
          </p:cNvSpPr>
          <p:nvPr/>
        </p:nvSpPr>
        <p:spPr bwMode="auto">
          <a:xfrm>
            <a:off x="539750" y="333375"/>
            <a:ext cx="3094038" cy="865188"/>
          </a:xfrm>
          <a:prstGeom prst="rect">
            <a:avLst/>
          </a:prstGeom>
        </p:spPr>
        <p:txBody>
          <a:bodyPr wrap="none" fromWordArt="1">
            <a:prstTxWarp prst="textPlain">
              <a:avLst>
                <a:gd name="adj" fmla="val 50000"/>
              </a:avLst>
            </a:prstTxWarp>
          </a:bodyPr>
          <a:lstStyle/>
          <a:p>
            <a:pPr algn="ctr"/>
            <a:r>
              <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3. RADIASI</a:t>
            </a:r>
          </a:p>
        </p:txBody>
      </p:sp>
      <p:sp>
        <p:nvSpPr>
          <p:cNvPr id="28679" name="Text Box 7"/>
          <p:cNvSpPr txBox="1">
            <a:spLocks noChangeArrowheads="1"/>
          </p:cNvSpPr>
          <p:nvPr/>
        </p:nvSpPr>
        <p:spPr bwMode="auto">
          <a:xfrm>
            <a:off x="4572000" y="1566863"/>
            <a:ext cx="4419600" cy="4986337"/>
          </a:xfrm>
          <a:prstGeom prst="rect">
            <a:avLst/>
          </a:prstGeom>
          <a:solidFill>
            <a:srgbClr val="A5F1F9"/>
          </a:solidFill>
          <a:ln w="9525">
            <a:noFill/>
            <a:miter lim="800000"/>
            <a:headEnd/>
            <a:tailEnd/>
          </a:ln>
          <a:effectLst/>
        </p:spPr>
        <p:txBody>
          <a:bodyPr>
            <a:spAutoFit/>
          </a:bodyPr>
          <a:lstStyle/>
          <a:p>
            <a:pPr marL="342900" indent="-342900">
              <a:spcBef>
                <a:spcPct val="20000"/>
              </a:spcBef>
            </a:pPr>
            <a:r>
              <a:rPr lang="en-US" b="1">
                <a:solidFill>
                  <a:srgbClr val="0000FF"/>
                </a:solidFill>
              </a:rPr>
              <a:t>Radiasi</a:t>
            </a:r>
            <a:r>
              <a:rPr lang="en-US" b="1">
                <a:solidFill>
                  <a:srgbClr val="FF6600"/>
                </a:solidFill>
              </a:rPr>
              <a:t> yaitu perpindahan kalor tanpa zat perantara (medium)</a:t>
            </a:r>
          </a:p>
          <a:p>
            <a:pPr marL="342900" indent="-342900">
              <a:spcBef>
                <a:spcPct val="20000"/>
              </a:spcBef>
            </a:pPr>
            <a:endParaRPr lang="en-US" b="1">
              <a:solidFill>
                <a:srgbClr val="FF6600"/>
              </a:solidFill>
            </a:endParaRPr>
          </a:p>
          <a:p>
            <a:pPr marL="342900" indent="-342900">
              <a:spcBef>
                <a:spcPct val="20000"/>
              </a:spcBef>
            </a:pPr>
            <a:r>
              <a:rPr lang="en-US" b="1">
                <a:solidFill>
                  <a:srgbClr val="FF6600"/>
                </a:solidFill>
              </a:rPr>
              <a:t>Benda yang suhunya sangat  tinggi akan memancarkan cahaya dan energi kalor.</a:t>
            </a:r>
          </a:p>
          <a:p>
            <a:pPr marL="342900" indent="-342900">
              <a:spcBef>
                <a:spcPct val="20000"/>
              </a:spcBef>
            </a:pPr>
            <a:endParaRPr lang="en-US" b="1">
              <a:solidFill>
                <a:srgbClr val="FF6600"/>
              </a:solidFill>
            </a:endParaRPr>
          </a:p>
          <a:p>
            <a:pPr marL="342900" indent="-342900">
              <a:spcBef>
                <a:spcPct val="20000"/>
              </a:spcBef>
            </a:pPr>
            <a:r>
              <a:rPr lang="en-US" b="1">
                <a:solidFill>
                  <a:srgbClr val="FF6600"/>
                </a:solidFill>
              </a:rPr>
              <a:t>Contoh perpindahan kalor secara radiasi adalah </a:t>
            </a:r>
          </a:p>
          <a:p>
            <a:pPr marL="342900" indent="-342900">
              <a:spcBef>
                <a:spcPct val="20000"/>
              </a:spcBef>
            </a:pPr>
            <a:r>
              <a:rPr lang="en-US" b="1">
                <a:solidFill>
                  <a:srgbClr val="FF6600"/>
                </a:solidFill>
              </a:rPr>
              <a:t>	1. </a:t>
            </a:r>
            <a:r>
              <a:rPr lang="en-US" b="1">
                <a:solidFill>
                  <a:srgbClr val="0000FF"/>
                </a:solidFill>
              </a:rPr>
              <a:t>Sinar matahari</a:t>
            </a:r>
            <a:r>
              <a:rPr lang="en-US" b="1">
                <a:solidFill>
                  <a:srgbClr val="FF6600"/>
                </a:solidFill>
              </a:rPr>
              <a:t> sanpai di bumi</a:t>
            </a:r>
          </a:p>
          <a:p>
            <a:pPr marL="342900" indent="-342900">
              <a:spcBef>
                <a:spcPct val="20000"/>
              </a:spcBef>
            </a:pPr>
            <a:r>
              <a:rPr lang="en-US" b="1">
                <a:solidFill>
                  <a:srgbClr val="FF6600"/>
                </a:solidFill>
              </a:rPr>
              <a:t>	2. Disekitar </a:t>
            </a:r>
            <a:r>
              <a:rPr lang="en-US" b="1">
                <a:solidFill>
                  <a:srgbClr val="0000FF"/>
                </a:solidFill>
              </a:rPr>
              <a:t>api unggun</a:t>
            </a:r>
            <a:r>
              <a:rPr lang="en-US" b="1">
                <a:solidFill>
                  <a:srgbClr val="FF6600"/>
                </a:solidFill>
              </a:rPr>
              <a:t> terasa </a:t>
            </a:r>
          </a:p>
          <a:p>
            <a:pPr marL="342900" indent="-342900">
              <a:spcBef>
                <a:spcPct val="20000"/>
              </a:spcBef>
            </a:pPr>
            <a:r>
              <a:rPr lang="en-US" b="1">
                <a:solidFill>
                  <a:srgbClr val="FF6600"/>
                </a:solidFill>
              </a:rPr>
              <a:t>         panas</a:t>
            </a:r>
          </a:p>
          <a:p>
            <a:pPr marL="342900" indent="-342900">
              <a:spcBef>
                <a:spcPct val="20000"/>
              </a:spcBef>
            </a:pPr>
            <a:r>
              <a:rPr lang="en-US" b="1">
                <a:solidFill>
                  <a:srgbClr val="0000FF"/>
                </a:solidFill>
              </a:rPr>
              <a:t>Warna putih</a:t>
            </a:r>
            <a:r>
              <a:rPr lang="en-US" b="1">
                <a:solidFill>
                  <a:srgbClr val="FF6600"/>
                </a:solidFill>
              </a:rPr>
              <a:t> penyerap dan pemancar kalor radiasi yang kurang baik.</a:t>
            </a:r>
          </a:p>
          <a:p>
            <a:pPr marL="342900" indent="-342900">
              <a:spcBef>
                <a:spcPct val="20000"/>
              </a:spcBef>
            </a:pPr>
            <a:r>
              <a:rPr lang="en-US" b="1">
                <a:solidFill>
                  <a:srgbClr val="0000FF"/>
                </a:solidFill>
              </a:rPr>
              <a:t>Warna hitam</a:t>
            </a:r>
            <a:r>
              <a:rPr lang="en-US" b="1">
                <a:solidFill>
                  <a:srgbClr val="FF6600"/>
                </a:solidFill>
              </a:rPr>
              <a:t> penyerah dan pemancar kalor radiasi yang sangat baik.</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38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800" b="1" smtClean="0">
                <a:solidFill>
                  <a:srgbClr val="FFFF00"/>
                </a:solidFill>
                <a:effectLst>
                  <a:outerShdw blurRad="38100" dist="38100" dir="2700000" algn="tl">
                    <a:srgbClr val="000000">
                      <a:alpha val="43137"/>
                    </a:srgbClr>
                  </a:outerShdw>
                </a:effectLst>
              </a:rPr>
              <a:t>PERPINDAHAN KALOR</a:t>
            </a:r>
            <a:endParaRPr lang="id-ID" sz="4800" b="1">
              <a:solidFill>
                <a:srgbClr val="FFFF00"/>
              </a:solidFill>
              <a:effectLst>
                <a:outerShdw blurRad="38100" dist="38100" dir="2700000" algn="tl">
                  <a:srgbClr val="000000">
                    <a:alpha val="43137"/>
                  </a:srgbClr>
                </a:outerShdw>
              </a:effectLst>
            </a:endParaRPr>
          </a:p>
        </p:txBody>
      </p:sp>
      <p:pic>
        <p:nvPicPr>
          <p:cNvPr id="3" name="Picture 2" descr="http://frozentea.files.wordpress.com/2011/01/kenjeran31.jpg"/>
          <p:cNvPicPr/>
          <p:nvPr/>
        </p:nvPicPr>
        <p:blipFill>
          <a:blip r:embed="rId3" cstate="print"/>
          <a:srcRect/>
          <a:stretch>
            <a:fillRect/>
          </a:stretch>
        </p:blipFill>
        <p:spPr bwMode="auto">
          <a:xfrm>
            <a:off x="467544" y="1196752"/>
            <a:ext cx="4032448" cy="5256584"/>
          </a:xfrm>
          <a:prstGeom prst="rect">
            <a:avLst/>
          </a:prstGeom>
          <a:ln>
            <a:noFill/>
          </a:ln>
          <a:effectLst>
            <a:outerShdw blurRad="292100" dist="139700" dir="2700000" algn="tl" rotWithShape="0">
              <a:srgbClr val="333333">
                <a:alpha val="65000"/>
              </a:srgbClr>
            </a:outerShdw>
          </a:effectLst>
        </p:spPr>
      </p:pic>
      <p:pic>
        <p:nvPicPr>
          <p:cNvPr id="4" name="Picture 3" descr="http://www.mediabali.net/fisika_hypermedia/radiasi_kalor.png"/>
          <p:cNvPicPr/>
          <p:nvPr/>
        </p:nvPicPr>
        <p:blipFill>
          <a:blip r:embed="rId4" cstate="print"/>
          <a:srcRect/>
          <a:stretch>
            <a:fillRect/>
          </a:stretch>
        </p:blipFill>
        <p:spPr bwMode="auto">
          <a:xfrm>
            <a:off x="4716016" y="1268760"/>
            <a:ext cx="3960440" cy="518457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This is a preview only. Click Download Now to download the template."/>
          <p:cNvPicPr>
            <a:picLocks noChangeAspect="1" noChangeArrowheads="1"/>
          </p:cNvPicPr>
          <p:nvPr/>
        </p:nvPicPr>
        <p:blipFill>
          <a:blip r:embed="rId3" cstate="print"/>
          <a:srcRect/>
          <a:stretch>
            <a:fillRect/>
          </a:stretch>
        </p:blipFill>
        <p:spPr bwMode="auto">
          <a:xfrm>
            <a:off x="0" y="-9525"/>
            <a:ext cx="9144000" cy="6867525"/>
          </a:xfrm>
          <a:prstGeom prst="rect">
            <a:avLst/>
          </a:prstGeom>
          <a:noFill/>
          <a:ln w="9525">
            <a:noFill/>
            <a:miter lim="800000"/>
            <a:headEnd/>
            <a:tailEnd/>
          </a:ln>
        </p:spPr>
      </p:pic>
      <p:sp>
        <p:nvSpPr>
          <p:cNvPr id="26627" name="WordArt 3"/>
          <p:cNvSpPr>
            <a:spLocks noChangeArrowheads="1" noChangeShapeType="1" noTextEdit="1"/>
          </p:cNvSpPr>
          <p:nvPr/>
        </p:nvSpPr>
        <p:spPr bwMode="auto">
          <a:xfrm>
            <a:off x="609600" y="0"/>
            <a:ext cx="8534400" cy="1447800"/>
          </a:xfrm>
          <a:prstGeom prst="rect">
            <a:avLst/>
          </a:prstGeom>
        </p:spPr>
        <p:txBody>
          <a:bodyPr wrap="none" fromWordArt="1">
            <a:prstTxWarp prst="textPlain">
              <a:avLst>
                <a:gd name="adj" fmla="val 50000"/>
              </a:avLst>
            </a:prstTxWarp>
          </a:bodyPr>
          <a:lstStyle/>
          <a:p>
            <a:pPr algn="ctr"/>
            <a:r>
              <a:rPr lang="fi-FI"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D. PENERAPAN KONSEP </a:t>
            </a:r>
          </a:p>
          <a:p>
            <a:pPr algn="ctr"/>
            <a:r>
              <a:rPr lang="fi-FI"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     PERPINDAHAN KALOR</a:t>
            </a:r>
            <a:endPar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endParaRPr>
          </a:p>
        </p:txBody>
      </p:sp>
      <p:sp>
        <p:nvSpPr>
          <p:cNvPr id="26628" name="Text Box 4"/>
          <p:cNvSpPr txBox="1">
            <a:spLocks noChangeArrowheads="1"/>
          </p:cNvSpPr>
          <p:nvPr/>
        </p:nvSpPr>
        <p:spPr bwMode="auto">
          <a:xfrm>
            <a:off x="228600" y="1628800"/>
            <a:ext cx="8519864" cy="5078313"/>
          </a:xfrm>
          <a:prstGeom prst="rect">
            <a:avLst/>
          </a:prstGeom>
          <a:noFill/>
          <a:ln w="9525">
            <a:noFill/>
            <a:miter lim="800000"/>
            <a:headEnd/>
            <a:tailEnd/>
          </a:ln>
          <a:effectLst/>
        </p:spPr>
        <p:txBody>
          <a:bodyPr wrap="square">
            <a:spAutoFit/>
          </a:bodyPr>
          <a:lstStyle/>
          <a:p>
            <a:pPr marL="342900" indent="-342900">
              <a:spcBef>
                <a:spcPct val="50000"/>
              </a:spcBef>
              <a:buFontTx/>
              <a:buAutoNum type="arabicPeriod"/>
            </a:pPr>
            <a:r>
              <a:rPr lang="en-US" sz="2400" b="1">
                <a:solidFill>
                  <a:schemeClr val="bg1"/>
                </a:solidFill>
              </a:rPr>
              <a:t>Pada malam hari bumi tidak menjadi dingin sekali karena atmosfera  berperan sebagai isolator sekaligus berperan sebagai media konveksi udara.</a:t>
            </a:r>
          </a:p>
          <a:p>
            <a:pPr marL="342900" indent="-342900">
              <a:spcBef>
                <a:spcPct val="50000"/>
              </a:spcBef>
            </a:pPr>
            <a:r>
              <a:rPr lang="en-US" sz="2400" b="1">
                <a:solidFill>
                  <a:schemeClr val="bg1"/>
                </a:solidFill>
              </a:rPr>
              <a:t>2.  Pada siang hari yang terik sepatu dan sandal berfungsi sebagai  isolator sehingga telapak kaki tidak terasa panas.</a:t>
            </a:r>
          </a:p>
          <a:p>
            <a:pPr marL="342900" indent="-342900">
              <a:spcBef>
                <a:spcPct val="50000"/>
              </a:spcBef>
            </a:pPr>
            <a:r>
              <a:rPr lang="en-US" sz="2400" b="1">
                <a:solidFill>
                  <a:schemeClr val="bg1"/>
                </a:solidFill>
              </a:rPr>
              <a:t>3.  Pada ganggang seterika dibuat dari plastik supaya tidak panas</a:t>
            </a:r>
          </a:p>
          <a:p>
            <a:pPr marL="342900" indent="-342900">
              <a:spcBef>
                <a:spcPct val="50000"/>
              </a:spcBef>
            </a:pPr>
            <a:r>
              <a:rPr lang="en-US" sz="2400" b="1">
                <a:solidFill>
                  <a:schemeClr val="bg1"/>
                </a:solidFill>
              </a:rPr>
              <a:t>4.  Diantara dinding termos dibuat hampa udara sehingga kalor tidak merambat secara konduksi dari dinding dalam ke dinding luar maka panas air dapat dipertahankan.</a:t>
            </a:r>
            <a:endParaRPr lang="en-US" sz="2000" b="1">
              <a:solidFill>
                <a:schemeClr val="bg1"/>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wheel(4)">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id-ID"/>
          </a:p>
        </p:txBody>
      </p:sp>
      <p:sp>
        <p:nvSpPr>
          <p:cNvPr id="10243" name="Rectangle 3"/>
          <p:cNvSpPr>
            <a:spLocks noGrp="1" noChangeArrowheads="1"/>
          </p:cNvSpPr>
          <p:nvPr>
            <p:ph type="body" idx="1"/>
          </p:nvPr>
        </p:nvSpPr>
        <p:spPr/>
        <p:txBody>
          <a:bodyPr/>
          <a:lstStyle/>
          <a:p>
            <a:endParaRPr lang="id-ID"/>
          </a:p>
        </p:txBody>
      </p:sp>
      <p:pic>
        <p:nvPicPr>
          <p:cNvPr id="10244" name="Picture 4" descr="Picture2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245" name="WordArt 5"/>
          <p:cNvSpPr>
            <a:spLocks noChangeArrowheads="1" noChangeShapeType="1" noTextEdit="1"/>
          </p:cNvSpPr>
          <p:nvPr/>
        </p:nvSpPr>
        <p:spPr bwMode="auto">
          <a:xfrm>
            <a:off x="2590800" y="990600"/>
            <a:ext cx="4038600" cy="1577975"/>
          </a:xfrm>
          <a:prstGeom prst="rect">
            <a:avLst/>
          </a:prstGeom>
        </p:spPr>
        <p:txBody>
          <a:bodyPr wrap="none" fromWordArt="1">
            <a:prstTxWarp prst="textPlain">
              <a:avLst>
                <a:gd name="adj" fmla="val 50000"/>
              </a:avLst>
            </a:prstTxWarp>
          </a:bodyPr>
          <a:lstStyle/>
          <a:p>
            <a:pPr algn="ctr"/>
            <a:r>
              <a:rPr lang="id-ID"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the end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mtClean="0"/>
              <a:t>1. </a:t>
            </a:r>
            <a:r>
              <a:rPr lang="en-US" sz="3600" smtClean="0"/>
              <a:t>Untuk </a:t>
            </a:r>
            <a:r>
              <a:rPr lang="en-US" sz="3600" smtClean="0"/>
              <a:t>meningkatkan suhu benda sebesar 40</a:t>
            </a:r>
            <a:r>
              <a:rPr lang="en-US" sz="3600" smtClean="0">
                <a:sym typeface="Symbol"/>
              </a:rPr>
              <a:t></a:t>
            </a:r>
            <a:r>
              <a:rPr lang="en-US" sz="3600" smtClean="0"/>
              <a:t>C diperlukan kalor sebanyak 6.000 Joule. Tentukan kapasitas kalor benda tersebut!</a:t>
            </a:r>
            <a:endParaRPr lang="id-ID" sz="3600" smtClean="0"/>
          </a:p>
          <a:p>
            <a:pPr>
              <a:buNone/>
            </a:pPr>
            <a:endParaRPr lang="id-ID" sz="3600" smtClean="0"/>
          </a:p>
          <a:p>
            <a:pPr lvl="0">
              <a:buNone/>
            </a:pPr>
            <a:r>
              <a:rPr lang="id-ID" sz="3600" smtClean="0"/>
              <a:t>2. </a:t>
            </a:r>
            <a:r>
              <a:rPr lang="en-US" sz="3600" smtClean="0"/>
              <a:t>Berapa </a:t>
            </a:r>
            <a:r>
              <a:rPr lang="en-US" sz="3600" smtClean="0"/>
              <a:t>kalor yang diperlukan untuk menaikkan suhu suatu benda yang kapasitas kalornya 750 kal/</a:t>
            </a:r>
            <a:r>
              <a:rPr lang="en-US" sz="3600" smtClean="0">
                <a:sym typeface="Symbol"/>
              </a:rPr>
              <a:t></a:t>
            </a:r>
            <a:r>
              <a:rPr lang="en-US" sz="3600" smtClean="0"/>
              <a:t>C dari suhu awal 25</a:t>
            </a:r>
            <a:r>
              <a:rPr lang="en-US" sz="3600" smtClean="0">
                <a:sym typeface="Symbol"/>
              </a:rPr>
              <a:t></a:t>
            </a:r>
            <a:r>
              <a:rPr lang="en-US" sz="3600" smtClean="0"/>
              <a:t>C menjadi 85</a:t>
            </a:r>
            <a:r>
              <a:rPr lang="en-US" sz="3600" smtClean="0">
                <a:sym typeface="Symbol"/>
              </a:rPr>
              <a:t></a:t>
            </a:r>
            <a:r>
              <a:rPr lang="en-US" sz="3600" smtClean="0"/>
              <a:t>C?</a:t>
            </a:r>
            <a:endParaRPr lang="id-ID" smtClean="0"/>
          </a:p>
          <a:p>
            <a:pPr>
              <a:buNone/>
            </a:pPr>
            <a:endParaRPr lang="id-ID"/>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mtClean="0"/>
              <a:t>3. </a:t>
            </a:r>
            <a:r>
              <a:rPr lang="en-US" smtClean="0"/>
              <a:t>Sebuah </a:t>
            </a:r>
            <a:r>
              <a:rPr lang="en-US" smtClean="0"/>
              <a:t>benda mula-mula suhunya 36</a:t>
            </a:r>
            <a:r>
              <a:rPr lang="en-US" smtClean="0">
                <a:sym typeface="Symbol"/>
              </a:rPr>
              <a:t></a:t>
            </a:r>
            <a:r>
              <a:rPr lang="en-US" smtClean="0"/>
              <a:t>C kemudian ditingkatkan menjadi 46</a:t>
            </a:r>
            <a:r>
              <a:rPr lang="en-US" smtClean="0">
                <a:sym typeface="Symbol"/>
              </a:rPr>
              <a:t></a:t>
            </a:r>
            <a:r>
              <a:rPr lang="en-US" smtClean="0"/>
              <a:t>C, ternyata memerlukan kalor sebesar 650 Joule. Bila massa benda 0,5 kg, tentukan kalor jenis benda tersebut!</a:t>
            </a:r>
            <a:endParaRPr lang="id-ID" smtClean="0"/>
          </a:p>
          <a:p>
            <a:pPr>
              <a:buNone/>
            </a:pPr>
            <a:endParaRPr lang="id-ID" smtClean="0"/>
          </a:p>
          <a:p>
            <a:pPr lvl="0">
              <a:buNone/>
            </a:pPr>
            <a:r>
              <a:rPr lang="id-ID" smtClean="0"/>
              <a:t>4. </a:t>
            </a:r>
            <a:r>
              <a:rPr lang="en-US" smtClean="0"/>
              <a:t>Berapakah </a:t>
            </a:r>
            <a:r>
              <a:rPr lang="en-US" smtClean="0"/>
              <a:t>kalor yang diperlukan untuk memanaskan air dari suhu 25</a:t>
            </a:r>
            <a:r>
              <a:rPr lang="en-US" smtClean="0">
                <a:sym typeface="Symbol"/>
              </a:rPr>
              <a:t></a:t>
            </a:r>
            <a:r>
              <a:rPr lang="en-US" smtClean="0"/>
              <a:t>C menjadi 125</a:t>
            </a:r>
            <a:r>
              <a:rPr lang="en-US" smtClean="0">
                <a:sym typeface="Symbol"/>
              </a:rPr>
              <a:t></a:t>
            </a:r>
            <a:r>
              <a:rPr lang="en-US" smtClean="0"/>
              <a:t>C. Bila massa air 0,25 kg dan kalor jenis air 4200 J/kg. </a:t>
            </a:r>
            <a:r>
              <a:rPr lang="en-US" smtClean="0">
                <a:sym typeface="Symbol"/>
              </a:rPr>
              <a:t></a:t>
            </a:r>
            <a:r>
              <a:rPr lang="en-US" smtClean="0"/>
              <a:t>C</a:t>
            </a:r>
            <a:r>
              <a:rPr lang="en-US" smtClean="0"/>
              <a:t>?</a:t>
            </a:r>
            <a:endParaRPr lang="id-ID"/>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z="3600" smtClean="0"/>
              <a:t>5. </a:t>
            </a:r>
            <a:r>
              <a:rPr lang="en-US" sz="3600" smtClean="0"/>
              <a:t>2 </a:t>
            </a:r>
            <a:r>
              <a:rPr lang="en-US" sz="3600" smtClean="0"/>
              <a:t>kg air yang suhunya 20</a:t>
            </a:r>
            <a:r>
              <a:rPr lang="en-US" sz="3600" smtClean="0">
                <a:sym typeface="Symbol"/>
              </a:rPr>
              <a:t></a:t>
            </a:r>
            <a:r>
              <a:rPr lang="en-US" sz="3600" smtClean="0"/>
              <a:t>C diberi kalor sebanyak 84000 Joule. Bila kalor jenis air 4200 J/kg. </a:t>
            </a:r>
            <a:r>
              <a:rPr lang="en-US" sz="3600" smtClean="0">
                <a:sym typeface="Symbol"/>
              </a:rPr>
              <a:t></a:t>
            </a:r>
            <a:r>
              <a:rPr lang="en-US" sz="3600" smtClean="0"/>
              <a:t>C, berapakah suhu akhir air sekarang?</a:t>
            </a:r>
            <a:endParaRPr lang="id-ID" sz="3600" smtClean="0"/>
          </a:p>
          <a:p>
            <a:pPr>
              <a:buNone/>
            </a:pPr>
            <a:endParaRPr lang="id-ID" sz="3600" smtClean="0"/>
          </a:p>
          <a:p>
            <a:pPr lvl="0">
              <a:buNone/>
            </a:pPr>
            <a:r>
              <a:rPr lang="id-ID" sz="3600" smtClean="0"/>
              <a:t>6. </a:t>
            </a:r>
            <a:r>
              <a:rPr lang="en-US" sz="3600" smtClean="0"/>
              <a:t>Berapakah </a:t>
            </a:r>
            <a:r>
              <a:rPr lang="en-US" sz="3600" smtClean="0"/>
              <a:t>banyaknya panas yang diperlukan untuk menaikkan suhu 200 gram zat dari 10</a:t>
            </a:r>
            <a:r>
              <a:rPr lang="en-US" sz="3600" smtClean="0">
                <a:sym typeface="Symbol"/>
              </a:rPr>
              <a:t></a:t>
            </a:r>
            <a:r>
              <a:rPr lang="en-US" sz="3600" smtClean="0"/>
              <a:t>C menjadi 60</a:t>
            </a:r>
            <a:r>
              <a:rPr lang="en-US" sz="3600" smtClean="0">
                <a:sym typeface="Symbol"/>
              </a:rPr>
              <a:t></a:t>
            </a:r>
            <a:r>
              <a:rPr lang="en-US" sz="3600" smtClean="0"/>
              <a:t>C, bila kalor jenis zat tersebut 0,03 kal/g. </a:t>
            </a:r>
            <a:r>
              <a:rPr lang="en-US" sz="3600" smtClean="0">
                <a:sym typeface="Symbol"/>
              </a:rPr>
              <a:t></a:t>
            </a:r>
            <a:r>
              <a:rPr lang="en-US" sz="3600" smtClean="0"/>
              <a:t>C?</a:t>
            </a:r>
            <a:endParaRPr lang="id-ID" sz="3600" smtClean="0"/>
          </a:p>
          <a:p>
            <a:pPr>
              <a:buNone/>
            </a:pPr>
            <a:endParaRPr lang="id-ID" smtClean="0"/>
          </a:p>
          <a:p>
            <a:endParaRPr lang="id-ID"/>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mtClean="0"/>
              <a:t>7. </a:t>
            </a:r>
            <a:r>
              <a:rPr lang="en-US" smtClean="0"/>
              <a:t>Berapakah </a:t>
            </a:r>
            <a:r>
              <a:rPr lang="en-US" smtClean="0"/>
              <a:t>temperatur akhirnya bila 0,2 kg tembaga dengan kalor jenis 420 J/kg.</a:t>
            </a:r>
            <a:r>
              <a:rPr lang="en-US" smtClean="0">
                <a:sym typeface="Symbol"/>
              </a:rPr>
              <a:t></a:t>
            </a:r>
            <a:r>
              <a:rPr lang="en-US" smtClean="0"/>
              <a:t>C bersuhu 80</a:t>
            </a:r>
            <a:r>
              <a:rPr lang="en-US" smtClean="0">
                <a:sym typeface="Symbol"/>
              </a:rPr>
              <a:t></a:t>
            </a:r>
            <a:r>
              <a:rPr lang="en-US" smtClean="0"/>
              <a:t>C dimasukkan ke dalam 0,2 kg air pada suhu 20</a:t>
            </a:r>
            <a:r>
              <a:rPr lang="en-US" smtClean="0">
                <a:sym typeface="Symbol"/>
              </a:rPr>
              <a:t></a:t>
            </a:r>
            <a:r>
              <a:rPr lang="en-US" smtClean="0"/>
              <a:t>C. Kalor jenis air 4200 J/kg.</a:t>
            </a:r>
            <a:r>
              <a:rPr lang="en-US" smtClean="0">
                <a:sym typeface="Symbol"/>
              </a:rPr>
              <a:t></a:t>
            </a:r>
            <a:r>
              <a:rPr lang="en-US" smtClean="0"/>
              <a:t>C!</a:t>
            </a:r>
            <a:endParaRPr lang="id-ID" smtClean="0"/>
          </a:p>
          <a:p>
            <a:pPr>
              <a:buNone/>
            </a:pPr>
            <a:endParaRPr lang="id-ID" smtClean="0"/>
          </a:p>
          <a:p>
            <a:pPr lvl="0">
              <a:buNone/>
            </a:pPr>
            <a:r>
              <a:rPr lang="id-ID" smtClean="0"/>
              <a:t>8. </a:t>
            </a:r>
            <a:r>
              <a:rPr lang="en-US" smtClean="0"/>
              <a:t>Kedalam </a:t>
            </a:r>
            <a:r>
              <a:rPr lang="en-US" smtClean="0"/>
              <a:t>400 gram air yang suhunya 20</a:t>
            </a:r>
            <a:r>
              <a:rPr lang="en-US" smtClean="0">
                <a:sym typeface="Symbol"/>
              </a:rPr>
              <a:t></a:t>
            </a:r>
            <a:r>
              <a:rPr lang="en-US" smtClean="0"/>
              <a:t>C dimasukkan 500 gram besi yang suhunya 80</a:t>
            </a:r>
            <a:r>
              <a:rPr lang="en-US" smtClean="0">
                <a:sym typeface="Symbol"/>
              </a:rPr>
              <a:t></a:t>
            </a:r>
            <a:r>
              <a:rPr lang="en-US" smtClean="0"/>
              <a:t>C. Hitunglah suhu akhir percampuranya bila kalor jenis besi 0,11 kkal/g.</a:t>
            </a:r>
            <a:r>
              <a:rPr lang="en-US" smtClean="0">
                <a:sym typeface="Symbol"/>
              </a:rPr>
              <a:t></a:t>
            </a:r>
            <a:r>
              <a:rPr lang="en-US" smtClean="0"/>
              <a:t>C dan kalor jenis air 1 kkal/g.</a:t>
            </a:r>
            <a:r>
              <a:rPr lang="en-US" smtClean="0">
                <a:sym typeface="Symbol"/>
              </a:rPr>
              <a:t></a:t>
            </a:r>
            <a:r>
              <a:rPr lang="en-US" smtClean="0"/>
              <a:t>C.</a:t>
            </a:r>
            <a:endParaRPr lang="id-ID" smtClean="0"/>
          </a:p>
          <a:p>
            <a:pPr>
              <a:buNone/>
            </a:pPr>
            <a:endParaRPr lang="id-ID"/>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44450"/>
            <a:ext cx="9144000" cy="70643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id-ID" b="1" smtClean="0"/>
              <a:t>PENGERTIAN </a:t>
            </a:r>
            <a:r>
              <a:rPr lang="en-US" b="1" smtClean="0"/>
              <a:t>KALOR</a:t>
            </a:r>
            <a:endParaRPr lang="en-US" b="1" smtClean="0"/>
          </a:p>
        </p:txBody>
      </p:sp>
      <p:sp>
        <p:nvSpPr>
          <p:cNvPr id="14339" name="Rectangle 3"/>
          <p:cNvSpPr>
            <a:spLocks noGrp="1" noChangeArrowheads="1"/>
          </p:cNvSpPr>
          <p:nvPr>
            <p:ph type="body" idx="1"/>
          </p:nvPr>
        </p:nvSpPr>
        <p:spPr>
          <a:xfrm>
            <a:off x="457200" y="836613"/>
            <a:ext cx="8229600" cy="5328691"/>
          </a:xfrm>
        </p:spPr>
        <p:txBody>
          <a:bodyPr/>
          <a:lstStyle/>
          <a:p>
            <a:pPr eaLnBrk="1" hangingPunct="1">
              <a:lnSpc>
                <a:spcPct val="80000"/>
              </a:lnSpc>
            </a:pPr>
            <a:r>
              <a:rPr lang="en-US" sz="7200" b="1" smtClean="0">
                <a:solidFill>
                  <a:srgbClr val="FF0000"/>
                </a:solidFill>
                <a:effectLst>
                  <a:outerShdw blurRad="38100" dist="38100" dir="2700000" algn="tl">
                    <a:srgbClr val="000000">
                      <a:alpha val="43137"/>
                    </a:srgbClr>
                  </a:outerShdw>
                </a:effectLst>
              </a:rPr>
              <a:t>Kalor</a:t>
            </a:r>
            <a:r>
              <a:rPr lang="en-US" sz="7200" b="1" smtClean="0"/>
              <a:t> </a:t>
            </a:r>
            <a:r>
              <a:rPr lang="en-US" sz="5400" b="1" smtClean="0"/>
              <a:t>atau </a:t>
            </a:r>
            <a:r>
              <a:rPr lang="id-ID" sz="7200" b="1" smtClean="0">
                <a:solidFill>
                  <a:srgbClr val="C00000"/>
                </a:solidFill>
                <a:effectLst>
                  <a:outerShdw blurRad="38100" dist="38100" dir="2700000" algn="tl">
                    <a:srgbClr val="000000">
                      <a:alpha val="43137"/>
                    </a:srgbClr>
                  </a:outerShdw>
                </a:effectLst>
              </a:rPr>
              <a:t>Panas</a:t>
            </a:r>
            <a:r>
              <a:rPr lang="en-US" sz="5400" b="1" smtClean="0"/>
              <a:t> adalah salah satu bentuk energi yang mengalir karena adanya perbedaan suhu dan atau karena adanya usaha atau kerja yang dilakukan pada sistem</a:t>
            </a:r>
            <a:r>
              <a:rPr lang="en-US" sz="5400" b="1" smtClean="0"/>
              <a:t>.</a:t>
            </a:r>
            <a:endParaRPr lang="en-US" sz="5400" b="1"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z="3400" smtClean="0"/>
              <a:t>9. </a:t>
            </a:r>
            <a:r>
              <a:rPr lang="en-US" sz="3400" smtClean="0"/>
              <a:t>Sebanyak </a:t>
            </a:r>
            <a:r>
              <a:rPr lang="en-US" sz="3400" smtClean="0"/>
              <a:t>300 gram air dingin yang bersuhu 20</a:t>
            </a:r>
            <a:r>
              <a:rPr lang="en-US" sz="3400" smtClean="0">
                <a:sym typeface="Symbol"/>
              </a:rPr>
              <a:t></a:t>
            </a:r>
            <a:r>
              <a:rPr lang="en-US" sz="3400" smtClean="0"/>
              <a:t>C dicampur dengan 400 gram air mendidih. Hitunglah suhu akhir percampurannya! Kalor jenis air 1 kkal/g.</a:t>
            </a:r>
            <a:r>
              <a:rPr lang="en-US" sz="3400" smtClean="0">
                <a:sym typeface="Symbol"/>
              </a:rPr>
              <a:t></a:t>
            </a:r>
            <a:r>
              <a:rPr lang="en-US" sz="3400" smtClean="0"/>
              <a:t>C.</a:t>
            </a:r>
            <a:endParaRPr lang="id-ID" sz="3400" smtClean="0"/>
          </a:p>
          <a:p>
            <a:pPr>
              <a:buNone/>
            </a:pPr>
            <a:endParaRPr lang="id-ID" sz="3400" smtClean="0"/>
          </a:p>
          <a:p>
            <a:pPr lvl="0">
              <a:buNone/>
            </a:pPr>
            <a:r>
              <a:rPr lang="id-ID" sz="3400" smtClean="0"/>
              <a:t>10. </a:t>
            </a:r>
            <a:r>
              <a:rPr lang="en-US" sz="3400" smtClean="0"/>
              <a:t>800 </a:t>
            </a:r>
            <a:r>
              <a:rPr lang="en-US" sz="3400" smtClean="0"/>
              <a:t>gram air yang bersuhu 30</a:t>
            </a:r>
            <a:r>
              <a:rPr lang="en-US" sz="3400" smtClean="0">
                <a:sym typeface="Symbol"/>
              </a:rPr>
              <a:t></a:t>
            </a:r>
            <a:r>
              <a:rPr lang="en-US" sz="3400" smtClean="0"/>
              <a:t>C dicampur dengan 800 gram air yang bersuhu 90</a:t>
            </a:r>
            <a:r>
              <a:rPr lang="en-US" sz="3400" smtClean="0">
                <a:sym typeface="Symbol"/>
              </a:rPr>
              <a:t></a:t>
            </a:r>
            <a:r>
              <a:rPr lang="en-US" sz="3400" smtClean="0"/>
              <a:t>C,  jika kalor jenis air 1 kkal/g.</a:t>
            </a:r>
            <a:r>
              <a:rPr lang="en-US" sz="3400" smtClean="0">
                <a:sym typeface="Symbol"/>
              </a:rPr>
              <a:t></a:t>
            </a:r>
            <a:r>
              <a:rPr lang="en-US" sz="3400" smtClean="0"/>
              <a:t>C, berapakah besar suhu akhir percampurannya?</a:t>
            </a:r>
            <a:endParaRPr lang="id-ID" sz="3400" smtClean="0"/>
          </a:p>
          <a:p>
            <a:endParaRPr lang="id-ID"/>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mtClean="0"/>
              <a:t>11. </a:t>
            </a:r>
            <a:r>
              <a:rPr lang="en-US" smtClean="0"/>
              <a:t>Sebanyak </a:t>
            </a:r>
            <a:r>
              <a:rPr lang="id-ID" smtClean="0"/>
              <a:t>4</a:t>
            </a:r>
            <a:r>
              <a:rPr lang="en-US" smtClean="0"/>
              <a:t>00 gram air dingin yang bersuhu </a:t>
            </a:r>
            <a:r>
              <a:rPr lang="id-ID" smtClean="0"/>
              <a:t>1</a:t>
            </a:r>
            <a:r>
              <a:rPr lang="en-US" smtClean="0"/>
              <a:t>0</a:t>
            </a:r>
            <a:r>
              <a:rPr lang="en-US" smtClean="0">
                <a:sym typeface="Symbol"/>
              </a:rPr>
              <a:t></a:t>
            </a:r>
            <a:r>
              <a:rPr lang="en-US" smtClean="0"/>
              <a:t>C dicampur dengan </a:t>
            </a:r>
            <a:r>
              <a:rPr lang="id-ID" smtClean="0"/>
              <a:t>sejumlah</a:t>
            </a:r>
            <a:r>
              <a:rPr lang="en-US" smtClean="0"/>
              <a:t> air mendidih. </a:t>
            </a:r>
            <a:r>
              <a:rPr lang="id-ID" smtClean="0"/>
              <a:t>Ternyata</a:t>
            </a:r>
            <a:r>
              <a:rPr lang="en-US" smtClean="0"/>
              <a:t> suhu akhir percampurannya</a:t>
            </a:r>
            <a:r>
              <a:rPr lang="id-ID" smtClean="0"/>
              <a:t> sebesar 45</a:t>
            </a:r>
            <a:r>
              <a:rPr lang="en-US" smtClean="0">
                <a:sym typeface="Symbol"/>
              </a:rPr>
              <a:t></a:t>
            </a:r>
            <a:r>
              <a:rPr lang="en-US" smtClean="0"/>
              <a:t>C! Kalor jenis air 1 kkal/g.</a:t>
            </a:r>
            <a:r>
              <a:rPr lang="en-US" smtClean="0">
                <a:sym typeface="Symbol"/>
              </a:rPr>
              <a:t></a:t>
            </a:r>
            <a:r>
              <a:rPr lang="en-US" smtClean="0"/>
              <a:t>C.</a:t>
            </a:r>
            <a:r>
              <a:rPr lang="id-ID" smtClean="0"/>
              <a:t> Tentukan massa air yang mendidih </a:t>
            </a:r>
            <a:r>
              <a:rPr lang="id-ID" smtClean="0"/>
              <a:t>tersebut</a:t>
            </a:r>
            <a:r>
              <a:rPr lang="id-ID" smtClean="0"/>
              <a:t>!</a:t>
            </a:r>
          </a:p>
          <a:p>
            <a:pPr lvl="0">
              <a:buNone/>
            </a:pPr>
            <a:endParaRPr lang="id-ID" smtClean="0"/>
          </a:p>
          <a:p>
            <a:pPr lvl="0">
              <a:buNone/>
            </a:pPr>
            <a:r>
              <a:rPr lang="id-ID" smtClean="0"/>
              <a:t>12. </a:t>
            </a:r>
            <a:r>
              <a:rPr lang="en-US" smtClean="0"/>
              <a:t>Hitung </a:t>
            </a:r>
            <a:r>
              <a:rPr lang="en-US" smtClean="0"/>
              <a:t>besarnya kalor yang diperlukan untuk merubah 20 gram es yang bersuhu - 10</a:t>
            </a:r>
            <a:r>
              <a:rPr lang="en-US" smtClean="0">
                <a:sym typeface="Symbol"/>
              </a:rPr>
              <a:t></a:t>
            </a:r>
            <a:r>
              <a:rPr lang="en-US" smtClean="0"/>
              <a:t>C, seluruhnya menjadi air yang bersuhu 75</a:t>
            </a:r>
            <a:r>
              <a:rPr lang="en-US" smtClean="0">
                <a:sym typeface="Symbol"/>
              </a:rPr>
              <a:t></a:t>
            </a:r>
            <a:r>
              <a:rPr lang="en-US" smtClean="0"/>
              <a:t>C!</a:t>
            </a:r>
            <a:endParaRPr lang="id-ID" smtClean="0"/>
          </a:p>
          <a:p>
            <a:pPr>
              <a:buNone/>
            </a:pPr>
            <a:endParaRPr lang="id-ID" smtClean="0"/>
          </a:p>
          <a:p>
            <a:pPr>
              <a:buNone/>
            </a:pPr>
            <a:endParaRPr lang="id-ID"/>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z="3600" smtClean="0"/>
              <a:t>13. </a:t>
            </a:r>
            <a:r>
              <a:rPr lang="en-US" sz="3600" smtClean="0"/>
              <a:t>Hitung </a:t>
            </a:r>
            <a:r>
              <a:rPr lang="en-US" sz="3600" smtClean="0"/>
              <a:t>besarnya kalor yang diperlukan untuk merubah </a:t>
            </a:r>
            <a:r>
              <a:rPr lang="id-ID" sz="3600" smtClean="0"/>
              <a:t>5</a:t>
            </a:r>
            <a:r>
              <a:rPr lang="en-US" sz="3600" smtClean="0"/>
              <a:t>0 gram es yang bersuhu - </a:t>
            </a:r>
            <a:r>
              <a:rPr lang="id-ID" sz="3600" smtClean="0"/>
              <a:t>2</a:t>
            </a:r>
            <a:r>
              <a:rPr lang="en-US" sz="3600" smtClean="0"/>
              <a:t>0</a:t>
            </a:r>
            <a:r>
              <a:rPr lang="en-US" sz="3600" smtClean="0">
                <a:sym typeface="Symbol"/>
              </a:rPr>
              <a:t></a:t>
            </a:r>
            <a:r>
              <a:rPr lang="en-US" sz="3600" smtClean="0"/>
              <a:t>C, seluruhnya menjadi </a:t>
            </a:r>
            <a:r>
              <a:rPr lang="id-ID" sz="3600" smtClean="0"/>
              <a:t>ua </a:t>
            </a:r>
            <a:r>
              <a:rPr lang="en-US" sz="3600" smtClean="0"/>
              <a:t>air yang bersuhu </a:t>
            </a:r>
            <a:r>
              <a:rPr lang="id-ID" sz="3600" smtClean="0"/>
              <a:t>100</a:t>
            </a:r>
            <a:r>
              <a:rPr lang="en-US" sz="3600" smtClean="0">
                <a:sym typeface="Symbol"/>
              </a:rPr>
              <a:t></a:t>
            </a:r>
            <a:r>
              <a:rPr lang="en-US" sz="3600" smtClean="0"/>
              <a:t>C!</a:t>
            </a:r>
            <a:endParaRPr lang="id-ID" sz="3600" smtClean="0"/>
          </a:p>
          <a:p>
            <a:pPr>
              <a:buNone/>
            </a:pPr>
            <a:endParaRPr lang="id-ID" sz="3600" smtClean="0"/>
          </a:p>
          <a:p>
            <a:pPr lvl="0">
              <a:buNone/>
            </a:pPr>
            <a:r>
              <a:rPr lang="id-ID" sz="3600" smtClean="0"/>
              <a:t>14. </a:t>
            </a:r>
            <a:r>
              <a:rPr lang="en-US" sz="3600" smtClean="0"/>
              <a:t>Hitung </a:t>
            </a:r>
            <a:r>
              <a:rPr lang="en-US" sz="3600" smtClean="0"/>
              <a:t>besarnya kalor yang diperlukan untuk merubah 4 kg es yang bersuhu 0</a:t>
            </a:r>
            <a:r>
              <a:rPr lang="en-US" sz="3600" smtClean="0">
                <a:sym typeface="Symbol"/>
              </a:rPr>
              <a:t></a:t>
            </a:r>
            <a:r>
              <a:rPr lang="en-US" sz="3600" smtClean="0"/>
              <a:t>C, seluruhnya menjadi air yang bersuhu 100</a:t>
            </a:r>
            <a:r>
              <a:rPr lang="en-US" sz="3600" smtClean="0">
                <a:sym typeface="Symbol"/>
              </a:rPr>
              <a:t></a:t>
            </a:r>
            <a:r>
              <a:rPr lang="en-US" sz="3600" smtClean="0"/>
              <a:t>C!</a:t>
            </a:r>
            <a:endParaRPr lang="id-ID" sz="3600" smtClean="0"/>
          </a:p>
          <a:p>
            <a:endParaRPr lang="id-ID"/>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a:blipFill>
            <a:blip r:embed="rId2" cstate="print"/>
            <a:tile tx="0" ty="0" sx="100000" sy="100000" flip="none" algn="tl"/>
          </a:blipFill>
        </p:spPr>
        <p:txBody>
          <a:bodyPr/>
          <a:lstStyle/>
          <a:p>
            <a:r>
              <a:rPr lang="id-ID" sz="4000" b="1" smtClean="0">
                <a:solidFill>
                  <a:schemeClr val="bg1"/>
                </a:solidFill>
              </a:rPr>
              <a:t>LATIHAN SOAL</a:t>
            </a:r>
            <a:endParaRPr lang="id-ID" sz="4000" b="1">
              <a:solidFill>
                <a:schemeClr val="bg1"/>
              </a:solidFill>
            </a:endParaRPr>
          </a:p>
        </p:txBody>
      </p:sp>
      <p:sp>
        <p:nvSpPr>
          <p:cNvPr id="3" name="Content Placeholder 2"/>
          <p:cNvSpPr>
            <a:spLocks noGrp="1"/>
          </p:cNvSpPr>
          <p:nvPr>
            <p:ph idx="1"/>
          </p:nvPr>
        </p:nvSpPr>
        <p:spPr>
          <a:xfrm>
            <a:off x="323528" y="1052736"/>
            <a:ext cx="8496944" cy="5472608"/>
          </a:xfrm>
        </p:spPr>
        <p:txBody>
          <a:bodyPr/>
          <a:lstStyle/>
          <a:p>
            <a:pPr lvl="0">
              <a:buNone/>
            </a:pPr>
            <a:r>
              <a:rPr lang="id-ID" smtClean="0"/>
              <a:t>15. </a:t>
            </a:r>
            <a:r>
              <a:rPr lang="en-US" smtClean="0"/>
              <a:t>Hitung </a:t>
            </a:r>
            <a:r>
              <a:rPr lang="en-US" smtClean="0"/>
              <a:t>besarnya kalor yang diperlukan untuk merubah 4 kg </a:t>
            </a:r>
            <a:r>
              <a:rPr lang="id-ID" smtClean="0"/>
              <a:t>air</a:t>
            </a:r>
            <a:r>
              <a:rPr lang="en-US" smtClean="0"/>
              <a:t>yang bersuhu 0</a:t>
            </a:r>
            <a:r>
              <a:rPr lang="en-US" smtClean="0">
                <a:sym typeface="Symbol"/>
              </a:rPr>
              <a:t></a:t>
            </a:r>
            <a:r>
              <a:rPr lang="en-US" smtClean="0"/>
              <a:t>C, seluruhnya menjadi </a:t>
            </a:r>
            <a:r>
              <a:rPr lang="id-ID" smtClean="0"/>
              <a:t>uap </a:t>
            </a:r>
            <a:r>
              <a:rPr lang="en-US" smtClean="0"/>
              <a:t>air yang bersuhu 100</a:t>
            </a:r>
            <a:r>
              <a:rPr lang="en-US" smtClean="0">
                <a:sym typeface="Symbol"/>
              </a:rPr>
              <a:t></a:t>
            </a:r>
            <a:r>
              <a:rPr lang="en-US" smtClean="0"/>
              <a:t>C!</a:t>
            </a:r>
            <a:endParaRPr lang="id-ID" smtClean="0"/>
          </a:p>
          <a:p>
            <a:pPr>
              <a:buNone/>
            </a:pPr>
            <a:r>
              <a:rPr lang="id-ID" smtClean="0"/>
              <a:t>16. </a:t>
            </a:r>
            <a:r>
              <a:rPr lang="en-US" smtClean="0"/>
              <a:t>Hitung </a:t>
            </a:r>
            <a:r>
              <a:rPr lang="en-US" smtClean="0"/>
              <a:t>besarnya kalor yang di</a:t>
            </a:r>
            <a:r>
              <a:rPr lang="id-ID" smtClean="0"/>
              <a:t>lepas</a:t>
            </a:r>
            <a:r>
              <a:rPr lang="en-US" smtClean="0"/>
              <a:t>kan untuk </a:t>
            </a:r>
            <a:r>
              <a:rPr lang="id-ID" smtClean="0"/>
              <a:t>jika 1</a:t>
            </a:r>
            <a:r>
              <a:rPr lang="en-US" smtClean="0"/>
              <a:t>0 gram uap air yang bersuhu 100</a:t>
            </a:r>
            <a:r>
              <a:rPr lang="en-US" smtClean="0">
                <a:sym typeface="Symbol"/>
              </a:rPr>
              <a:t></a:t>
            </a:r>
            <a:r>
              <a:rPr lang="en-US" smtClean="0"/>
              <a:t>C, seluruhnya menjadi es  yang bersuhu </a:t>
            </a:r>
            <a:r>
              <a:rPr lang="id-ID" smtClean="0"/>
              <a:t>0</a:t>
            </a:r>
            <a:r>
              <a:rPr lang="en-US" smtClean="0">
                <a:sym typeface="Symbol"/>
              </a:rPr>
              <a:t></a:t>
            </a:r>
            <a:r>
              <a:rPr lang="en-US" smtClean="0"/>
              <a:t>C!</a:t>
            </a:r>
            <a:endParaRPr lang="id-ID" smtClean="0"/>
          </a:p>
          <a:p>
            <a:pPr>
              <a:buNone/>
            </a:pPr>
            <a:r>
              <a:rPr lang="id-ID" smtClean="0"/>
              <a:t>17. </a:t>
            </a:r>
            <a:r>
              <a:rPr lang="en-US" smtClean="0"/>
              <a:t>Hitung </a:t>
            </a:r>
            <a:r>
              <a:rPr lang="en-US" smtClean="0"/>
              <a:t>besarnya kalor yang di</a:t>
            </a:r>
            <a:r>
              <a:rPr lang="id-ID" smtClean="0"/>
              <a:t>lepas</a:t>
            </a:r>
            <a:r>
              <a:rPr lang="en-US" smtClean="0"/>
              <a:t>kan untuk </a:t>
            </a:r>
            <a:r>
              <a:rPr lang="id-ID" smtClean="0"/>
              <a:t>jika</a:t>
            </a:r>
            <a:r>
              <a:rPr lang="en-US" smtClean="0"/>
              <a:t> 60 gram uap air yang bersuhu 100</a:t>
            </a:r>
            <a:r>
              <a:rPr lang="en-US" smtClean="0">
                <a:sym typeface="Symbol"/>
              </a:rPr>
              <a:t></a:t>
            </a:r>
            <a:r>
              <a:rPr lang="en-US" smtClean="0"/>
              <a:t>C, seluruhnya menjadi es  yang bersuhu -15</a:t>
            </a:r>
            <a:r>
              <a:rPr lang="en-US" smtClean="0">
                <a:sym typeface="Symbol"/>
              </a:rPr>
              <a:t></a:t>
            </a:r>
            <a:r>
              <a:rPr lang="en-US" smtClean="0"/>
              <a:t>C!</a:t>
            </a:r>
            <a:endParaRPr lang="id-ID" smtClean="0"/>
          </a:p>
          <a:p>
            <a:endParaRPr lang="id-ID"/>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62820" name="WordArt 4"/>
          <p:cNvSpPr>
            <a:spLocks noChangeArrowheads="1" noChangeShapeType="1" noTextEdit="1"/>
          </p:cNvSpPr>
          <p:nvPr/>
        </p:nvSpPr>
        <p:spPr bwMode="auto">
          <a:xfrm>
            <a:off x="611560" y="620688"/>
            <a:ext cx="7488832" cy="1338064"/>
          </a:xfrm>
          <a:prstGeom prst="rect">
            <a:avLst/>
          </a:prstGeom>
        </p:spPr>
        <p:txBody>
          <a:bodyPr wrap="none" fromWordArt="1">
            <a:prstTxWarp prst="textDeflate">
              <a:avLst>
                <a:gd name="adj" fmla="val 26227"/>
              </a:avLst>
            </a:prstTxWarp>
          </a:bodyPr>
          <a:lstStyle/>
          <a:p>
            <a:pPr algn="ctr"/>
            <a:r>
              <a:rPr lang="id-ID" sz="3600" kern="10">
                <a:ln w="9525">
                  <a:solidFill>
                    <a:srgbClr val="000000"/>
                  </a:solidFill>
                  <a:round/>
                  <a:headEnd/>
                  <a:tailEnd/>
                </a:ln>
                <a:solidFill>
                  <a:srgbClr val="FFFF00"/>
                </a:solidFill>
                <a:latin typeface="Impact"/>
              </a:rPr>
              <a:t>That's  All</a:t>
            </a:r>
          </a:p>
        </p:txBody>
      </p:sp>
      <p:sp>
        <p:nvSpPr>
          <p:cNvPr id="162821" name="WordArt 5"/>
          <p:cNvSpPr>
            <a:spLocks noChangeArrowheads="1" noChangeShapeType="1" noTextEdit="1"/>
          </p:cNvSpPr>
          <p:nvPr/>
        </p:nvSpPr>
        <p:spPr bwMode="auto">
          <a:xfrm>
            <a:off x="467544" y="2819400"/>
            <a:ext cx="8219256" cy="1828800"/>
          </a:xfrm>
          <a:prstGeom prst="rect">
            <a:avLst/>
          </a:prstGeom>
        </p:spPr>
        <p:txBody>
          <a:bodyPr wrap="none" fromWordArt="1">
            <a:prstTxWarp prst="textCanDown">
              <a:avLst>
                <a:gd name="adj" fmla="val 33333"/>
              </a:avLst>
            </a:prstTxWarp>
          </a:bodyPr>
          <a:lstStyle/>
          <a:p>
            <a:pPr algn="ctr"/>
            <a:r>
              <a:rPr lang="id-ID" sz="3600" kern="10">
                <a:ln w="9525">
                  <a:solidFill>
                    <a:srgbClr val="000000"/>
                  </a:solidFill>
                  <a:round/>
                  <a:headEnd/>
                  <a:tailEnd/>
                </a:ln>
                <a:solidFill>
                  <a:schemeClr val="bg1"/>
                </a:solidFill>
                <a:latin typeface="Times New Roman"/>
                <a:cs typeface="Times New Roman"/>
              </a:rPr>
              <a:t>Wassalamu'alaikum</a:t>
            </a:r>
            <a:r>
              <a:rPr lang="id-ID" sz="3600" kern="10">
                <a:ln w="9525">
                  <a:solidFill>
                    <a:srgbClr val="000000"/>
                  </a:solidFill>
                  <a:round/>
                  <a:headEnd/>
                  <a:tailEnd/>
                </a:ln>
                <a:solidFill>
                  <a:schemeClr val="accent1"/>
                </a:solidFill>
                <a:latin typeface="Times New Roman"/>
                <a:cs typeface="Times New Roman"/>
              </a:rPr>
              <a:t> </a:t>
            </a:r>
            <a:r>
              <a:rPr lang="id-ID" sz="3600" kern="10">
                <a:ln w="9525">
                  <a:solidFill>
                    <a:srgbClr val="000000"/>
                  </a:solidFill>
                  <a:round/>
                  <a:headEnd/>
                  <a:tailEnd/>
                </a:ln>
                <a:solidFill>
                  <a:schemeClr val="bg1"/>
                </a:solidFill>
                <a:latin typeface="Times New Roman"/>
                <a:cs typeface="Times New Roman"/>
              </a:rPr>
              <a:t>Wr.Wb</a:t>
            </a:r>
            <a:r>
              <a:rPr lang="id-ID" sz="3600" kern="10">
                <a:ln w="9525">
                  <a:solidFill>
                    <a:srgbClr val="000000"/>
                  </a:solidFill>
                  <a:round/>
                  <a:headEnd/>
                  <a:tailEnd/>
                </a:ln>
                <a:solidFill>
                  <a:schemeClr val="accent1"/>
                </a:solidFill>
                <a:latin typeface="Times New Roman"/>
                <a:cs typeface="Times New Roman"/>
              </a:rPr>
              <a:t>.</a:t>
            </a:r>
          </a:p>
        </p:txBody>
      </p:sp>
      <p:pic>
        <p:nvPicPr>
          <p:cNvPr id="162822" name="Picture 6" descr="USAGIFIN"/>
          <p:cNvPicPr>
            <a:picLocks noChangeAspect="1" noChangeArrowheads="1" noCrop="1"/>
          </p:cNvPicPr>
          <p:nvPr/>
        </p:nvPicPr>
        <p:blipFill>
          <a:blip r:embed="rId4" cstate="print"/>
          <a:srcRect/>
          <a:stretch>
            <a:fillRect/>
          </a:stretch>
        </p:blipFill>
        <p:spPr bwMode="auto">
          <a:xfrm>
            <a:off x="3707904" y="1916832"/>
            <a:ext cx="1728192" cy="1352550"/>
          </a:xfrm>
          <a:prstGeom prst="rect">
            <a:avLst/>
          </a:prstGeom>
          <a:noFill/>
        </p:spPr>
      </p:pic>
      <p:sp>
        <p:nvSpPr>
          <p:cNvPr id="5" name="TextBox 4"/>
          <p:cNvSpPr txBox="1"/>
          <p:nvPr/>
        </p:nvSpPr>
        <p:spPr>
          <a:xfrm>
            <a:off x="533400" y="5105400"/>
            <a:ext cx="8229600" cy="769441"/>
          </a:xfrm>
          <a:prstGeom prst="rect">
            <a:avLst/>
          </a:prstGeom>
          <a:noFill/>
        </p:spPr>
        <p:txBody>
          <a:bodyPr wrap="square" rtlCol="0">
            <a:spAutoFit/>
          </a:bodyPr>
          <a:lstStyle/>
          <a:p>
            <a:pPr algn="ctr"/>
            <a:r>
              <a:rPr lang="id-ID" sz="4400" b="1" smtClean="0">
                <a:solidFill>
                  <a:schemeClr val="bg1"/>
                </a:solidFill>
                <a:latin typeface="Colonna MT" pitchFamily="82" charset="0"/>
              </a:rPr>
              <a:t>aguspurnomosite.blogspot.com</a:t>
            </a:r>
            <a:endParaRPr lang="id-ID" sz="2000" b="1">
              <a:solidFill>
                <a:schemeClr val="bg1"/>
              </a:solidFill>
              <a:latin typeface="Colonna MT" pitchFamily="8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id-ID"/>
          </a:p>
        </p:txBody>
      </p:sp>
      <p:sp>
        <p:nvSpPr>
          <p:cNvPr id="4099" name="Rectangle 3"/>
          <p:cNvSpPr>
            <a:spLocks noGrp="1" noChangeArrowheads="1"/>
          </p:cNvSpPr>
          <p:nvPr>
            <p:ph type="body" idx="1"/>
          </p:nvPr>
        </p:nvSpPr>
        <p:spPr/>
        <p:txBody>
          <a:bodyPr/>
          <a:lstStyle/>
          <a:p>
            <a:endParaRPr lang="id-ID"/>
          </a:p>
        </p:txBody>
      </p:sp>
      <p:pic>
        <p:nvPicPr>
          <p:cNvPr id="4100" name="Picture 4" descr="SL-08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103" name="Subtitle 2"/>
          <p:cNvSpPr txBox="1">
            <a:spLocks/>
          </p:cNvSpPr>
          <p:nvPr/>
        </p:nvSpPr>
        <p:spPr bwMode="auto">
          <a:xfrm>
            <a:off x="395536" y="1052736"/>
            <a:ext cx="8424936" cy="2959968"/>
          </a:xfrm>
          <a:prstGeom prst="rect">
            <a:avLst/>
          </a:prstGeom>
          <a:solidFill>
            <a:srgbClr val="CCFF66"/>
          </a:solidFill>
          <a:ln w="9525">
            <a:noFill/>
            <a:miter lim="800000"/>
            <a:headEnd/>
            <a:tailEnd/>
          </a:ln>
        </p:spPr>
        <p:txBody>
          <a:bodyPr/>
          <a:lstStyle/>
          <a:p>
            <a:pPr algn="just">
              <a:spcBef>
                <a:spcPct val="20000"/>
              </a:spcBef>
            </a:pPr>
            <a:r>
              <a:rPr lang="en-US" sz="3600" b="1">
                <a:latin typeface="Calibri" pitchFamily="34" charset="0"/>
              </a:rPr>
              <a:t>Satuan Internasional (SI) dari kalor adalah Joule</a:t>
            </a:r>
            <a:r>
              <a:rPr lang="en-US" sz="3600" b="1">
                <a:latin typeface="Calibri" pitchFamily="34" charset="0"/>
              </a:rPr>
              <a:t>.  </a:t>
            </a:r>
            <a:endParaRPr lang="id-ID" sz="3600" b="1" smtClean="0">
              <a:latin typeface="Calibri" pitchFamily="34" charset="0"/>
            </a:endParaRPr>
          </a:p>
          <a:p>
            <a:pPr algn="just">
              <a:spcBef>
                <a:spcPct val="20000"/>
              </a:spcBef>
              <a:buFont typeface="Arial" pitchFamily="34" charset="0"/>
              <a:buNone/>
            </a:pPr>
            <a:r>
              <a:rPr lang="en-US" sz="3600" b="1" smtClean="0">
                <a:latin typeface="Calibri" pitchFamily="34" charset="0"/>
              </a:rPr>
              <a:t>Satuan </a:t>
            </a:r>
            <a:r>
              <a:rPr lang="en-US" sz="3600" b="1">
                <a:latin typeface="Calibri" pitchFamily="34" charset="0"/>
              </a:rPr>
              <a:t>lain kalor adalah kalori. Satu kalori yaitu besarnya kalor yang diserap 1  gram air  sehingga suhunya naik 1 ⁰C.</a:t>
            </a:r>
          </a:p>
        </p:txBody>
      </p:sp>
      <p:sp>
        <p:nvSpPr>
          <p:cNvPr id="4104" name="Subtitle 2"/>
          <p:cNvSpPr txBox="1">
            <a:spLocks/>
          </p:cNvSpPr>
          <p:nvPr/>
        </p:nvSpPr>
        <p:spPr bwMode="auto">
          <a:xfrm>
            <a:off x="395536" y="4365104"/>
            <a:ext cx="8280920" cy="2188096"/>
          </a:xfrm>
          <a:prstGeom prst="rect">
            <a:avLst/>
          </a:prstGeom>
          <a:blipFill>
            <a:blip r:embed="rId3" cstate="print"/>
            <a:tile tx="0" ty="0" sx="100000" sy="100000" flip="none" algn="tl"/>
          </a:blipFill>
          <a:ln w="9525">
            <a:noFill/>
            <a:miter lim="800000"/>
            <a:headEnd/>
            <a:tailEnd/>
          </a:ln>
        </p:spPr>
        <p:txBody>
          <a:bodyPr/>
          <a:lstStyle/>
          <a:p>
            <a:pPr algn="ctr">
              <a:spcBef>
                <a:spcPct val="20000"/>
              </a:spcBef>
              <a:buFont typeface="Arial" pitchFamily="34" charset="0"/>
              <a:buNone/>
            </a:pPr>
            <a:r>
              <a:rPr lang="en-US" sz="3600" b="1">
                <a:solidFill>
                  <a:schemeClr val="bg1"/>
                </a:solidFill>
                <a:latin typeface="Calibri" pitchFamily="34" charset="0"/>
              </a:rPr>
              <a:t>Nilai tara kalor </a:t>
            </a:r>
            <a:r>
              <a:rPr lang="en-US" sz="3600" b="1">
                <a:solidFill>
                  <a:schemeClr val="bg1"/>
                </a:solidFill>
                <a:latin typeface="Calibri" pitchFamily="34" charset="0"/>
              </a:rPr>
              <a:t>mekanik </a:t>
            </a:r>
            <a:r>
              <a:rPr lang="id-ID" sz="3600" b="1" smtClean="0">
                <a:solidFill>
                  <a:schemeClr val="bg1"/>
                </a:solidFill>
                <a:latin typeface="Calibri" pitchFamily="34" charset="0"/>
              </a:rPr>
              <a:t>:</a:t>
            </a:r>
            <a:endParaRPr lang="en-US" sz="3600" b="1">
              <a:solidFill>
                <a:schemeClr val="bg1"/>
              </a:solidFill>
              <a:latin typeface="Calibri" pitchFamily="34" charset="0"/>
            </a:endParaRPr>
          </a:p>
          <a:p>
            <a:pPr algn="ctr">
              <a:spcBef>
                <a:spcPct val="20000"/>
              </a:spcBef>
              <a:buFont typeface="Arial" pitchFamily="34" charset="0"/>
              <a:buNone/>
            </a:pPr>
            <a:r>
              <a:rPr lang="en-US" sz="3600" b="1">
                <a:solidFill>
                  <a:schemeClr val="bg1"/>
                </a:solidFill>
                <a:latin typeface="Calibri" pitchFamily="34" charset="0"/>
              </a:rPr>
              <a:t>    </a:t>
            </a:r>
            <a:r>
              <a:rPr lang="en-US" sz="3600" b="1">
                <a:solidFill>
                  <a:schemeClr val="bg1"/>
                </a:solidFill>
                <a:latin typeface="Calibri" pitchFamily="34" charset="0"/>
              </a:rPr>
              <a:t>1 </a:t>
            </a:r>
            <a:r>
              <a:rPr lang="id-ID" sz="3600" b="1" smtClean="0">
                <a:solidFill>
                  <a:schemeClr val="bg1"/>
                </a:solidFill>
                <a:latin typeface="Calibri" pitchFamily="34" charset="0"/>
              </a:rPr>
              <a:t>j</a:t>
            </a:r>
            <a:r>
              <a:rPr lang="en-US" sz="3600" b="1" smtClean="0">
                <a:solidFill>
                  <a:schemeClr val="bg1"/>
                </a:solidFill>
                <a:latin typeface="Calibri" pitchFamily="34" charset="0"/>
              </a:rPr>
              <a:t>oule </a:t>
            </a:r>
            <a:r>
              <a:rPr lang="en-US" sz="3600" b="1">
                <a:solidFill>
                  <a:schemeClr val="bg1"/>
                </a:solidFill>
                <a:latin typeface="Calibri" pitchFamily="34" charset="0"/>
              </a:rPr>
              <a:t>	=  0,24 kalori</a:t>
            </a:r>
          </a:p>
          <a:p>
            <a:pPr algn="ctr">
              <a:spcBef>
                <a:spcPct val="20000"/>
              </a:spcBef>
              <a:buFont typeface="Arial" pitchFamily="34" charset="0"/>
              <a:buNone/>
            </a:pPr>
            <a:r>
              <a:rPr lang="en-US" sz="3600" b="1">
                <a:solidFill>
                  <a:schemeClr val="bg1"/>
                </a:solidFill>
                <a:latin typeface="Calibri" pitchFamily="34" charset="0"/>
              </a:rPr>
              <a:t>    1 </a:t>
            </a:r>
            <a:r>
              <a:rPr lang="en-US" sz="3600" b="1">
                <a:solidFill>
                  <a:schemeClr val="bg1"/>
                </a:solidFill>
                <a:latin typeface="Calibri" pitchFamily="34" charset="0"/>
              </a:rPr>
              <a:t>kalori </a:t>
            </a:r>
            <a:r>
              <a:rPr lang="en-US" sz="3600" b="1" smtClean="0">
                <a:solidFill>
                  <a:schemeClr val="bg1"/>
                </a:solidFill>
                <a:latin typeface="Calibri" pitchFamily="34" charset="0"/>
              </a:rPr>
              <a:t>=  </a:t>
            </a:r>
            <a:r>
              <a:rPr lang="en-US" sz="3600" b="1">
                <a:solidFill>
                  <a:schemeClr val="bg1"/>
                </a:solidFill>
                <a:latin typeface="Calibri" pitchFamily="34" charset="0"/>
              </a:rPr>
              <a:t>4,2 Joule</a:t>
            </a:r>
          </a:p>
        </p:txBody>
      </p:sp>
      <p:sp>
        <p:nvSpPr>
          <p:cNvPr id="9" name="Rectangle 2"/>
          <p:cNvSpPr txBox="1">
            <a:spLocks noChangeArrowheads="1"/>
          </p:cNvSpPr>
          <p:nvPr/>
        </p:nvSpPr>
        <p:spPr bwMode="auto">
          <a:xfrm>
            <a:off x="0" y="44450"/>
            <a:ext cx="9144000" cy="706438"/>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d-ID" sz="4400" b="1" i="0" u="none" strike="noStrike" kern="1200" cap="none" spc="0" normalizeH="0" baseline="0" noProof="0" smtClean="0">
                <a:ln>
                  <a:noFill/>
                </a:ln>
                <a:solidFill>
                  <a:schemeClr val="tx1"/>
                </a:solidFill>
                <a:effectLst/>
                <a:uLnTx/>
                <a:uFillTx/>
                <a:latin typeface="+mj-lt"/>
                <a:ea typeface="+mj-ea"/>
                <a:cs typeface="+mj-cs"/>
              </a:rPr>
              <a:t>PENGERTIAN </a:t>
            </a:r>
            <a:r>
              <a:rPr kumimoji="0" lang="en-US" sz="4400" b="1" i="0" u="none" strike="noStrike" kern="1200" cap="none" spc="0" normalizeH="0" baseline="0" noProof="0" smtClean="0">
                <a:ln>
                  <a:noFill/>
                </a:ln>
                <a:solidFill>
                  <a:schemeClr val="tx1"/>
                </a:solidFill>
                <a:effectLst/>
                <a:uLnTx/>
                <a:uFillTx/>
                <a:latin typeface="+mj-lt"/>
                <a:ea typeface="+mj-ea"/>
                <a:cs typeface="+mj-cs"/>
              </a:rPr>
              <a:t>KALOR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id-ID"/>
          </a:p>
        </p:txBody>
      </p:sp>
      <p:sp>
        <p:nvSpPr>
          <p:cNvPr id="4099" name="Rectangle 3"/>
          <p:cNvSpPr>
            <a:spLocks noGrp="1" noChangeArrowheads="1"/>
          </p:cNvSpPr>
          <p:nvPr>
            <p:ph type="body" idx="1"/>
          </p:nvPr>
        </p:nvSpPr>
        <p:spPr/>
        <p:txBody>
          <a:bodyPr/>
          <a:lstStyle/>
          <a:p>
            <a:endParaRPr lang="id-ID"/>
          </a:p>
        </p:txBody>
      </p:sp>
      <p:pic>
        <p:nvPicPr>
          <p:cNvPr id="4100" name="Picture 4" descr="SL-08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104" name="Subtitle 2"/>
          <p:cNvSpPr txBox="1">
            <a:spLocks/>
          </p:cNvSpPr>
          <p:nvPr/>
        </p:nvSpPr>
        <p:spPr bwMode="auto">
          <a:xfrm>
            <a:off x="395536" y="4365104"/>
            <a:ext cx="8280920" cy="2188096"/>
          </a:xfrm>
          <a:prstGeom prst="rect">
            <a:avLst/>
          </a:prstGeom>
          <a:blipFill>
            <a:blip r:embed="rId3" cstate="print"/>
            <a:tile tx="0" ty="0" sx="100000" sy="100000" flip="none" algn="tl"/>
          </a:blipFill>
          <a:ln w="9525">
            <a:noFill/>
            <a:miter lim="800000"/>
            <a:headEnd/>
            <a:tailEnd/>
          </a:ln>
        </p:spPr>
        <p:txBody>
          <a:bodyPr/>
          <a:lstStyle/>
          <a:p>
            <a:pPr algn="ctr">
              <a:spcBef>
                <a:spcPct val="20000"/>
              </a:spcBef>
              <a:buFont typeface="Arial" pitchFamily="34" charset="0"/>
              <a:buNone/>
            </a:pPr>
            <a:r>
              <a:rPr lang="en-US" sz="3600" b="1">
                <a:solidFill>
                  <a:schemeClr val="bg1"/>
                </a:solidFill>
                <a:latin typeface="Calibri" pitchFamily="34" charset="0"/>
              </a:rPr>
              <a:t>Nilai tara kalor </a:t>
            </a:r>
            <a:r>
              <a:rPr lang="en-US" sz="3600" b="1">
                <a:solidFill>
                  <a:schemeClr val="bg1"/>
                </a:solidFill>
                <a:latin typeface="Calibri" pitchFamily="34" charset="0"/>
              </a:rPr>
              <a:t>mekanik </a:t>
            </a:r>
            <a:r>
              <a:rPr lang="id-ID" sz="3600" b="1" smtClean="0">
                <a:solidFill>
                  <a:schemeClr val="bg1"/>
                </a:solidFill>
                <a:latin typeface="Calibri" pitchFamily="34" charset="0"/>
              </a:rPr>
              <a:t>:</a:t>
            </a:r>
            <a:endParaRPr lang="en-US" sz="3600" b="1">
              <a:solidFill>
                <a:schemeClr val="bg1"/>
              </a:solidFill>
              <a:latin typeface="Calibri" pitchFamily="34" charset="0"/>
            </a:endParaRPr>
          </a:p>
          <a:p>
            <a:pPr algn="ctr">
              <a:spcBef>
                <a:spcPct val="20000"/>
              </a:spcBef>
              <a:buFont typeface="Arial" pitchFamily="34" charset="0"/>
              <a:buNone/>
            </a:pPr>
            <a:r>
              <a:rPr lang="en-US" sz="3600" b="1">
                <a:solidFill>
                  <a:schemeClr val="bg1"/>
                </a:solidFill>
                <a:latin typeface="Calibri" pitchFamily="34" charset="0"/>
              </a:rPr>
              <a:t>    </a:t>
            </a:r>
            <a:r>
              <a:rPr lang="en-US" sz="3600" b="1">
                <a:solidFill>
                  <a:schemeClr val="bg1"/>
                </a:solidFill>
                <a:latin typeface="Calibri" pitchFamily="34" charset="0"/>
              </a:rPr>
              <a:t>1 </a:t>
            </a:r>
            <a:r>
              <a:rPr lang="id-ID" sz="3600" b="1" smtClean="0">
                <a:solidFill>
                  <a:schemeClr val="bg1"/>
                </a:solidFill>
                <a:latin typeface="Calibri" pitchFamily="34" charset="0"/>
              </a:rPr>
              <a:t>j</a:t>
            </a:r>
            <a:r>
              <a:rPr lang="en-US" sz="3600" b="1" smtClean="0">
                <a:solidFill>
                  <a:schemeClr val="bg1"/>
                </a:solidFill>
                <a:latin typeface="Calibri" pitchFamily="34" charset="0"/>
              </a:rPr>
              <a:t>oule </a:t>
            </a:r>
            <a:r>
              <a:rPr lang="en-US" sz="3600" b="1">
                <a:solidFill>
                  <a:schemeClr val="bg1"/>
                </a:solidFill>
                <a:latin typeface="Calibri" pitchFamily="34" charset="0"/>
              </a:rPr>
              <a:t>	=  0,24 kalori</a:t>
            </a:r>
          </a:p>
          <a:p>
            <a:pPr algn="ctr">
              <a:spcBef>
                <a:spcPct val="20000"/>
              </a:spcBef>
              <a:buFont typeface="Arial" pitchFamily="34" charset="0"/>
              <a:buNone/>
            </a:pPr>
            <a:r>
              <a:rPr lang="en-US" sz="3600" b="1">
                <a:solidFill>
                  <a:schemeClr val="bg1"/>
                </a:solidFill>
                <a:latin typeface="Calibri" pitchFamily="34" charset="0"/>
              </a:rPr>
              <a:t>    1 </a:t>
            </a:r>
            <a:r>
              <a:rPr lang="en-US" sz="3600" b="1">
                <a:solidFill>
                  <a:schemeClr val="bg1"/>
                </a:solidFill>
                <a:latin typeface="Calibri" pitchFamily="34" charset="0"/>
              </a:rPr>
              <a:t>kalori </a:t>
            </a:r>
            <a:r>
              <a:rPr lang="en-US" sz="3600" b="1" smtClean="0">
                <a:solidFill>
                  <a:schemeClr val="bg1"/>
                </a:solidFill>
                <a:latin typeface="Calibri" pitchFamily="34" charset="0"/>
              </a:rPr>
              <a:t>=  </a:t>
            </a:r>
            <a:r>
              <a:rPr lang="en-US" sz="3600" b="1">
                <a:solidFill>
                  <a:schemeClr val="bg1"/>
                </a:solidFill>
                <a:latin typeface="Calibri" pitchFamily="34" charset="0"/>
              </a:rPr>
              <a:t>4,2 Joule</a:t>
            </a:r>
          </a:p>
        </p:txBody>
      </p:sp>
      <p:sp>
        <p:nvSpPr>
          <p:cNvPr id="9" name="Rectangle 2"/>
          <p:cNvSpPr txBox="1">
            <a:spLocks noChangeArrowheads="1"/>
          </p:cNvSpPr>
          <p:nvPr/>
        </p:nvSpPr>
        <p:spPr bwMode="auto">
          <a:xfrm>
            <a:off x="0" y="44450"/>
            <a:ext cx="9144000" cy="706438"/>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d-ID" sz="4400" b="1" i="0" u="none" strike="noStrike" kern="1200" cap="none" spc="0" normalizeH="0" baseline="0" noProof="0" smtClean="0">
                <a:ln>
                  <a:noFill/>
                </a:ln>
                <a:solidFill>
                  <a:schemeClr val="tx1"/>
                </a:solidFill>
                <a:effectLst/>
                <a:uLnTx/>
                <a:uFillTx/>
                <a:latin typeface="+mj-lt"/>
                <a:ea typeface="+mj-ea"/>
                <a:cs typeface="+mj-cs"/>
              </a:rPr>
              <a:t>KONVERSI SATUAN </a:t>
            </a:r>
            <a:r>
              <a:rPr kumimoji="0" lang="en-US" sz="4400" b="1" i="0" u="none" strike="noStrike" kern="1200" cap="none" spc="0" normalizeH="0" baseline="0" noProof="0" smtClean="0">
                <a:ln>
                  <a:noFill/>
                </a:ln>
                <a:solidFill>
                  <a:schemeClr val="tx1"/>
                </a:solidFill>
                <a:effectLst/>
                <a:uLnTx/>
                <a:uFillTx/>
                <a:latin typeface="+mj-lt"/>
                <a:ea typeface="+mj-ea"/>
                <a:cs typeface="+mj-cs"/>
              </a:rPr>
              <a:t>KALOR</a:t>
            </a:r>
          </a:p>
        </p:txBody>
      </p:sp>
      <p:pic>
        <p:nvPicPr>
          <p:cNvPr id="8" name="Picture 7" descr="http://2.bp.blogspot.com/_hczx1iIfjhY/S-BFwOYzgcI/AAAAAAAAABo/g7uLs3jB4X0/s1600/joule1312.jpg"/>
          <p:cNvPicPr/>
          <p:nvPr/>
        </p:nvPicPr>
        <p:blipFill>
          <a:blip r:embed="rId4" cstate="print"/>
          <a:srcRect/>
          <a:stretch>
            <a:fillRect/>
          </a:stretch>
        </p:blipFill>
        <p:spPr bwMode="auto">
          <a:xfrm>
            <a:off x="395536" y="908720"/>
            <a:ext cx="3456384" cy="3024336"/>
          </a:xfrm>
          <a:prstGeom prst="rect">
            <a:avLst/>
          </a:prstGeom>
          <a:ln>
            <a:noFill/>
          </a:ln>
          <a:effectLst>
            <a:outerShdw blurRad="292100" dist="139700" dir="2700000" algn="tl" rotWithShape="0">
              <a:srgbClr val="333333">
                <a:alpha val="65000"/>
              </a:srgbClr>
            </a:outerShdw>
          </a:effectLst>
        </p:spPr>
      </p:pic>
      <p:pic>
        <p:nvPicPr>
          <p:cNvPr id="10" name="Picture 9" descr="http://www.chem-is-try.org/wp-content/uploads/2009/04/kalorimeter.jpg"/>
          <p:cNvPicPr/>
          <p:nvPr/>
        </p:nvPicPr>
        <p:blipFill>
          <a:blip r:embed="rId5" cstate="print"/>
          <a:srcRect/>
          <a:stretch>
            <a:fillRect/>
          </a:stretch>
        </p:blipFill>
        <p:spPr bwMode="auto">
          <a:xfrm>
            <a:off x="4427984" y="980728"/>
            <a:ext cx="4176464" cy="302433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id-ID"/>
          </a:p>
        </p:txBody>
      </p:sp>
      <p:sp>
        <p:nvSpPr>
          <p:cNvPr id="4099" name="Rectangle 3"/>
          <p:cNvSpPr>
            <a:spLocks noGrp="1" noChangeArrowheads="1"/>
          </p:cNvSpPr>
          <p:nvPr>
            <p:ph type="body" idx="1"/>
          </p:nvPr>
        </p:nvSpPr>
        <p:spPr/>
        <p:txBody>
          <a:bodyPr/>
          <a:lstStyle/>
          <a:p>
            <a:endParaRPr lang="id-ID"/>
          </a:p>
        </p:txBody>
      </p:sp>
      <p:pic>
        <p:nvPicPr>
          <p:cNvPr id="4100" name="Picture 4" descr="SL-087"/>
          <p:cNvPicPr>
            <a:picLocks noChangeAspect="1" noChangeArrowheads="1"/>
          </p:cNvPicPr>
          <p:nvPr/>
        </p:nvPicPr>
        <p:blipFill>
          <a:blip r:embed="rId2" cstate="print"/>
          <a:srcRect/>
          <a:stretch>
            <a:fillRect/>
          </a:stretch>
        </p:blipFill>
        <p:spPr bwMode="auto">
          <a:xfrm>
            <a:off x="611560" y="0"/>
            <a:ext cx="9144000" cy="6858000"/>
          </a:xfrm>
          <a:prstGeom prst="rect">
            <a:avLst/>
          </a:prstGeom>
          <a:noFill/>
        </p:spPr>
      </p:pic>
      <p:sp>
        <p:nvSpPr>
          <p:cNvPr id="9" name="Rectangle 2"/>
          <p:cNvSpPr txBox="1">
            <a:spLocks noChangeArrowheads="1"/>
          </p:cNvSpPr>
          <p:nvPr/>
        </p:nvSpPr>
        <p:spPr bwMode="auto">
          <a:xfrm>
            <a:off x="0" y="44450"/>
            <a:ext cx="9144000" cy="706438"/>
          </a:xfrm>
          <a:prstGeom prst="rect">
            <a:avLst/>
          </a:prstGeom>
          <a:gradFill>
            <a:gsLst>
              <a:gs pos="0">
                <a:srgbClr val="FFF2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d-ID" sz="4400" b="1" i="0" u="none" strike="noStrike" kern="1200" cap="none" spc="0" normalizeH="0" baseline="0" noProof="0" smtClean="0">
                <a:ln>
                  <a:noFill/>
                </a:ln>
                <a:solidFill>
                  <a:schemeClr val="tx1"/>
                </a:solidFill>
                <a:effectLst/>
                <a:uLnTx/>
                <a:uFillTx/>
                <a:latin typeface="+mj-lt"/>
                <a:ea typeface="+mj-ea"/>
                <a:cs typeface="+mj-cs"/>
              </a:rPr>
              <a:t>SUMBER </a:t>
            </a:r>
            <a:r>
              <a:rPr kumimoji="0" lang="en-US" sz="4400" b="1" i="0" u="none" strike="noStrike" kern="1200" cap="none" spc="0" normalizeH="0" baseline="0" noProof="0" smtClean="0">
                <a:ln>
                  <a:noFill/>
                </a:ln>
                <a:solidFill>
                  <a:schemeClr val="tx1"/>
                </a:solidFill>
                <a:effectLst/>
                <a:uLnTx/>
                <a:uFillTx/>
                <a:latin typeface="+mj-lt"/>
                <a:ea typeface="+mj-ea"/>
                <a:cs typeface="+mj-cs"/>
              </a:rPr>
              <a:t>KALOR</a:t>
            </a:r>
          </a:p>
        </p:txBody>
      </p:sp>
      <p:pic>
        <p:nvPicPr>
          <p:cNvPr id="8" name="Picture 7" descr="http://blogcasa.files.wordpress.com/2007/10/bumi_matahari2.jpg"/>
          <p:cNvPicPr/>
          <p:nvPr/>
        </p:nvPicPr>
        <p:blipFill>
          <a:blip r:embed="rId3" cstate="print"/>
          <a:srcRect/>
          <a:stretch>
            <a:fillRect/>
          </a:stretch>
        </p:blipFill>
        <p:spPr bwMode="auto">
          <a:xfrm>
            <a:off x="395536" y="1196752"/>
            <a:ext cx="3770807" cy="4824536"/>
          </a:xfrm>
          <a:prstGeom prst="rect">
            <a:avLst/>
          </a:prstGeom>
          <a:ln>
            <a:noFill/>
          </a:ln>
          <a:effectLst>
            <a:outerShdw blurRad="292100" dist="139700" dir="2700000" algn="tl" rotWithShape="0">
              <a:srgbClr val="333333">
                <a:alpha val="65000"/>
              </a:srgbClr>
            </a:outerShdw>
          </a:effectLst>
        </p:spPr>
      </p:pic>
      <p:pic>
        <p:nvPicPr>
          <p:cNvPr id="10" name="Picture 9" descr="http://taman.blogsome.com/wp-admin/images/magma.jpg"/>
          <p:cNvPicPr/>
          <p:nvPr/>
        </p:nvPicPr>
        <p:blipFill>
          <a:blip r:embed="rId4" cstate="print"/>
          <a:srcRect/>
          <a:stretch>
            <a:fillRect/>
          </a:stretch>
        </p:blipFill>
        <p:spPr bwMode="auto">
          <a:xfrm>
            <a:off x="4499992" y="1124744"/>
            <a:ext cx="4644008" cy="2736304"/>
          </a:xfrm>
          <a:prstGeom prst="rect">
            <a:avLst/>
          </a:prstGeom>
          <a:ln>
            <a:noFill/>
          </a:ln>
          <a:effectLst>
            <a:outerShdw blurRad="292100" dist="139700" dir="2700000" algn="tl" rotWithShape="0">
              <a:srgbClr val="333333">
                <a:alpha val="65000"/>
              </a:srgbClr>
            </a:outerShdw>
          </a:effectLst>
        </p:spPr>
      </p:pic>
      <p:pic>
        <p:nvPicPr>
          <p:cNvPr id="11" name="Picture 10" descr="http://imperfectionists.files.wordpress.com/2010/11/nuclear_weapons_testing.jpe"/>
          <p:cNvPicPr/>
          <p:nvPr/>
        </p:nvPicPr>
        <p:blipFill>
          <a:blip r:embed="rId5" cstate="print"/>
          <a:srcRect/>
          <a:stretch>
            <a:fillRect/>
          </a:stretch>
        </p:blipFill>
        <p:spPr bwMode="auto">
          <a:xfrm>
            <a:off x="4427984" y="4005064"/>
            <a:ext cx="4716016" cy="252028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4450"/>
            <a:ext cx="8229600" cy="70643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id-ID" b="1" smtClean="0"/>
              <a:t>PENGARUH </a:t>
            </a:r>
            <a:r>
              <a:rPr lang="en-US" b="1" smtClean="0"/>
              <a:t>KALOR</a:t>
            </a:r>
            <a:endParaRPr lang="en-US" b="1" smtClean="0"/>
          </a:p>
        </p:txBody>
      </p:sp>
      <p:sp>
        <p:nvSpPr>
          <p:cNvPr id="14339" name="Rectangle 3"/>
          <p:cNvSpPr>
            <a:spLocks noGrp="1" noChangeArrowheads="1"/>
          </p:cNvSpPr>
          <p:nvPr>
            <p:ph type="body" idx="1"/>
          </p:nvPr>
        </p:nvSpPr>
        <p:spPr>
          <a:xfrm>
            <a:off x="457200" y="836613"/>
            <a:ext cx="8229600" cy="5400699"/>
          </a:xfrm>
        </p:spPr>
        <p:txBody>
          <a:bodyPr/>
          <a:lstStyle/>
          <a:p>
            <a:pPr eaLnBrk="1" hangingPunct="1">
              <a:lnSpc>
                <a:spcPct val="80000"/>
              </a:lnSpc>
              <a:buFontTx/>
              <a:buNone/>
            </a:pPr>
            <a:r>
              <a:rPr lang="en-US" sz="4800" b="1" smtClean="0">
                <a:solidFill>
                  <a:srgbClr val="FF0000"/>
                </a:solidFill>
              </a:rPr>
              <a:t>Dari kenyataan bahwa:</a:t>
            </a:r>
          </a:p>
          <a:p>
            <a:pPr eaLnBrk="1" hangingPunct="1">
              <a:lnSpc>
                <a:spcPct val="80000"/>
              </a:lnSpc>
            </a:pPr>
            <a:r>
              <a:rPr lang="sv-SE" sz="4400" b="1" smtClean="0"/>
              <a:t>Kalor yang diberikan pada </a:t>
            </a:r>
            <a:r>
              <a:rPr lang="sv-SE" sz="4400" b="1" smtClean="0"/>
              <a:t>benda</a:t>
            </a:r>
            <a:r>
              <a:rPr lang="id-ID" sz="4400" b="1" smtClean="0"/>
              <a:t> dapat merubah suhu benda</a:t>
            </a:r>
            <a:r>
              <a:rPr lang="sv-SE" sz="4400" b="1" smtClean="0"/>
              <a:t>.</a:t>
            </a:r>
            <a:endParaRPr lang="id-ID" sz="4400" b="1" smtClean="0"/>
          </a:p>
          <a:p>
            <a:pPr eaLnBrk="1" hangingPunct="1">
              <a:lnSpc>
                <a:spcPct val="80000"/>
              </a:lnSpc>
              <a:buNone/>
            </a:pPr>
            <a:endParaRPr lang="en-US" sz="4400" b="1" smtClean="0"/>
          </a:p>
          <a:p>
            <a:pPr eaLnBrk="1" hangingPunct="1">
              <a:lnSpc>
                <a:spcPct val="80000"/>
              </a:lnSpc>
            </a:pPr>
            <a:r>
              <a:rPr lang="sv-SE" sz="4400" b="1" smtClean="0"/>
              <a:t>Kalor yang diberikan pada benda </a:t>
            </a:r>
            <a:r>
              <a:rPr lang="id-ID" sz="4400" b="1" smtClean="0"/>
              <a:t>dapat merubah wujud benda</a:t>
            </a:r>
            <a:endParaRPr lang="en-US" sz="4400"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4450"/>
            <a:ext cx="8291264" cy="1296318"/>
          </a:xfrm>
          <a:gradFill>
            <a:gsLst>
              <a:gs pos="0">
                <a:srgbClr val="FFF200"/>
              </a:gs>
              <a:gs pos="45000">
                <a:srgbClr val="FF7A00"/>
              </a:gs>
              <a:gs pos="70000">
                <a:srgbClr val="FF0300"/>
              </a:gs>
              <a:gs pos="100000">
                <a:srgbClr val="4D0808"/>
              </a:gs>
            </a:gsLst>
            <a:lin ang="5400000" scaled="0"/>
          </a:gradFill>
        </p:spPr>
        <p:txBody>
          <a:bodyPr/>
          <a:lstStyle/>
          <a:p>
            <a:pPr eaLnBrk="1" hangingPunct="1"/>
            <a:r>
              <a:rPr lang="en-US" b="1" smtClean="0"/>
              <a:t>KALOR</a:t>
            </a:r>
            <a:r>
              <a:rPr lang="id-ID" b="1" smtClean="0"/>
              <a:t> DAPAT MERUBAH SUHU BENDA</a:t>
            </a:r>
            <a:endParaRPr lang="en-US" b="1" smtClean="0"/>
          </a:p>
        </p:txBody>
      </p:sp>
      <p:pic>
        <p:nvPicPr>
          <p:cNvPr id="5" name="Picture 4" descr="http://4.bp.blogspot.com/-0AU2GALUXXM/TdTTI0rvnMI/AAAAAAAAABM/gueJffQiny4/s1600/memasak-air.jpg"/>
          <p:cNvPicPr/>
          <p:nvPr/>
        </p:nvPicPr>
        <p:blipFill>
          <a:blip r:embed="rId4" cstate="print"/>
          <a:srcRect/>
          <a:stretch>
            <a:fillRect/>
          </a:stretch>
        </p:blipFill>
        <p:spPr bwMode="auto">
          <a:xfrm>
            <a:off x="395536" y="1628800"/>
            <a:ext cx="3888432" cy="4752528"/>
          </a:xfrm>
          <a:prstGeom prst="rect">
            <a:avLst/>
          </a:prstGeom>
          <a:ln>
            <a:noFill/>
          </a:ln>
          <a:effectLst>
            <a:outerShdw blurRad="292100" dist="139700" dir="2700000" algn="tl" rotWithShape="0">
              <a:srgbClr val="333333">
                <a:alpha val="65000"/>
              </a:srgbClr>
            </a:outerShdw>
          </a:effectLst>
        </p:spPr>
      </p:pic>
      <p:pic>
        <p:nvPicPr>
          <p:cNvPr id="73730" name="Picture 2" descr="http://kfk.kompas.com/image/preview/aW1hZ2VzL3Nma19waG90b3Mvc2ZrX3Bob3Rvc18xMzA3MjgwMDk4Xzg4blNKdzEzLmpwZw==.jpg"/>
          <p:cNvPicPr>
            <a:picLocks noChangeAspect="1" noChangeArrowheads="1"/>
          </p:cNvPicPr>
          <p:nvPr/>
        </p:nvPicPr>
        <p:blipFill>
          <a:blip r:embed="rId5" cstate="print"/>
          <a:srcRect/>
          <a:stretch>
            <a:fillRect/>
          </a:stretch>
        </p:blipFill>
        <p:spPr bwMode="auto">
          <a:xfrm>
            <a:off x="4499992" y="1700808"/>
            <a:ext cx="4320480" cy="46085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1633</Words>
  <Application>Microsoft Office PowerPoint</Application>
  <PresentationFormat>On-screen Show (4:3)</PresentationFormat>
  <Paragraphs>236</Paragraphs>
  <Slides>44</Slides>
  <Notes>18</Notes>
  <HiddenSlides>1</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KALOR</vt:lpstr>
      <vt:lpstr>Slide 2</vt:lpstr>
      <vt:lpstr>Slide 3</vt:lpstr>
      <vt:lpstr>PENGERTIAN KALOR</vt:lpstr>
      <vt:lpstr>Slide 5</vt:lpstr>
      <vt:lpstr>Slide 6</vt:lpstr>
      <vt:lpstr>Slide 7</vt:lpstr>
      <vt:lpstr>PENGARUH KALOR</vt:lpstr>
      <vt:lpstr>KALOR DAPAT MERUBAH SUHU BENDA</vt:lpstr>
      <vt:lpstr>KALOR DAPAT MERUBAH SUHU BENDA</vt:lpstr>
      <vt:lpstr>KALOR DAPAT MERUBAH SUHU BENDA</vt:lpstr>
      <vt:lpstr>KALOR DAPAT MERUBAH SUHU BENDA</vt:lpstr>
      <vt:lpstr>KALOR DAPAT MERUBAH SUHU BENDA</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PERPINDAHAN KALOR</vt:lpstr>
      <vt:lpstr>Slide 30</vt:lpstr>
      <vt:lpstr>PERPINDAHAN KALOR</vt:lpstr>
      <vt:lpstr>Slide 32</vt:lpstr>
      <vt:lpstr>PERPINDAHAN KALOR</vt:lpstr>
      <vt:lpstr>Slide 34</vt:lpstr>
      <vt:lpstr>Slide 35</vt:lpstr>
      <vt:lpstr>LATIHAN SOAL</vt:lpstr>
      <vt:lpstr>LATIHAN SOAL</vt:lpstr>
      <vt:lpstr>LATIHAN SOAL</vt:lpstr>
      <vt:lpstr>LATIHAN SOAL</vt:lpstr>
      <vt:lpstr>LATIHAN SOAL</vt:lpstr>
      <vt:lpstr>LATIHAN SOAL</vt:lpstr>
      <vt:lpstr>LATIHAN SOAL</vt:lpstr>
      <vt:lpstr>LATIHAN SOAL</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SUHU DAN KALOR</dc:title>
  <dc:creator>User</dc:creator>
  <cp:lastModifiedBy>Agus Purnomo</cp:lastModifiedBy>
  <cp:revision>24</cp:revision>
  <dcterms:created xsi:type="dcterms:W3CDTF">2010-05-12T14:47:31Z</dcterms:created>
  <dcterms:modified xsi:type="dcterms:W3CDTF">2013-01-01T16:41:41Z</dcterms:modified>
</cp:coreProperties>
</file>