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77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90BEB-10E4-41D3-91C8-C6D34863B924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71C24-B837-4B37-B9BD-A7146777F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1C24-B837-4B37-B9BD-A7146777F9D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75816-8214-4C58-8AB0-37AD69145726}" type="datetimeFigureOut">
              <a:rPr lang="en-US" smtClean="0"/>
              <a:pPr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CAA42-01C6-43F2-B1A2-4B38D8EEB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ringsidereport.net/wp-content/uploads/2011/03/b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52600" y="4622442"/>
            <a:ext cx="5791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95801"/>
            <a:ext cx="9144000" cy="533400"/>
          </a:xfrm>
          <a:solidFill>
            <a:schemeClr val="bg2">
              <a:lumMod val="10000"/>
            </a:schemeClr>
          </a:solidFill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KELOMPOK KEPENTINGAN &amp; </a:t>
            </a:r>
            <a:r>
              <a:rPr lang="id-ID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SISTEM PERWAKILAN</a:t>
            </a:r>
            <a:r>
              <a:rPr lang="en-US" sz="2400" b="1" dirty="0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 POLITIK</a:t>
            </a:r>
            <a:endParaRPr lang="id-ID" sz="2400" b="1" dirty="0">
              <a:solidFill>
                <a:srgbClr val="92D05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1371600"/>
            <a:ext cx="2438400" cy="457200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1" i="0" u="none" strike="noStrike" kern="1200" cap="none" spc="0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adley Hand ITC" pitchFamily="66" charset="0"/>
                <a:ea typeface="+mj-ea"/>
                <a:cs typeface="+mj-cs"/>
              </a:rPr>
              <a:t>ilmu </a:t>
            </a:r>
            <a:r>
              <a:rPr kumimoji="0" lang="id-ID" sz="3200" b="1" i="0" u="none" strike="noStrike" kern="1200" cap="none" spc="0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adley Hand ITC" pitchFamily="66" charset="0"/>
                <a:ea typeface="+mj-ea"/>
                <a:cs typeface="+mj-cs"/>
              </a:rPr>
              <a:t>politik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3.gstatic.com/images?q=tbn:ANd9GcSjdjJ1YDPcDsNWysO-9_W6oUP0_3fiBeMZwew4hk6hh5mcCUrO1iFhXIWqZA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838200"/>
          </a:xfrm>
          <a:solidFill>
            <a:srgbClr val="002060">
              <a:alpha val="89000"/>
            </a:srgbClr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PLURALISME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191000"/>
          </a:xfrm>
          <a:solidFill>
            <a:srgbClr val="FFFF00">
              <a:alpha val="76000"/>
            </a:srgbClr>
          </a:solidFill>
        </p:spPr>
        <p:txBody>
          <a:bodyPr anchor="ctr"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id-ID" dirty="0" smtClean="0"/>
              <a:t>Pluralsime merupakan </a:t>
            </a:r>
            <a:r>
              <a:rPr lang="id-ID" dirty="0" smtClean="0">
                <a:sym typeface="Wingdings" pitchFamily="2" charset="2"/>
              </a:rPr>
              <a:t>suatu sistem yg memungkinkan </a:t>
            </a:r>
            <a:r>
              <a:rPr lang="id-ID" b="1" dirty="0" smtClean="0">
                <a:solidFill>
                  <a:srgbClr val="002060"/>
                </a:solidFill>
                <a:sym typeface="Wingdings" pitchFamily="2" charset="2"/>
              </a:rPr>
              <a:t>semua kepentingan di dalam masyarakat bersaing bebas</a:t>
            </a:r>
            <a:r>
              <a:rPr lang="id-ID" dirty="0" smtClean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utk mempengaruhi proses politik sehingga tidak ada satu kelompok yg nampak sgt dominan</a:t>
            </a:r>
          </a:p>
          <a:p>
            <a:pPr>
              <a:lnSpc>
                <a:spcPct val="110000"/>
              </a:lnSpc>
            </a:pPr>
            <a:r>
              <a:rPr lang="id-ID" dirty="0" smtClean="0">
                <a:sym typeface="Wingdings" pitchFamily="2" charset="2"/>
              </a:rPr>
              <a:t>Keputusan politik merupakan suatu produk dari </a:t>
            </a:r>
            <a:r>
              <a:rPr lang="id-ID" b="1" dirty="0" smtClean="0">
                <a:solidFill>
                  <a:srgbClr val="002060"/>
                </a:solidFill>
                <a:sym typeface="Wingdings" pitchFamily="2" charset="2"/>
              </a:rPr>
              <a:t>hasil tawar-menawar diantara kelompok kepentingan</a:t>
            </a:r>
            <a:r>
              <a:rPr lang="id-ID" dirty="0" smtClean="0">
                <a:sym typeface="Wingdings" pitchFamily="2" charset="2"/>
              </a:rPr>
              <a:t> yg mampu melakukan pengorganisiran scr solid &amp; sistematik</a:t>
            </a:r>
          </a:p>
          <a:p>
            <a:pPr>
              <a:lnSpc>
                <a:spcPct val="110000"/>
              </a:lnSpc>
            </a:pPr>
            <a:r>
              <a:rPr lang="id-ID" b="1" dirty="0" smtClean="0">
                <a:solidFill>
                  <a:srgbClr val="002060"/>
                </a:solidFill>
              </a:rPr>
              <a:t>Pemerintah harus bersikap netral</a:t>
            </a:r>
            <a:r>
              <a:rPr lang="id-ID" dirty="0" smtClean="0"/>
              <a:t>, tidak memanipulasi atau menyokong salah satu kelompok kepentingan</a:t>
            </a:r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democratictransitions.org/wp-content/uploads/2010/01/iStock_000010562157Small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  <a:solidFill>
            <a:srgbClr val="FFFF00">
              <a:alpha val="82000"/>
            </a:srgb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CIRI</a:t>
            </a:r>
            <a:r>
              <a:rPr lang="en-US" b="1" dirty="0" smtClean="0"/>
              <a:t> PLURALISME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029200"/>
          </a:xfrm>
          <a:solidFill>
            <a:schemeClr val="tx1">
              <a:alpha val="81000"/>
            </a:schemeClr>
          </a:solidFill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id-ID" dirty="0" smtClean="0">
                <a:solidFill>
                  <a:schemeClr val="bg1"/>
                </a:solidFill>
              </a:rPr>
              <a:t>Semua kesamaan kepentingan di antara anggota masyarakat baik yg dilatarbelakangi kesamaan SARA, profesi, pekerjaan bahkan hobby berhak utk membentuk kelompok kepentingan</a:t>
            </a:r>
          </a:p>
          <a:p>
            <a:pPr>
              <a:lnSpc>
                <a:spcPct val="120000"/>
              </a:lnSpc>
            </a:pPr>
            <a:r>
              <a:rPr lang="id-ID" dirty="0" smtClean="0">
                <a:solidFill>
                  <a:schemeClr val="bg1"/>
                </a:solidFill>
              </a:rPr>
              <a:t>Keanggotaan dlm kelompok kepentingan merupakan kesukarelaan dari masing-masing individu</a:t>
            </a:r>
          </a:p>
          <a:p>
            <a:pPr>
              <a:lnSpc>
                <a:spcPct val="120000"/>
              </a:lnSpc>
            </a:pPr>
            <a:r>
              <a:rPr lang="id-ID" dirty="0" smtClean="0">
                <a:solidFill>
                  <a:schemeClr val="bg1"/>
                </a:solidFill>
              </a:rPr>
              <a:t>Kelompok kepentingan memiliki hak penuh utk menentukan sistem dan prosedur organisasinya scr mandiri termasuk memilih pimpinannya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4.ac-images.myspacecdn.com/images02/108/l_fcb517b28ec748318319dfb2565679db.jpg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609600"/>
          </a:xfrm>
          <a:solidFill>
            <a:schemeClr val="accent3">
              <a:lumMod val="50000"/>
              <a:alpha val="76000"/>
            </a:schemeClr>
          </a:solidFill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TRANSFORMASI PLURALISME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MENUJU KORPORATISME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648200"/>
          </a:xfrm>
          <a:solidFill>
            <a:srgbClr val="FF0000">
              <a:alpha val="85000"/>
            </a:srgbClr>
          </a:solidFill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Perubahan Pluralisme menjadi korporatisme disebabkan oleh kebutuhan pengusaha, buruh &amp; negara utk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menciptakan situasi ekonomi yg lebih efesien</a:t>
            </a:r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dgn cara mengatasi</a:t>
            </a:r>
            <a:r>
              <a:rPr lang="id-ID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kegagalan pasar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 spt oligopoli-monopoli, ekternalitas, ketidaksempurnaan informasi pasar &amp; ketidakmampuan sektor privat utk menyediakan barang publik atau barang kolektif</a:t>
            </a:r>
          </a:p>
          <a:p>
            <a:pPr>
              <a:lnSpc>
                <a:spcPct val="110000"/>
              </a:lnSpc>
            </a:pP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Pengusaha, buruh &amp; negara saling bekerjasama dlm </a:t>
            </a:r>
            <a:r>
              <a:rPr lang="id-ID" b="1" dirty="0" smtClean="0">
                <a:solidFill>
                  <a:srgbClr val="FFFF00"/>
                </a:solidFill>
                <a:sym typeface="Wingdings" pitchFamily="2" charset="2"/>
              </a:rPr>
              <a:t>membuat dan melaksanakan keputusan politik shgg membawa penguatan dan perbaikan ekonomi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 terutama sgt dibutuhkan pd saat sistem ekonomi negara tsb mengalami krisis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press.JPG"/>
          <p:cNvPicPr>
            <a:picLocks noChangeAspect="1"/>
          </p:cNvPicPr>
          <p:nvPr/>
        </p:nvPicPr>
        <p:blipFill>
          <a:blip r:embed="rId3">
            <a:lum bright="-3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62000"/>
          </a:xfrm>
          <a:solidFill>
            <a:srgbClr val="FF0000">
              <a:alpha val="79000"/>
            </a:srgbClr>
          </a:solidFill>
        </p:spPr>
        <p:txBody>
          <a:bodyPr>
            <a:noAutofit/>
          </a:bodyPr>
          <a:lstStyle/>
          <a:p>
            <a:r>
              <a:rPr lang="en-US" sz="4800" b="1" dirty="0" smtClean="0"/>
              <a:t>KORPORATISME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1600200"/>
          </a:xfrm>
          <a:solidFill>
            <a:schemeClr val="tx1">
              <a:alpha val="69000"/>
            </a:schemeClr>
          </a:solidFill>
        </p:spPr>
        <p:txBody>
          <a:bodyPr/>
          <a:lstStyle/>
          <a:p>
            <a:r>
              <a:rPr lang="id-ID" dirty="0" smtClean="0">
                <a:solidFill>
                  <a:srgbClr val="FFFF00"/>
                </a:solidFill>
              </a:rPr>
              <a:t>Korporatisme merupakan usaha untuk membangun hubungan kerjasama yg konstruktif antara negara dengan masyarakat</a:t>
            </a:r>
          </a:p>
        </p:txBody>
      </p:sp>
      <p:pic>
        <p:nvPicPr>
          <p:cNvPr id="6" name="Picture 5" descr="Phillipe Schmit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81400"/>
            <a:ext cx="1774357" cy="25826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676400" y="3657600"/>
            <a:ext cx="7467600" cy="2514600"/>
          </a:xfrm>
          <a:prstGeom prst="rect">
            <a:avLst/>
          </a:prstGeom>
          <a:solidFill>
            <a:schemeClr val="tx1">
              <a:alpha val="57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id-ID" sz="3200" dirty="0">
                <a:solidFill>
                  <a:srgbClr val="FFFF00"/>
                </a:solidFill>
              </a:rPr>
              <a:t>Menurut Philippe C. Schmitter</a:t>
            </a: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korporatisme dibagi menjadi dua kategori, yaitu: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KORPORATISME NEGARA </a:t>
            </a:r>
            <a:r>
              <a:rPr kumimoji="0" lang="id-ID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Pe(negara)an Aktivitas Masyarakat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d-ID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KORPORATISME MASYARAKAT  </a:t>
            </a:r>
            <a:r>
              <a:rPr kumimoji="0" lang="id-ID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Privatisasi </a:t>
            </a: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b</a:t>
            </a:r>
            <a:r>
              <a:rPr kumimoji="0" lang="id-ID" sz="280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eberapa urusan</a:t>
            </a:r>
            <a:r>
              <a:rPr kumimoji="0" lang="id-ID" sz="280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negara</a:t>
            </a:r>
            <a:endParaRPr kumimoji="0" lang="id-ID" sz="280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anarkismo.net/attachments/apr2007/l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  <a:solidFill>
            <a:srgbClr val="FFFF00">
              <a:alpha val="86000"/>
            </a:srgbClr>
          </a:solidFill>
        </p:spPr>
        <p:txBody>
          <a:bodyPr/>
          <a:lstStyle/>
          <a:p>
            <a:r>
              <a:rPr lang="en-US" b="1" dirty="0" smtClean="0"/>
              <a:t>BENTUK </a:t>
            </a:r>
            <a:r>
              <a:rPr lang="en-US" b="1" dirty="0" smtClean="0">
                <a:solidFill>
                  <a:srgbClr val="FF0000"/>
                </a:solidFill>
              </a:rPr>
              <a:t>KORPORATISME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419600"/>
          </a:xfrm>
          <a:solidFill>
            <a:srgbClr val="002060">
              <a:alpha val="80000"/>
            </a:srgbClr>
          </a:solidFill>
        </p:spPr>
        <p:txBody>
          <a:bodyPr anchor="ctr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id-ID" dirty="0" smtClean="0">
                <a:solidFill>
                  <a:schemeClr val="bg1"/>
                </a:solidFill>
              </a:rPr>
              <a:t>KORPORATISME NEGARA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id-ID" dirty="0" smtClean="0">
                <a:solidFill>
                  <a:schemeClr val="bg1"/>
                </a:solidFill>
              </a:rPr>
              <a:t>Pemerintah mengambil peran utama utk mengupayakan agar terjadi pelibatan kelompok kepentingan dalam perumusan dan pelaksanaan kebijakan yg dilakukan dgn cara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memperkuat intervensi pemerintah dalam urusan-urusan yg tdk mampu ditangani kelompok kepentingan sehingga mengharmoniskan perbedaan kepentingan</a:t>
            </a:r>
            <a:r>
              <a:rPr lang="id-ID" dirty="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id-ID" dirty="0" smtClean="0">
                <a:solidFill>
                  <a:schemeClr val="bg1"/>
                </a:solidFill>
              </a:rPr>
              <a:t>KORPORATISME MASYARAKAT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 Beberapa urusan pemerintah terkait dgn penyediaan barang publik dan pelayanan publik didesentralisasikan kepada pelaku pasar atau masyarakat guna membangun tanggungjawab bersama &amp; mengefesienkan anggaran negara</a:t>
            </a:r>
            <a:endParaRPr lang="id-ID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recollectionbooks.com/bleed/images/anarchist/pcbtco2_tn.jpg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7400"/>
            <a:ext cx="9144000" cy="838200"/>
          </a:xfrm>
          <a:solidFill>
            <a:srgbClr val="C00000">
              <a:alpha val="72000"/>
            </a:srgbClr>
          </a:solidFill>
        </p:spPr>
        <p:txBody>
          <a:bodyPr>
            <a:normAutofit/>
          </a:bodyPr>
          <a:lstStyle/>
          <a:p>
            <a:r>
              <a:rPr lang="en-US" sz="4800" b="1" dirty="0" smtClean="0"/>
              <a:t>PERWAKILAN </a:t>
            </a:r>
            <a:r>
              <a:rPr lang="en-US" sz="4800" b="1" dirty="0" smtClean="0">
                <a:solidFill>
                  <a:srgbClr val="FFFF00"/>
                </a:solidFill>
              </a:rPr>
              <a:t>PARLEMEN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124200"/>
            <a:ext cx="9144000" cy="1828800"/>
          </a:xfrm>
          <a:solidFill>
            <a:srgbClr val="002060">
              <a:alpha val="83000"/>
            </a:srgbClr>
          </a:solidFill>
        </p:spPr>
        <p:txBody>
          <a:bodyPr>
            <a:normAutofit/>
          </a:bodyPr>
          <a:lstStyle/>
          <a:p>
            <a:r>
              <a:rPr lang="id-ID" sz="3600" dirty="0" smtClean="0">
                <a:solidFill>
                  <a:schemeClr val="bg1"/>
                </a:solidFill>
              </a:rPr>
              <a:t>Mekanisme perwakilan bisa diwujudkan jg dlm bentuk pemilihan wakil rakyat untuk duduk di parlemen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://3.bp.blogspot.com/-_v_f1fIFjA4/TaXwXAhaRxI/AAAAAAAAAvc/i3jaWFihrOE/s1600/1221_Die_Revolution_1848_in_Berlin.jpg"/>
          <p:cNvPicPr>
            <a:picLocks noChangeAspect="1" noChangeArrowheads="1"/>
          </p:cNvPicPr>
          <p:nvPr/>
        </p:nvPicPr>
        <p:blipFill>
          <a:blip r:embed="rId3">
            <a:lum bright="-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762000"/>
          </a:xfrm>
          <a:solidFill>
            <a:schemeClr val="tx2">
              <a:alpha val="88000"/>
            </a:schemeClr>
          </a:solidFill>
        </p:spPr>
        <p:txBody>
          <a:bodyPr/>
          <a:lstStyle/>
          <a:p>
            <a:r>
              <a:rPr lang="id-ID" b="1" dirty="0" smtClean="0">
                <a:solidFill>
                  <a:schemeClr val="bg1"/>
                </a:solidFill>
              </a:rPr>
              <a:t>SALURAN</a:t>
            </a:r>
            <a:r>
              <a:rPr lang="id-ID" b="1" dirty="0" smtClean="0"/>
              <a:t> </a:t>
            </a:r>
            <a:r>
              <a:rPr lang="id-ID" b="1" dirty="0" smtClean="0">
                <a:solidFill>
                  <a:srgbClr val="FFFF00"/>
                </a:solidFill>
              </a:rPr>
              <a:t>PERWAKILAN</a:t>
            </a:r>
            <a:endParaRPr lang="id-ID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581400"/>
          </a:xfrm>
          <a:solidFill>
            <a:schemeClr val="bg2">
              <a:lumMod val="25000"/>
              <a:alpha val="94000"/>
            </a:schemeClr>
          </a:solidFill>
        </p:spPr>
        <p:txBody>
          <a:bodyPr anchor="ctr">
            <a:normAutofit fontScale="92500"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Perwakilan Politik </a:t>
            </a:r>
            <a:r>
              <a:rPr lang="id-ID" dirty="0" smtClean="0">
                <a:solidFill>
                  <a:srgbClr val="FFFF00"/>
                </a:solidFill>
              </a:rPr>
              <a:t>diwujudkan melalui pemilihan anggota parlemen yg dicalonkan oleh Partai Politik</a:t>
            </a:r>
          </a:p>
          <a:p>
            <a:r>
              <a:rPr lang="id-ID" b="1" dirty="0" smtClean="0">
                <a:solidFill>
                  <a:srgbClr val="FF0000"/>
                </a:solidFill>
              </a:rPr>
              <a:t>Perwakilan Wilayah</a:t>
            </a:r>
            <a:r>
              <a:rPr lang="id-ID" dirty="0" smtClean="0">
                <a:solidFill>
                  <a:srgbClr val="FFFF00"/>
                </a:solidFill>
              </a:rPr>
              <a:t> baik dalam konteks “Negara Bagian” atau “Daerah” dengan cara memilih langsung Individu Aktor Politik yg dianggap representatif</a:t>
            </a:r>
          </a:p>
          <a:p>
            <a:r>
              <a:rPr lang="id-ID" b="1" dirty="0" smtClean="0">
                <a:solidFill>
                  <a:srgbClr val="FF0000"/>
                </a:solidFill>
              </a:rPr>
              <a:t>Perwakilan Fungsional</a:t>
            </a:r>
            <a:r>
              <a:rPr lang="id-ID" dirty="0" smtClean="0">
                <a:solidFill>
                  <a:srgbClr val="FFFF00"/>
                </a:solidFill>
              </a:rPr>
              <a:t> yang mewakili kelompok kepentingan atau golongan tertentu</a:t>
            </a:r>
            <a:endParaRPr lang="id-ID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lowingdata.com/wp-content/uploads/2009/04/solar-power-545x381.png"/>
          <p:cNvPicPr>
            <a:picLocks noChangeAspect="1" noChangeArrowheads="1"/>
          </p:cNvPicPr>
          <p:nvPr/>
        </p:nvPicPr>
        <p:blipFill>
          <a:blip r:embed="rId3">
            <a:lum bright="-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62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id-ID" sz="4000" b="1" dirty="0" smtClean="0"/>
              <a:t>SISTEM </a:t>
            </a:r>
            <a:r>
              <a:rPr lang="id-ID" sz="4000" b="1" dirty="0" smtClean="0">
                <a:solidFill>
                  <a:srgbClr val="FF0000"/>
                </a:solidFill>
              </a:rPr>
              <a:t>PERWAKILAN PARLEMEN</a:t>
            </a:r>
            <a:endParaRPr lang="id-ID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3276600"/>
          </a:xfrm>
          <a:solidFill>
            <a:schemeClr val="bg1">
              <a:alpha val="75000"/>
            </a:schemeClr>
          </a:solidFill>
        </p:spPr>
        <p:txBody>
          <a:bodyPr anchor="ctr">
            <a:normAutofit/>
          </a:bodyPr>
          <a:lstStyle/>
          <a:p>
            <a:r>
              <a:rPr lang="id-ID" dirty="0" smtClean="0"/>
              <a:t>Sistem perwakilan parlemen (</a:t>
            </a:r>
            <a:r>
              <a:rPr lang="id-ID" i="1" dirty="0" smtClean="0"/>
              <a:t>chambers of parliament</a:t>
            </a:r>
            <a:r>
              <a:rPr lang="id-ID" dirty="0" smtClean="0"/>
              <a:t>) terdiri dari:</a:t>
            </a:r>
          </a:p>
          <a:p>
            <a:pPr lvl="1"/>
            <a:r>
              <a:rPr lang="id-ID" dirty="0" smtClean="0"/>
              <a:t>Unikamreal</a:t>
            </a:r>
          </a:p>
          <a:p>
            <a:pPr lvl="1"/>
            <a:r>
              <a:rPr lang="id-ID" dirty="0" smtClean="0"/>
              <a:t>Bikameral </a:t>
            </a:r>
          </a:p>
          <a:p>
            <a:pPr lvl="1"/>
            <a:r>
              <a:rPr lang="id-ID" dirty="0" smtClean="0"/>
              <a:t>Trikameral</a:t>
            </a:r>
          </a:p>
          <a:p>
            <a:pPr lvl="1"/>
            <a:r>
              <a:rPr lang="id-ID" dirty="0" smtClean="0"/>
              <a:t>Tetrakameral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narkismo.net/attachments/jul2010/picture.jpg"/>
          <p:cNvPicPr>
            <a:picLocks noChangeAspect="1" noChangeArrowheads="1"/>
          </p:cNvPicPr>
          <p:nvPr/>
        </p:nvPicPr>
        <p:blipFill>
          <a:blip r:embed="rId3">
            <a:lum bright="-40000" contrast="4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62000"/>
          </a:xfrm>
          <a:solidFill>
            <a:schemeClr val="tx2">
              <a:lumMod val="60000"/>
              <a:lumOff val="40000"/>
              <a:alpha val="89000"/>
            </a:schemeClr>
          </a:solidFill>
        </p:spPr>
        <p:txBody>
          <a:bodyPr/>
          <a:lstStyle/>
          <a:p>
            <a:r>
              <a:rPr lang="id-ID" b="1" dirty="0" smtClean="0">
                <a:solidFill>
                  <a:srgbClr val="FFFF00"/>
                </a:solidFill>
              </a:rPr>
              <a:t>UNIKAMERAL</a:t>
            </a:r>
            <a:endParaRPr lang="id-ID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267200"/>
          </a:xfrm>
          <a:solidFill>
            <a:schemeClr val="bg2">
              <a:lumMod val="25000"/>
              <a:alpha val="92000"/>
            </a:schemeClr>
          </a:solidFill>
        </p:spPr>
        <p:txBody>
          <a:bodyPr anchor="ctr"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id-ID" sz="3200" dirty="0" smtClean="0">
                <a:solidFill>
                  <a:schemeClr val="bg1"/>
                </a:solidFill>
                <a:sym typeface="Wingdings" pitchFamily="2" charset="2"/>
              </a:rPr>
              <a:t>Tidak ada pembagian majelis tinggi &amp; majelis rendah sehingga fungsi perwakilan dipusatkan pada satu lembaga  parlemen yg seringkali disebut general assembely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id-ID" sz="3200" dirty="0" smtClean="0">
                <a:solidFill>
                  <a:schemeClr val="bg1"/>
                </a:solidFill>
                <a:sym typeface="Wingdings" pitchFamily="2" charset="2"/>
              </a:rPr>
              <a:t>Negara yg menggunakan sistem ini umumnya penduduknya relatif homogen dan wilayahnya tidak luas seperti Albania, Angola, Armenia, Bangladesh, Kamerun, Brunei, East Timor dlsb</a:t>
            </a:r>
            <a:endParaRPr lang="id-ID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urban75.org/photos/london/images/lon181.jpg"/>
          <p:cNvPicPr>
            <a:picLocks noChangeAspect="1" noChangeArrowheads="1"/>
          </p:cNvPicPr>
          <p:nvPr/>
        </p:nvPicPr>
        <p:blipFill>
          <a:blip r:embed="rId3">
            <a:lum bright="-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38200"/>
          </a:xfrm>
          <a:solidFill>
            <a:srgbClr val="FFFF00">
              <a:alpha val="82000"/>
            </a:srgbClr>
          </a:solidFill>
        </p:spPr>
        <p:txBody>
          <a:bodyPr/>
          <a:lstStyle/>
          <a:p>
            <a:r>
              <a:rPr lang="id-ID" b="1" dirty="0" smtClean="0"/>
              <a:t>BIKAMERAL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3733800"/>
          </a:xfrm>
          <a:solidFill>
            <a:schemeClr val="tx1">
              <a:alpha val="79000"/>
            </a:schemeClr>
          </a:solidFill>
        </p:spPr>
        <p:txBody>
          <a:bodyPr anchor="ctr">
            <a:noAutofit/>
          </a:bodyPr>
          <a:lstStyle/>
          <a:p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Umumnya terdapat pembagian tingkatan parlemen yaitu Upper &amp; Lower House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Amerika Serikat : Senate dan House of Representatives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Inggris : House of Lords dan House of Commons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Belanda : Eerste Kamer dan Tweede Kamer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Indonesia : Dewan Perwakilan Rakyat dan Dewan Perwakilan Daerah</a:t>
            </a:r>
            <a:endParaRPr lang="id-ID" dirty="0" smtClean="0">
              <a:solidFill>
                <a:schemeClr val="bg1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R.JPG"/>
          <p:cNvPicPr>
            <a:picLocks noChangeAspect="1"/>
          </p:cNvPicPr>
          <p:nvPr/>
        </p:nvPicPr>
        <p:blipFill>
          <a:blip r:embed="rId3">
            <a:lum bright="-30000"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47800"/>
            <a:ext cx="9144000" cy="685800"/>
          </a:xfrm>
          <a:solidFill>
            <a:srgbClr val="002060">
              <a:alpha val="80000"/>
            </a:srgbClr>
          </a:solidFill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PENGERTIAN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chemeClr val="bg1"/>
                </a:solidFill>
              </a:rPr>
              <a:t>KELOMPOK KEPENTINGAN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14600"/>
            <a:ext cx="9144000" cy="3048000"/>
          </a:xfrm>
          <a:solidFill>
            <a:srgbClr val="FFFF00">
              <a:alpha val="78000"/>
            </a:srgbClr>
          </a:solidFill>
        </p:spPr>
        <p:txBody>
          <a:bodyPr anchor="ctr"/>
          <a:lstStyle/>
          <a:p>
            <a:r>
              <a:rPr lang="id-ID" dirty="0" smtClean="0"/>
              <a:t>Kelompok kepentingan merupakan </a:t>
            </a:r>
            <a:r>
              <a:rPr lang="id-ID" b="1" dirty="0" smtClean="0">
                <a:solidFill>
                  <a:srgbClr val="002060"/>
                </a:solidFill>
              </a:rPr>
              <a:t>komunitas politik terorganisir yg</a:t>
            </a:r>
            <a:r>
              <a:rPr lang="id-ID" b="1" dirty="0" smtClean="0">
                <a:solidFill>
                  <a:srgbClr val="002060"/>
                </a:solidFill>
                <a:sym typeface="Wingdings" pitchFamily="2" charset="2"/>
              </a:rPr>
              <a:t> terdiri dari sejumlah orang yang memiliki kesamaan dalam berbagai aspek politik </a:t>
            </a:r>
            <a:r>
              <a:rPr lang="id-ID" dirty="0" smtClean="0">
                <a:sym typeface="Wingdings" pitchFamily="2" charset="2"/>
              </a:rPr>
              <a:t>seperti persamaan afeksi &amp; kognisi terhadap situasi politik, kesamaan kepercayaan dan cita-cita politik secara ideologis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604.photobucket.com/albums/tt127/satan1/vandalism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bright="-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  <a:solidFill>
            <a:schemeClr val="accent2">
              <a:lumMod val="75000"/>
              <a:alpha val="82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KLASIFIKASI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BIKAMERAL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191000"/>
          </a:xfrm>
          <a:solidFill>
            <a:schemeClr val="bg2">
              <a:lumMod val="25000"/>
              <a:alpha val="89000"/>
            </a:schemeClr>
          </a:solidFill>
        </p:spPr>
        <p:txBody>
          <a:bodyPr anchor="ctr">
            <a:noAutofit/>
          </a:bodyPr>
          <a:lstStyle/>
          <a:p>
            <a:r>
              <a:rPr lang="id-ID" sz="2400" dirty="0" smtClean="0">
                <a:solidFill>
                  <a:schemeClr val="bg1"/>
                </a:solidFill>
                <a:sym typeface="Wingdings" pitchFamily="2" charset="2"/>
              </a:rPr>
              <a:t>Giovani Sartori membagi Bicameral kedalam tiga kategori yaitu: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Soft Bicameral: bila salah satu pengisi “Kamar Parlemen” sgt dominan posisinya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Strong Bicameral: jika kedua pengisi kamar “nyaris” memiliki kekutan yg berimbang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Perfect Bicameral: jika kedua pengisi kamar memiliki kekuatan yg benar-benar seimbang</a:t>
            </a:r>
          </a:p>
          <a:p>
            <a:r>
              <a:rPr lang="id-ID" sz="2400" dirty="0" smtClean="0">
                <a:solidFill>
                  <a:schemeClr val="bg1"/>
                </a:solidFill>
                <a:sym typeface="Wingdings" pitchFamily="2" charset="2"/>
              </a:rPr>
              <a:t>Penyebab terjadinya Soft Bicameral adalah perbedaan: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Kewenangan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Metode pemilihan</a:t>
            </a:r>
          </a:p>
          <a:p>
            <a:pPr lvl="1"/>
            <a:r>
              <a:rPr lang="id-ID" sz="2000" dirty="0" smtClean="0">
                <a:solidFill>
                  <a:schemeClr val="bg1"/>
                </a:solidFill>
                <a:sym typeface="Wingdings" pitchFamily="2" charset="2"/>
              </a:rPr>
              <a:t>Kelompok yg diwakili</a:t>
            </a:r>
            <a:endParaRPr lang="id-ID" sz="1800" dirty="0" smtClean="0">
              <a:solidFill>
                <a:schemeClr val="bg1"/>
              </a:solidFill>
              <a:sym typeface="Wingdings" pitchFamily="2" charset="2"/>
            </a:endParaRPr>
          </a:p>
        </p:txBody>
      </p:sp>
      <p:pic>
        <p:nvPicPr>
          <p:cNvPr id="4" name="Picture 2" descr="http://www.famouspeopleinfo.com/wp-content/uploads/2011/07/Giovanni-Sartori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4627">
            <a:off x="6873512" y="4739000"/>
            <a:ext cx="1812448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STRUKTUR LEMBAGA NEGARA</a:t>
            </a:r>
            <a:r>
              <a:rPr lang="en-US" sz="2400" b="1" dirty="0" smtClean="0"/>
              <a:t> SEBELUM AMANDEMEN UUD 1945</a:t>
            </a:r>
            <a:endParaRPr lang="en-US" sz="2400" b="1" dirty="0"/>
          </a:p>
        </p:txBody>
      </p:sp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457200" y="1676400"/>
            <a:ext cx="8305800" cy="4495800"/>
            <a:chOff x="205206" y="1250141"/>
            <a:chExt cx="8733588" cy="4500594"/>
          </a:xfrm>
        </p:grpSpPr>
        <p:sp>
          <p:nvSpPr>
            <p:cNvPr id="5" name="Rounded Rectangle 4"/>
            <p:cNvSpPr/>
            <p:nvPr/>
          </p:nvSpPr>
          <p:spPr>
            <a:xfrm>
              <a:off x="2580812" y="1250141"/>
              <a:ext cx="1571636" cy="78581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MPR</a:t>
              </a:r>
              <a:endParaRPr lang="id-ID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05206" y="2393282"/>
              <a:ext cx="1232477" cy="7146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MA</a:t>
              </a:r>
              <a:endParaRPr lang="id-ID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480182" y="2393282"/>
              <a:ext cx="1216540" cy="7146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DPA</a:t>
              </a:r>
              <a:endParaRPr lang="id-ID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753562" y="2393149"/>
              <a:ext cx="1285884" cy="726070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PRESIDENT</a:t>
              </a:r>
              <a:endParaRPr lang="id-ID" sz="1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090342" y="2393282"/>
              <a:ext cx="1214769" cy="71467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DPR</a:t>
              </a:r>
              <a:endParaRPr lang="id-ID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54694" y="2401650"/>
              <a:ext cx="1214769" cy="71467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BPK</a:t>
              </a:r>
              <a:endParaRPr lang="id-ID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46764" y="3750471"/>
              <a:ext cx="1571636" cy="78581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COORDINATING MIISTER</a:t>
              </a:r>
              <a:endParaRPr lang="id-ID" sz="14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092436" y="3750471"/>
              <a:ext cx="1571636" cy="78581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MINISTER THAT LED DEPARTMENT</a:t>
              </a:r>
              <a:endParaRPr lang="id-ID" sz="14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723820" y="3750471"/>
              <a:ext cx="1571636" cy="78581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STATE MINISTERS</a:t>
              </a:r>
              <a:endParaRPr lang="id-ID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735774" y="3750471"/>
              <a:ext cx="1571636" cy="78581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/>
                <a:t>OFFICIAL WAS ON THE SAME LEVEL WITH MINISTER</a:t>
              </a:r>
              <a:endParaRPr lang="id-ID" sz="12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367158" y="3750471"/>
              <a:ext cx="1571636" cy="78581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NON </a:t>
              </a:r>
              <a:r>
                <a:rPr lang="en-US" sz="1200" dirty="0" smtClean="0"/>
                <a:t>DEPARTEMENT AL </a:t>
              </a:r>
              <a:r>
                <a:rPr lang="en-US" sz="1400" dirty="0" smtClean="0"/>
                <a:t>INSTITUIONS</a:t>
              </a:r>
              <a:endParaRPr lang="id-ID" sz="14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366366" y="4964917"/>
              <a:ext cx="6500858" cy="785818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/>
                <a:t>REGIONAL GOVERNMENT</a:t>
              </a:r>
              <a:endParaRPr lang="id-ID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009149" y="3464454"/>
              <a:ext cx="7216013" cy="1673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>
              <a:off x="4759820" y="4215061"/>
              <a:ext cx="1499640" cy="177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866934" y="3606669"/>
              <a:ext cx="286203" cy="177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652786" y="3607555"/>
              <a:ext cx="28620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4295203" y="3606669"/>
              <a:ext cx="286203" cy="177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6439643" y="3606669"/>
              <a:ext cx="286203" cy="177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8082060" y="3607555"/>
              <a:ext cx="28620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3330433" y="3256914"/>
              <a:ext cx="35817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66349" y="2210848"/>
              <a:ext cx="8000477" cy="167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66349" y="3312146"/>
              <a:ext cx="8000477" cy="167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6643702" y="1357298"/>
              <a:ext cx="1757101" cy="6470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HIGHEST STATE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INSTITUION</a:t>
              </a:r>
              <a:endPara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715140" y="2428868"/>
              <a:ext cx="1815758" cy="64702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SUPREME STATE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INSTITUIONS</a:t>
              </a:r>
              <a:endPara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  <a:solidFill>
            <a:srgbClr val="7030A0"/>
          </a:solidFill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STRUKTUR LEMBAGA NEGARA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SESUDAH AMANDEMEN UUD 1945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381000" y="1600200"/>
            <a:ext cx="8229600" cy="4525963"/>
            <a:chOff x="111604" y="1500174"/>
            <a:chExt cx="8920792" cy="4107685"/>
          </a:xfrm>
        </p:grpSpPr>
        <p:sp>
          <p:nvSpPr>
            <p:cNvPr id="5" name="Rounded Rectangle 4"/>
            <p:cNvSpPr/>
            <p:nvPr/>
          </p:nvSpPr>
          <p:spPr>
            <a:xfrm>
              <a:off x="228621" y="1536194"/>
              <a:ext cx="856974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MPR</a:t>
              </a:r>
              <a:endParaRPr lang="id-ID" sz="16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156149" y="1536194"/>
              <a:ext cx="858695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DPR</a:t>
              </a:r>
              <a:endParaRPr lang="id-ID" sz="16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064749" y="1536194"/>
              <a:ext cx="856974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DPD</a:t>
              </a:r>
              <a:endParaRPr lang="id-ID" sz="16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972762" y="1535893"/>
              <a:ext cx="1285884" cy="57150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PRESIDENT</a:t>
              </a:r>
              <a:endParaRPr lang="id-ID" sz="16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308713" y="1536194"/>
              <a:ext cx="858695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BPK</a:t>
              </a:r>
              <a:endParaRPr lang="id-ID" sz="16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217312" y="1536194"/>
              <a:ext cx="856974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MK</a:t>
              </a:r>
              <a:endParaRPr lang="id-ID" sz="16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6125912" y="1536194"/>
              <a:ext cx="856974" cy="5705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MA</a:t>
              </a:r>
              <a:endParaRPr lang="id-ID" sz="16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99175" y="2536101"/>
              <a:ext cx="2715473" cy="7146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INDEPENDENT EXECUTIVE: TNI, POLRI &amp; BI</a:t>
              </a:r>
              <a:endParaRPr lang="id-ID" sz="16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585570" y="2563475"/>
              <a:ext cx="1500565" cy="7146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STATE COMMISSION</a:t>
              </a:r>
              <a:endParaRPr lang="id-ID" sz="14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11604" y="3821909"/>
              <a:ext cx="1643074" cy="8572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COORDINATING</a:t>
              </a:r>
              <a:r>
                <a:rPr lang="en-US" sz="1600" dirty="0" smtClean="0"/>
                <a:t> MINISTERS</a:t>
              </a:r>
              <a:endParaRPr lang="id-ID" sz="16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809198" y="3821909"/>
              <a:ext cx="1785950" cy="8572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MINISTRY THAT LED THE DEPARTMENT</a:t>
              </a:r>
              <a:endParaRPr lang="id-ID" sz="16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645804" y="3812817"/>
              <a:ext cx="1643074" cy="8572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STATE MINISTERS</a:t>
              </a:r>
              <a:endParaRPr lang="id-ID" sz="1600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486760" y="3821909"/>
              <a:ext cx="1857388" cy="8572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/>
                <a:t>OFFICIAL WAS ON THE SAME LEVEL WITH MINISTER</a:t>
              </a:r>
              <a:endParaRPr lang="id-ID" sz="1400" dirty="0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7385426" y="3821909"/>
              <a:ext cx="1646970" cy="857256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 smtClean="0"/>
                <a:t>NON DEPARTEMENTAL</a:t>
              </a:r>
              <a:r>
                <a:rPr lang="en-US" sz="1400" dirty="0" smtClean="0"/>
                <a:t> INSTITUTIONS</a:t>
              </a:r>
              <a:endParaRPr lang="id-ID" sz="1400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942624" y="5036355"/>
              <a:ext cx="7858180" cy="571504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/>
                <a:t>REGIONAL GOVERNMENT</a:t>
              </a:r>
              <a:endParaRPr lang="id-ID" sz="16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99937" y="3536007"/>
              <a:ext cx="7428831" cy="144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4623118" y="4286517"/>
              <a:ext cx="1499860" cy="17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2908331" y="2821956"/>
              <a:ext cx="1429261" cy="172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385020" y="2364646"/>
              <a:ext cx="4857909" cy="144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28424" y="2250825"/>
              <a:ext cx="5286395" cy="144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658159" y="3677785"/>
              <a:ext cx="285276" cy="172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2514937" y="3677785"/>
              <a:ext cx="285276" cy="17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229745" y="3678645"/>
              <a:ext cx="28527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6157937" y="3677785"/>
              <a:ext cx="285276" cy="1721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8086990" y="3677785"/>
              <a:ext cx="285276" cy="17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1343815" y="2435105"/>
              <a:ext cx="142638" cy="17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6158382" y="2449833"/>
              <a:ext cx="157046" cy="1548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1442904" y="2177925"/>
              <a:ext cx="144079" cy="172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1086647" y="2392602"/>
              <a:ext cx="285276" cy="172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6373042" y="2392602"/>
              <a:ext cx="285276" cy="172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7072330" y="1500174"/>
              <a:ext cx="1871852" cy="58659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SUPREME STATE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INSTITUTIONS</a:t>
              </a:r>
              <a:endPara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0.gstatic.com/images?q=tbn:ANd9GcR7a0QlIkGOzo_3yokJPgwINn9He3VYQTpko20ZLJuwKWtmoCcQaLF61l5Q"/>
          <p:cNvPicPr>
            <a:picLocks noChangeAspect="1" noChangeArrowheads="1"/>
          </p:cNvPicPr>
          <p:nvPr/>
        </p:nvPicPr>
        <p:blipFill>
          <a:blip r:embed="rId3">
            <a:lum bright="-2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685800"/>
          </a:xfrm>
          <a:solidFill>
            <a:srgbClr val="FF0000">
              <a:alpha val="83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b="1" dirty="0" smtClean="0">
                <a:solidFill>
                  <a:schemeClr val="bg1"/>
                </a:solidFill>
              </a:rPr>
              <a:t>TRIKAMERAL</a:t>
            </a:r>
            <a:endParaRPr lang="id-ID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3581400"/>
          </a:xfrm>
          <a:solidFill>
            <a:srgbClr val="FFFF00">
              <a:alpha val="72000"/>
            </a:srgbClr>
          </a:solidFill>
        </p:spPr>
        <p:txBody>
          <a:bodyPr>
            <a:normAutofit fontScale="92500"/>
          </a:bodyPr>
          <a:lstStyle/>
          <a:p>
            <a:r>
              <a:rPr lang="id-ID" dirty="0" smtClean="0"/>
              <a:t>Digunakan di Afrika Selatan tahun 1984-1994</a:t>
            </a:r>
          </a:p>
          <a:p>
            <a:r>
              <a:rPr lang="id-ID" dirty="0" smtClean="0"/>
              <a:t>The South African tricameral parliament consisted of three race-based chambers:</a:t>
            </a:r>
          </a:p>
          <a:p>
            <a:pPr lvl="1"/>
            <a:r>
              <a:rPr lang="id-ID" b="1" dirty="0" smtClean="0"/>
              <a:t>House of Assembly</a:t>
            </a:r>
            <a:r>
              <a:rPr lang="id-ID" dirty="0" smtClean="0"/>
              <a:t> — 178 members, reserved for whites</a:t>
            </a:r>
          </a:p>
          <a:p>
            <a:pPr lvl="1"/>
            <a:r>
              <a:rPr lang="id-ID" b="1" dirty="0" smtClean="0"/>
              <a:t>House of Representatives</a:t>
            </a:r>
            <a:r>
              <a:rPr lang="id-ID" dirty="0" smtClean="0"/>
              <a:t> — 85 members, reserved for Coloured, or mixed-race, people</a:t>
            </a:r>
          </a:p>
          <a:p>
            <a:pPr lvl="1"/>
            <a:r>
              <a:rPr lang="id-ID" b="1" dirty="0" smtClean="0"/>
              <a:t>House of Delegates</a:t>
            </a:r>
            <a:r>
              <a:rPr lang="id-ID" dirty="0" smtClean="0"/>
              <a:t> — 45 members, reserved for Asians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savingiceland.org/wp-content/gallery/economic-crisis/488208.jpg"/>
          <p:cNvPicPr>
            <a:picLocks noChangeAspect="1" noChangeArrowheads="1"/>
          </p:cNvPicPr>
          <p:nvPr/>
        </p:nvPicPr>
        <p:blipFill>
          <a:blip r:embed="rId3">
            <a:lum brigh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3886200"/>
            <a:ext cx="9144000" cy="566738"/>
          </a:xfrm>
          <a:solidFill>
            <a:srgbClr val="C00000">
              <a:alpha val="76000"/>
            </a:srgbClr>
          </a:solidFill>
        </p:spPr>
        <p:txBody>
          <a:bodyPr anchor="ctr">
            <a:noAutofit/>
          </a:bodyPr>
          <a:lstStyle/>
          <a:p>
            <a:pPr algn="r"/>
            <a:r>
              <a:rPr lang="en-US" sz="3200" dirty="0" smtClean="0">
                <a:solidFill>
                  <a:srgbClr val="FFFF00"/>
                </a:solidFill>
                <a:latin typeface="+mn-lt"/>
              </a:rPr>
              <a:t>TERIMA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+mn-lt"/>
              </a:rPr>
              <a:t>KASIH</a:t>
            </a:r>
            <a:endParaRPr lang="en-US" sz="3200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3.bp.blogspot.com/-9zIw6CXMis8/TlUZ3Nh1ZCI/AAAAAAAAAB0/smrblsPcG60/s1600/Anarchism_by_toholdthegun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  <a:lum bright="-4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685800"/>
          </a:xfrm>
          <a:solidFill>
            <a:srgbClr val="FF0000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KEBUTUHAN TERHADAP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/>
              <a:t>KELOMPOK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/>
              <a:t>KEPENTINGAN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267200"/>
          </a:xfrm>
          <a:solidFill>
            <a:schemeClr val="bg2">
              <a:lumMod val="25000"/>
              <a:alpha val="86000"/>
            </a:schemeClr>
          </a:solidFill>
        </p:spPr>
        <p:txBody>
          <a:bodyPr anchor="ctr"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id-ID" dirty="0" smtClean="0">
                <a:solidFill>
                  <a:schemeClr val="bg1"/>
                </a:solidFill>
              </a:rPr>
              <a:t>Kelompok kepentingan dibutuhkan manakala sebuah komunitas politik memiliki karaktertistik sbb: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Kuantitas anggota komunitas politik yg relatif banyak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Tingkat keragaman anggota komunitas politik yg kompleks</a:t>
            </a:r>
            <a:r>
              <a:rPr lang="id-ID" dirty="0" smtClean="0">
                <a:solidFill>
                  <a:srgbClr val="FFFF00"/>
                </a:solidFill>
              </a:rPr>
              <a:t> </a:t>
            </a:r>
            <a:r>
              <a:rPr lang="id-ID" dirty="0" smtClean="0">
                <a:solidFill>
                  <a:schemeClr val="bg1"/>
                </a:solidFill>
              </a:rPr>
              <a:t>(heterogen) baik dr aspek Suku, Agama, Ras, Antar Golongan dan Spesialisasi Pekerjaan 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FF00"/>
                </a:solidFill>
              </a:rPr>
              <a:t>Komunitas politik menempati sebuah wilayah yang cukup luas</a:t>
            </a:r>
            <a:r>
              <a:rPr lang="id-ID" dirty="0" smtClean="0">
                <a:solidFill>
                  <a:schemeClr val="bg1"/>
                </a:solidFill>
              </a:rPr>
              <a:t> &amp; anggotanya tersebar pada wilayah yg saling berjauhan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ang.JPG"/>
          <p:cNvPicPr>
            <a:picLocks noChangeAspect="1"/>
          </p:cNvPicPr>
          <p:nvPr/>
        </p:nvPicPr>
        <p:blipFill>
          <a:blip r:embed="rId3">
            <a:lum bright="-10000"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685800"/>
          </a:xfrm>
          <a:solidFill>
            <a:schemeClr val="dk1">
              <a:alpha val="77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EKSISTENSI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KELOMPOK KEPENTINGAN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200400"/>
          </a:xfrm>
          <a:solidFill>
            <a:schemeClr val="accent2">
              <a:lumMod val="50000"/>
              <a:alpha val="86000"/>
            </a:schemeClr>
          </a:solidFill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Eksistensi kelompok kepentingan scr sosiologis di tengah suatu komunitas politik diantaranya didorong oleh situasi sbb:</a:t>
            </a:r>
          </a:p>
          <a:p>
            <a:pPr lvl="1"/>
            <a:r>
              <a:rPr lang="id-ID" b="1" dirty="0" smtClean="0">
                <a:solidFill>
                  <a:srgbClr val="FFFF00"/>
                </a:solidFill>
              </a:rPr>
              <a:t>DIVERSIVIKASI PEKERJAAN</a:t>
            </a:r>
          </a:p>
          <a:p>
            <a:pPr lvl="1"/>
            <a:r>
              <a:rPr lang="id-ID" b="1" dirty="0" smtClean="0">
                <a:solidFill>
                  <a:srgbClr val="FFFF00"/>
                </a:solidFill>
              </a:rPr>
              <a:t>MIGRASI</a:t>
            </a:r>
            <a:endParaRPr lang="en-US" b="1" dirty="0" smtClean="0">
              <a:solidFill>
                <a:srgbClr val="FFFF00"/>
              </a:solidFill>
            </a:endParaRPr>
          </a:p>
          <a:p>
            <a:pPr lvl="1"/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INDUSTRIALISASI</a:t>
            </a:r>
            <a:endParaRPr lang="id-ID" b="1" dirty="0" smtClean="0">
              <a:solidFill>
                <a:srgbClr val="FFFF00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levision Boys Control.jpg"/>
          <p:cNvPicPr>
            <a:picLocks noChangeAspect="1"/>
          </p:cNvPicPr>
          <p:nvPr/>
        </p:nvPicPr>
        <p:blipFill>
          <a:blip r:embed="rId3">
            <a:lum brigh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762000"/>
          </a:xfrm>
          <a:solidFill>
            <a:schemeClr val="accent3">
              <a:lumMod val="50000"/>
              <a:alpha val="76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DIVERSIFIKASI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PEKERJAAN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046988"/>
          </a:xfrm>
          <a:solidFill>
            <a:srgbClr val="002060">
              <a:alpha val="95000"/>
            </a:srgbClr>
          </a:solidFill>
        </p:spPr>
        <p:txBody>
          <a:bodyPr wrap="square" anchor="t" anchorCtr="1">
            <a:spAutoFit/>
          </a:bodyPr>
          <a:lstStyle/>
          <a:p>
            <a:r>
              <a:rPr lang="id-ID" dirty="0" smtClean="0">
                <a:solidFill>
                  <a:srgbClr val="FFFF00"/>
                </a:solidFill>
              </a:rPr>
              <a:t>Diversivikasi pekerjaan </a:t>
            </a:r>
            <a:r>
              <a:rPr lang="id-ID" dirty="0" smtClean="0">
                <a:solidFill>
                  <a:srgbClr val="FFFF00"/>
                </a:solidFill>
                <a:sym typeface="Wingdings" pitchFamily="2" charset="2"/>
              </a:rPr>
              <a:t>terjadi krn semakin </a:t>
            </a:r>
            <a:r>
              <a:rPr lang="id-ID" b="1" dirty="0" smtClean="0">
                <a:solidFill>
                  <a:srgbClr val="FF0000"/>
                </a:solidFill>
                <a:sym typeface="Wingdings" pitchFamily="2" charset="2"/>
              </a:rPr>
              <a:t>sempitnya pekerjaan di sektor pertanian</a:t>
            </a:r>
            <a:r>
              <a:rPr lang="id-ID" dirty="0" smtClean="0">
                <a:solidFill>
                  <a:srgbClr val="FFFF00"/>
                </a:solidFill>
                <a:sym typeface="Wingdings" pitchFamily="2" charset="2"/>
              </a:rPr>
              <a:t> sdgkan di sisi lain semakin banyak varian pekerjaan di sektor industri, perdagangan, pertambangan, komunikasi, transportasi &amp; jasa  maka lahirlah kelompok kepentingan sesuai dgn jenis pekerjaan tsb</a:t>
            </a:r>
            <a:endParaRPr lang="id-ID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ang 2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15094"/>
            <a:ext cx="9144000" cy="685800"/>
          </a:xfrm>
          <a:solidFill>
            <a:schemeClr val="bg2">
              <a:lumMod val="25000"/>
              <a:alpha val="85000"/>
            </a:schemeClr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MIGRASI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762523"/>
            <a:ext cx="9144000" cy="2876277"/>
          </a:xfrm>
          <a:solidFill>
            <a:srgbClr val="FFFF00">
              <a:alpha val="79000"/>
            </a:srgbClr>
          </a:solidFill>
        </p:spPr>
        <p:txBody>
          <a:bodyPr>
            <a:normAutofit fontScale="92500"/>
          </a:bodyPr>
          <a:lstStyle/>
          <a:p>
            <a:r>
              <a:rPr lang="id-ID" dirty="0" smtClean="0">
                <a:sym typeface="Wingdings" pitchFamily="2" charset="2"/>
              </a:rPr>
              <a:t>Migrasi baik dalam bentuk urbanisasi atau imigrasi merupakan </a:t>
            </a:r>
            <a:r>
              <a:rPr lang="id-ID" b="1" dirty="0" smtClean="0">
                <a:solidFill>
                  <a:srgbClr val="C00000"/>
                </a:solidFill>
                <a:sym typeface="Wingdings" pitchFamily="2" charset="2"/>
              </a:rPr>
              <a:t>perpindahan penduduk ke sentra-sentra aktivitas perekonomian</a:t>
            </a:r>
            <a:r>
              <a:rPr lang="id-ID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yg menyebabkan terjadinya konsentrasi jumlah penduduk pada wilayah-wilayah tertentu  hal ini memicu perbedaan kepentingan antara pendatang dan pribumi </a:t>
            </a:r>
            <a:endParaRPr lang="id-ID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atic.howstuffworks.com/gif/the-battle-of-the-bulge-timeline-2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685800"/>
          </a:xfrm>
          <a:solidFill>
            <a:srgbClr val="C00000">
              <a:alpha val="69000"/>
            </a:srgbClr>
          </a:solidFill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INDUSTRIALISASI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5600"/>
            <a:ext cx="9144000" cy="2590800"/>
          </a:xfrm>
          <a:solidFill>
            <a:schemeClr val="bg2">
              <a:lumMod val="10000"/>
              <a:alpha val="75000"/>
            </a:schemeClr>
          </a:solidFill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Industrialisasi merupakan </a:t>
            </a:r>
            <a:r>
              <a:rPr lang="id-ID" b="1" dirty="0" smtClean="0">
                <a:solidFill>
                  <a:srgbClr val="FF0000"/>
                </a:solidFill>
                <a:sym typeface="Wingdings" pitchFamily="2" charset="2"/>
              </a:rPr>
              <a:t>proses peningkatan konsentrasi aktivitas di sektor produksi </a:t>
            </a:r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yang kemudian menciptakan konflik antara majikan-buruh atau produsen-konsumen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itikal leader.JPG"/>
          <p:cNvPicPr>
            <a:picLocks noChangeAspect="1"/>
          </p:cNvPicPr>
          <p:nvPr/>
        </p:nvPicPr>
        <p:blipFill>
          <a:blip r:embed="rId3">
            <a:lum brigh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685800"/>
          </a:xfrm>
          <a:solidFill>
            <a:srgbClr val="FFFF00">
              <a:alpha val="83000"/>
            </a:srgb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300" b="1" dirty="0" smtClean="0">
                <a:solidFill>
                  <a:srgbClr val="FF0000"/>
                </a:solidFill>
              </a:rPr>
              <a:t>KONFLIK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ANTAR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KELOMPOK KEPENTINGAN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9144000" cy="3048000"/>
          </a:xfrm>
          <a:solidFill>
            <a:srgbClr val="FF0000">
              <a:alpha val="76000"/>
            </a:srgbClr>
          </a:solidFill>
        </p:spPr>
        <p:txBody>
          <a:bodyPr anchor="ctr">
            <a:norm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Kelompok kepentingan memiliki </a:t>
            </a:r>
            <a:r>
              <a:rPr lang="id-ID" b="1" dirty="0" smtClean="0">
                <a:solidFill>
                  <a:srgbClr val="FFFF00"/>
                </a:solidFill>
              </a:rPr>
              <a:t>perbedaan kepentingan scr fundamental yg dpt menyebabkan terjadinya konflik</a:t>
            </a:r>
            <a:r>
              <a:rPr lang="id-ID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</a:t>
            </a:r>
            <a:r>
              <a:rPr lang="id-ID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Negara</a:t>
            </a:r>
            <a:r>
              <a:rPr lang="id-ID" dirty="0" smtClean="0">
                <a:solidFill>
                  <a:schemeClr val="bg1"/>
                </a:solidFill>
              </a:rPr>
              <a:t> hrs “hadir” utk mencarikan jalan tengah guna mencairkan konflik yg terjadi diantara kelompok kepentingan melalui </a:t>
            </a:r>
            <a:r>
              <a:rPr lang="id-ID" dirty="0" smtClean="0">
                <a:solidFill>
                  <a:srgbClr val="FFFF00"/>
                </a:solidFill>
              </a:rPr>
              <a:t>“</a:t>
            </a:r>
            <a:r>
              <a:rPr lang="id-ID" b="1" dirty="0" smtClean="0">
                <a:solidFill>
                  <a:srgbClr val="FFFF00"/>
                </a:solidFill>
              </a:rPr>
              <a:t>sistem perwakilan”</a:t>
            </a:r>
            <a:endParaRPr lang="id-ID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kosovo.net/kosbitka2.jp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762000"/>
          </a:xfrm>
          <a:solidFill>
            <a:srgbClr val="FF0000">
              <a:alpha val="81000"/>
            </a:srgbClr>
          </a:solidFill>
        </p:spPr>
        <p:txBody>
          <a:bodyPr/>
          <a:lstStyle/>
          <a:p>
            <a:r>
              <a:rPr lang="en-US" b="1" dirty="0" smtClean="0"/>
              <a:t>SISTEM </a:t>
            </a:r>
            <a:r>
              <a:rPr lang="en-US" b="1" dirty="0" smtClean="0">
                <a:solidFill>
                  <a:schemeClr val="bg1"/>
                </a:solidFill>
              </a:rPr>
              <a:t>PERWAKILAN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14600"/>
            <a:ext cx="6858000" cy="3048000"/>
          </a:xfrm>
          <a:solidFill>
            <a:schemeClr val="dk1">
              <a:alpha val="73000"/>
            </a:schemeClr>
          </a:solidFill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id-ID" dirty="0" smtClean="0"/>
              <a:t>Sistem perwakilan dalam konteks yg makro dibagi ke dalam tiga kategori: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0000"/>
                </a:solidFill>
              </a:rPr>
              <a:t>PLURALISME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0000"/>
                </a:solidFill>
              </a:rPr>
              <a:t>KORPORATISME</a:t>
            </a:r>
          </a:p>
          <a:p>
            <a:pPr lvl="1">
              <a:lnSpc>
                <a:spcPct val="110000"/>
              </a:lnSpc>
            </a:pPr>
            <a:r>
              <a:rPr lang="id-ID" b="1" dirty="0" smtClean="0">
                <a:solidFill>
                  <a:srgbClr val="FF0000"/>
                </a:solidFill>
              </a:rPr>
              <a:t>PARLEMEN</a:t>
            </a:r>
            <a:endParaRPr lang="id-ID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953</Words>
  <Application>Microsoft Office PowerPoint</Application>
  <PresentationFormat>On-screen Show (4:3)</PresentationFormat>
  <Paragraphs>142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KELOMPOK KEPENTINGAN &amp; SISTEM PERWAKILAN POLITIK</vt:lpstr>
      <vt:lpstr>PENGERTIAN KELOMPOK KEPENTINGAN</vt:lpstr>
      <vt:lpstr>KEBUTUHAN TERHADAP KELOMPOK KEPENTINGAN</vt:lpstr>
      <vt:lpstr>EKSISTENSI KELOMPOK KEPENTINGAN</vt:lpstr>
      <vt:lpstr>DIVERSIFIKASI PEKERJAAN</vt:lpstr>
      <vt:lpstr>MIGRASI</vt:lpstr>
      <vt:lpstr>INDUSTRIALISASI</vt:lpstr>
      <vt:lpstr>KONFLIK ANTAR KELOMPOK KEPENTINGAN</vt:lpstr>
      <vt:lpstr>SISTEM PERWAKILAN</vt:lpstr>
      <vt:lpstr>PLURALISME</vt:lpstr>
      <vt:lpstr>CIRI PLURALISME</vt:lpstr>
      <vt:lpstr>TRANSFORMASI PLURALISME MENUJU KORPORATISME</vt:lpstr>
      <vt:lpstr>KORPORATISME</vt:lpstr>
      <vt:lpstr>BENTUK KORPORATISME</vt:lpstr>
      <vt:lpstr>PERWAKILAN PARLEMEN</vt:lpstr>
      <vt:lpstr>SALURAN PERWAKILAN</vt:lpstr>
      <vt:lpstr>SISTEM PERWAKILAN PARLEMEN</vt:lpstr>
      <vt:lpstr>UNIKAMERAL</vt:lpstr>
      <vt:lpstr>BIKAMERAL</vt:lpstr>
      <vt:lpstr>KLASIFIKASI BIKAMERAL</vt:lpstr>
      <vt:lpstr>STRUKTUR LEMBAGA NEGARA SEBELUM AMANDEMEN UUD 1945</vt:lpstr>
      <vt:lpstr>STRUKTUR LEMBAGA NEGARA SESUDAH AMANDEMEN UUD 1945</vt:lpstr>
      <vt:lpstr>TRIKAMERAL</vt:lpstr>
      <vt:lpstr>TERIMA KASIH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PERWAKILAN</dc:title>
  <dc:creator>DiGiT</dc:creator>
  <cp:lastModifiedBy>Acer</cp:lastModifiedBy>
  <cp:revision>46</cp:revision>
  <dcterms:created xsi:type="dcterms:W3CDTF">2011-11-03T09:59:47Z</dcterms:created>
  <dcterms:modified xsi:type="dcterms:W3CDTF">2012-07-14T00:53:50Z</dcterms:modified>
</cp:coreProperties>
</file>