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wmv" ContentType="video/x-ms-wmv"/>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flv" ContentType="video/unknown"/>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54"/>
  </p:notesMasterIdLst>
  <p:sldIdLst>
    <p:sldId id="345" r:id="rId2"/>
    <p:sldId id="346" r:id="rId3"/>
    <p:sldId id="339" r:id="rId4"/>
    <p:sldId id="388" r:id="rId5"/>
    <p:sldId id="355" r:id="rId6"/>
    <p:sldId id="387" r:id="rId7"/>
    <p:sldId id="260" r:id="rId8"/>
    <p:sldId id="347" r:id="rId9"/>
    <p:sldId id="348" r:id="rId10"/>
    <p:sldId id="349" r:id="rId11"/>
    <p:sldId id="350" r:id="rId12"/>
    <p:sldId id="359" r:id="rId13"/>
    <p:sldId id="352" r:id="rId14"/>
    <p:sldId id="353" r:id="rId15"/>
    <p:sldId id="269" r:id="rId16"/>
    <p:sldId id="354" r:id="rId17"/>
    <p:sldId id="357" r:id="rId18"/>
    <p:sldId id="358" r:id="rId19"/>
    <p:sldId id="362" r:id="rId20"/>
    <p:sldId id="364" r:id="rId21"/>
    <p:sldId id="285" r:id="rId22"/>
    <p:sldId id="365" r:id="rId23"/>
    <p:sldId id="289" r:id="rId24"/>
    <p:sldId id="378" r:id="rId25"/>
    <p:sldId id="376" r:id="rId26"/>
    <p:sldId id="377" r:id="rId27"/>
    <p:sldId id="374" r:id="rId28"/>
    <p:sldId id="291" r:id="rId29"/>
    <p:sldId id="360" r:id="rId30"/>
    <p:sldId id="343" r:id="rId31"/>
    <p:sldId id="386" r:id="rId32"/>
    <p:sldId id="361" r:id="rId33"/>
    <p:sldId id="326" r:id="rId34"/>
    <p:sldId id="327" r:id="rId35"/>
    <p:sldId id="328" r:id="rId36"/>
    <p:sldId id="329" r:id="rId37"/>
    <p:sldId id="331" r:id="rId38"/>
    <p:sldId id="379" r:id="rId39"/>
    <p:sldId id="332" r:id="rId40"/>
    <p:sldId id="382" r:id="rId41"/>
    <p:sldId id="380" r:id="rId42"/>
    <p:sldId id="381" r:id="rId43"/>
    <p:sldId id="333" r:id="rId44"/>
    <p:sldId id="334" r:id="rId45"/>
    <p:sldId id="335" r:id="rId46"/>
    <p:sldId id="337" r:id="rId47"/>
    <p:sldId id="341" r:id="rId48"/>
    <p:sldId id="383" r:id="rId49"/>
    <p:sldId id="385" r:id="rId50"/>
    <p:sldId id="336" r:id="rId51"/>
    <p:sldId id="384" r:id="rId52"/>
    <p:sldId id="317" r:id="rId53"/>
  </p:sldIdLst>
  <p:sldSz cx="9144000" cy="6858000" type="screen4x3"/>
  <p:notesSz cx="6858000" cy="9144000"/>
  <p:defaultTextStyle>
    <a:defPPr>
      <a:defRPr lang="ar-SA"/>
    </a:defPPr>
    <a:lvl1pPr algn="r" rtl="1" fontAlgn="base">
      <a:spcBef>
        <a:spcPct val="0"/>
      </a:spcBef>
      <a:spcAft>
        <a:spcPct val="0"/>
      </a:spcAft>
      <a:defRPr sz="4400" b="1" kern="1200">
        <a:solidFill>
          <a:schemeClr val="tx1"/>
        </a:solidFill>
        <a:latin typeface="Arial" pitchFamily="34" charset="0"/>
        <a:ea typeface="+mn-ea"/>
        <a:cs typeface="Arial" pitchFamily="34" charset="0"/>
      </a:defRPr>
    </a:lvl1pPr>
    <a:lvl2pPr marL="457200" algn="r" rtl="1" fontAlgn="base">
      <a:spcBef>
        <a:spcPct val="0"/>
      </a:spcBef>
      <a:spcAft>
        <a:spcPct val="0"/>
      </a:spcAft>
      <a:defRPr sz="4400" b="1" kern="1200">
        <a:solidFill>
          <a:schemeClr val="tx1"/>
        </a:solidFill>
        <a:latin typeface="Arial" pitchFamily="34" charset="0"/>
        <a:ea typeface="+mn-ea"/>
        <a:cs typeface="Arial" pitchFamily="34" charset="0"/>
      </a:defRPr>
    </a:lvl2pPr>
    <a:lvl3pPr marL="914400" algn="r" rtl="1" fontAlgn="base">
      <a:spcBef>
        <a:spcPct val="0"/>
      </a:spcBef>
      <a:spcAft>
        <a:spcPct val="0"/>
      </a:spcAft>
      <a:defRPr sz="4400" b="1"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sz="4400" b="1"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sz="4400" b="1" kern="1200">
        <a:solidFill>
          <a:schemeClr val="tx1"/>
        </a:solidFill>
        <a:latin typeface="Arial" pitchFamily="34" charset="0"/>
        <a:ea typeface="+mn-ea"/>
        <a:cs typeface="Arial" pitchFamily="34" charset="0"/>
      </a:defRPr>
    </a:lvl5pPr>
    <a:lvl6pPr marL="2286000" algn="r" defTabSz="914400" rtl="1" eaLnBrk="1" latinLnBrk="0" hangingPunct="1">
      <a:defRPr sz="4400" b="1" kern="1200">
        <a:solidFill>
          <a:schemeClr val="tx1"/>
        </a:solidFill>
        <a:latin typeface="Arial" pitchFamily="34" charset="0"/>
        <a:ea typeface="+mn-ea"/>
        <a:cs typeface="Arial" pitchFamily="34" charset="0"/>
      </a:defRPr>
    </a:lvl6pPr>
    <a:lvl7pPr marL="2743200" algn="r" defTabSz="914400" rtl="1" eaLnBrk="1" latinLnBrk="0" hangingPunct="1">
      <a:defRPr sz="4400" b="1" kern="1200">
        <a:solidFill>
          <a:schemeClr val="tx1"/>
        </a:solidFill>
        <a:latin typeface="Arial" pitchFamily="34" charset="0"/>
        <a:ea typeface="+mn-ea"/>
        <a:cs typeface="Arial" pitchFamily="34" charset="0"/>
      </a:defRPr>
    </a:lvl7pPr>
    <a:lvl8pPr marL="3200400" algn="r" defTabSz="914400" rtl="1" eaLnBrk="1" latinLnBrk="0" hangingPunct="1">
      <a:defRPr sz="4400" b="1" kern="1200">
        <a:solidFill>
          <a:schemeClr val="tx1"/>
        </a:solidFill>
        <a:latin typeface="Arial" pitchFamily="34" charset="0"/>
        <a:ea typeface="+mn-ea"/>
        <a:cs typeface="Arial" pitchFamily="34" charset="0"/>
      </a:defRPr>
    </a:lvl8pPr>
    <a:lvl9pPr marL="3657600" algn="r" defTabSz="914400" rtl="1" eaLnBrk="1" latinLnBrk="0" hangingPunct="1">
      <a:defRPr sz="4400" b="1"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00"/>
    <a:srgbClr val="99FF99"/>
    <a:srgbClr val="000000"/>
    <a:srgbClr val="9900CC"/>
    <a:srgbClr val="FFCCFF"/>
    <a:srgbClr val="66FFFF"/>
    <a:srgbClr val="808080"/>
    <a:srgbClr val="0000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851" autoAdjust="0"/>
    <p:restoredTop sz="95677" autoAdjust="0"/>
  </p:normalViewPr>
  <p:slideViewPr>
    <p:cSldViewPr>
      <p:cViewPr varScale="1">
        <p:scale>
          <a:sx n="70" d="100"/>
          <a:sy n="70" d="100"/>
        </p:scale>
        <p:origin x="-5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388620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p>
        </p:txBody>
      </p:sp>
      <p:sp>
        <p:nvSpPr>
          <p:cNvPr id="35843" name="Rectangle 3"/>
          <p:cNvSpPr>
            <a:spLocks noGrp="1" noChangeArrowheads="1"/>
          </p:cNvSpPr>
          <p:nvPr>
            <p:ph type="dt" idx="1"/>
          </p:nvPr>
        </p:nvSpPr>
        <p:spPr bwMode="auto">
          <a:xfrm>
            <a:off x="1588"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lvl1pPr>
          </a:lstStyle>
          <a:p>
            <a:pPr>
              <a:defRPr/>
            </a:pPr>
            <a:endParaRPr lang="en-US"/>
          </a:p>
        </p:txBody>
      </p:sp>
      <p:sp>
        <p:nvSpPr>
          <p:cNvPr id="409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358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5846" name="Rectangle 6"/>
          <p:cNvSpPr>
            <a:spLocks noGrp="1" noChangeArrowheads="1"/>
          </p:cNvSpPr>
          <p:nvPr>
            <p:ph type="ftr" sz="quarter" idx="4"/>
          </p:nvPr>
        </p:nvSpPr>
        <p:spPr bwMode="auto">
          <a:xfrm>
            <a:off x="388620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p>
        </p:txBody>
      </p:sp>
      <p:sp>
        <p:nvSpPr>
          <p:cNvPr id="35847" name="Rectangle 7"/>
          <p:cNvSpPr>
            <a:spLocks noGrp="1" noChangeArrowheads="1"/>
          </p:cNvSpPr>
          <p:nvPr>
            <p:ph type="sldNum" sz="quarter" idx="5"/>
          </p:nvPr>
        </p:nvSpPr>
        <p:spPr bwMode="auto">
          <a:xfrm>
            <a:off x="1588"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lvl1pPr>
          </a:lstStyle>
          <a:p>
            <a:pPr>
              <a:defRPr/>
            </a:pPr>
            <a:fld id="{72332D57-30F5-4E96-9D1B-3918ABDA58AF}" type="slidenum">
              <a:rPr lang="ar-SA"/>
              <a:pPr>
                <a:defRPr/>
              </a:pPr>
              <a:t>‹#›</a:t>
            </a:fld>
            <a:endParaRPr lang="en-US"/>
          </a:p>
        </p:txBody>
      </p:sp>
    </p:spTree>
    <p:extLst>
      <p:ext uri="{BB962C8B-B14F-4D97-AF65-F5344CB8AC3E}">
        <p14:creationId xmlns="" xmlns:p14="http://schemas.microsoft.com/office/powerpoint/2010/main" val="411828832"/>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defRPr sz="4400" b="1">
                <a:solidFill>
                  <a:schemeClr val="tx1"/>
                </a:solidFill>
                <a:latin typeface="Arial" pitchFamily="34" charset="0"/>
                <a:cs typeface="Arial" pitchFamily="34" charset="0"/>
              </a:defRPr>
            </a:lvl1pPr>
            <a:lvl2pPr marL="742950" indent="-285750" eaLnBrk="0" hangingPunct="0">
              <a:defRPr sz="4400" b="1">
                <a:solidFill>
                  <a:schemeClr val="tx1"/>
                </a:solidFill>
                <a:latin typeface="Arial" pitchFamily="34" charset="0"/>
                <a:cs typeface="Arial" pitchFamily="34" charset="0"/>
              </a:defRPr>
            </a:lvl2pPr>
            <a:lvl3pPr marL="1143000" indent="-228600" eaLnBrk="0" hangingPunct="0">
              <a:defRPr sz="4400" b="1">
                <a:solidFill>
                  <a:schemeClr val="tx1"/>
                </a:solidFill>
                <a:latin typeface="Arial" pitchFamily="34" charset="0"/>
                <a:cs typeface="Arial" pitchFamily="34" charset="0"/>
              </a:defRPr>
            </a:lvl3pPr>
            <a:lvl4pPr marL="1600200" indent="-228600" eaLnBrk="0" hangingPunct="0">
              <a:defRPr sz="4400" b="1">
                <a:solidFill>
                  <a:schemeClr val="tx1"/>
                </a:solidFill>
                <a:latin typeface="Arial" pitchFamily="34" charset="0"/>
                <a:cs typeface="Arial" pitchFamily="34" charset="0"/>
              </a:defRPr>
            </a:lvl4pPr>
            <a:lvl5pPr marL="2057400" indent="-228600" eaLnBrk="0" hangingPunct="0">
              <a:defRPr sz="4400"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4400"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4400"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4400"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4400" b="1">
                <a:solidFill>
                  <a:schemeClr val="tx1"/>
                </a:solidFill>
                <a:latin typeface="Arial" pitchFamily="34" charset="0"/>
                <a:cs typeface="Arial" pitchFamily="34" charset="0"/>
              </a:defRPr>
            </a:lvl9pPr>
          </a:lstStyle>
          <a:p>
            <a:pPr eaLnBrk="1" hangingPunct="1"/>
            <a:fld id="{2A1696D9-EF0E-46D9-89E7-D5F35DC140D8}" type="slidenum">
              <a:rPr lang="ar-SA" sz="1200" b="0" smtClean="0"/>
              <a:pPr eaLnBrk="1" hangingPunct="1"/>
              <a:t>7</a:t>
            </a:fld>
            <a:endParaRPr lang="en-US" sz="1200" b="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algn="l" eaLnBrk="1" hangingPunct="1"/>
            <a:r>
              <a:rPr lang="en-US" smtClean="0">
                <a:latin typeface="Times New Roman" pitchFamily="18" charset="0"/>
                <a:cs typeface="Times New Roman" pitchFamily="18" charset="0"/>
              </a:rPr>
              <a:t>Deep Venous Thrombosis also known as   Venous Thrombo Embolism (VTE):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sz="4400" b="1">
                <a:solidFill>
                  <a:schemeClr val="tx1"/>
                </a:solidFill>
                <a:latin typeface="Arial" pitchFamily="34" charset="0"/>
                <a:cs typeface="Arial" pitchFamily="34" charset="0"/>
              </a:defRPr>
            </a:lvl1pPr>
            <a:lvl2pPr marL="742950" indent="-285750" eaLnBrk="0" hangingPunct="0">
              <a:defRPr sz="4400" b="1">
                <a:solidFill>
                  <a:schemeClr val="tx1"/>
                </a:solidFill>
                <a:latin typeface="Arial" pitchFamily="34" charset="0"/>
                <a:cs typeface="Arial" pitchFamily="34" charset="0"/>
              </a:defRPr>
            </a:lvl2pPr>
            <a:lvl3pPr marL="1143000" indent="-228600" eaLnBrk="0" hangingPunct="0">
              <a:defRPr sz="4400" b="1">
                <a:solidFill>
                  <a:schemeClr val="tx1"/>
                </a:solidFill>
                <a:latin typeface="Arial" pitchFamily="34" charset="0"/>
                <a:cs typeface="Arial" pitchFamily="34" charset="0"/>
              </a:defRPr>
            </a:lvl3pPr>
            <a:lvl4pPr marL="1600200" indent="-228600" eaLnBrk="0" hangingPunct="0">
              <a:defRPr sz="4400" b="1">
                <a:solidFill>
                  <a:schemeClr val="tx1"/>
                </a:solidFill>
                <a:latin typeface="Arial" pitchFamily="34" charset="0"/>
                <a:cs typeface="Arial" pitchFamily="34" charset="0"/>
              </a:defRPr>
            </a:lvl4pPr>
            <a:lvl5pPr marL="2057400" indent="-228600" eaLnBrk="0" hangingPunct="0">
              <a:defRPr sz="4400"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4400"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4400"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4400"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4400" b="1">
                <a:solidFill>
                  <a:schemeClr val="tx1"/>
                </a:solidFill>
                <a:latin typeface="Arial" pitchFamily="34" charset="0"/>
                <a:cs typeface="Arial" pitchFamily="34" charset="0"/>
              </a:defRPr>
            </a:lvl9pPr>
          </a:lstStyle>
          <a:p>
            <a:pPr eaLnBrk="1" hangingPunct="1"/>
            <a:fld id="{489E79E5-BDA3-4A76-AA5C-8F14D0D67D7A}" type="slidenum">
              <a:rPr lang="ar-SA" sz="1200" b="0" smtClean="0"/>
              <a:pPr eaLnBrk="1" hangingPunct="1"/>
              <a:t>15</a:t>
            </a:fld>
            <a:endParaRPr lang="en-US" sz="1200" b="0"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algn="l" rtl="0" eaLnBrk="1" hangingPunct="1"/>
            <a:r>
              <a:rPr lang="en-US" smtClean="0">
                <a:latin typeface="Times New Roman" pitchFamily="18" charset="0"/>
                <a:cs typeface="Times New Roman" pitchFamily="18" charset="0"/>
              </a:rPr>
              <a:t>Now efforts are directed toward developing and testing new targeted therapies for VTE that will be safer and more effective. These therapies will exploit new knowledge of the inflammatory mechanisms leading to venous thrombosis.</a:t>
            </a:r>
          </a:p>
          <a:p>
            <a:pPr algn="l" rtl="0"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71D24F3-C9C0-43F6-876F-8B9C54ECFEF2}" type="slidenum">
              <a:rPr lang="ar-SA"/>
              <a:pPr>
                <a:defRPr/>
              </a:pPr>
              <a:t>‹#›</a:t>
            </a:fld>
            <a:endParaRPr lang="en-US"/>
          </a:p>
        </p:txBody>
      </p:sp>
    </p:spTree>
    <p:extLst>
      <p:ext uri="{BB962C8B-B14F-4D97-AF65-F5344CB8AC3E}">
        <p14:creationId xmlns="" xmlns:p14="http://schemas.microsoft.com/office/powerpoint/2010/main" val="3834174622"/>
      </p:ext>
    </p:extLst>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A927453-E173-4129-B3B2-DB27D21A4862}" type="slidenum">
              <a:rPr lang="ar-SA"/>
              <a:pPr>
                <a:defRPr/>
              </a:pPr>
              <a:t>‹#›</a:t>
            </a:fld>
            <a:endParaRPr lang="en-US"/>
          </a:p>
        </p:txBody>
      </p:sp>
    </p:spTree>
    <p:extLst>
      <p:ext uri="{BB962C8B-B14F-4D97-AF65-F5344CB8AC3E}">
        <p14:creationId xmlns="" xmlns:p14="http://schemas.microsoft.com/office/powerpoint/2010/main" val="838000808"/>
      </p:ext>
    </p:extLst>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A95DF4-97D2-42CD-A586-7E106BF4EB9E}" type="slidenum">
              <a:rPr lang="ar-SA"/>
              <a:pPr>
                <a:defRPr/>
              </a:pPr>
              <a:t>‹#›</a:t>
            </a:fld>
            <a:endParaRPr lang="en-US"/>
          </a:p>
        </p:txBody>
      </p:sp>
    </p:spTree>
    <p:extLst>
      <p:ext uri="{BB962C8B-B14F-4D97-AF65-F5344CB8AC3E}">
        <p14:creationId xmlns="" xmlns:p14="http://schemas.microsoft.com/office/powerpoint/2010/main" val="2879281731"/>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D6BDDE-6F8A-476B-BF84-15BB78994CD9}" type="slidenum">
              <a:rPr lang="ar-SA"/>
              <a:pPr>
                <a:defRPr/>
              </a:pPr>
              <a:t>‹#›</a:t>
            </a:fld>
            <a:endParaRPr lang="en-US"/>
          </a:p>
        </p:txBody>
      </p:sp>
    </p:spTree>
    <p:extLst>
      <p:ext uri="{BB962C8B-B14F-4D97-AF65-F5344CB8AC3E}">
        <p14:creationId xmlns="" xmlns:p14="http://schemas.microsoft.com/office/powerpoint/2010/main" val="1269945599"/>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D6B0E47-4902-44FD-9BA4-0E9656D8A4FB}" type="slidenum">
              <a:rPr lang="ar-SA"/>
              <a:pPr>
                <a:defRPr/>
              </a:pPr>
              <a:t>‹#›</a:t>
            </a:fld>
            <a:endParaRPr lang="en-US"/>
          </a:p>
        </p:txBody>
      </p:sp>
    </p:spTree>
    <p:extLst>
      <p:ext uri="{BB962C8B-B14F-4D97-AF65-F5344CB8AC3E}">
        <p14:creationId xmlns="" xmlns:p14="http://schemas.microsoft.com/office/powerpoint/2010/main" val="2517172051"/>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F06731-8F56-4B63-B355-D9425DF5F681}" type="slidenum">
              <a:rPr lang="ar-SA"/>
              <a:pPr>
                <a:defRPr/>
              </a:pPr>
              <a:t>‹#›</a:t>
            </a:fld>
            <a:endParaRPr lang="en-US"/>
          </a:p>
        </p:txBody>
      </p:sp>
    </p:spTree>
    <p:extLst>
      <p:ext uri="{BB962C8B-B14F-4D97-AF65-F5344CB8AC3E}">
        <p14:creationId xmlns="" xmlns:p14="http://schemas.microsoft.com/office/powerpoint/2010/main" val="1902782525"/>
      </p:ext>
    </p:extLst>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136AFD0-5CE7-499D-A875-53B4A9AB9F86}" type="slidenum">
              <a:rPr lang="ar-SA"/>
              <a:pPr>
                <a:defRPr/>
              </a:pPr>
              <a:t>‹#›</a:t>
            </a:fld>
            <a:endParaRPr lang="en-US"/>
          </a:p>
        </p:txBody>
      </p:sp>
    </p:spTree>
    <p:extLst>
      <p:ext uri="{BB962C8B-B14F-4D97-AF65-F5344CB8AC3E}">
        <p14:creationId xmlns="" xmlns:p14="http://schemas.microsoft.com/office/powerpoint/2010/main" val="1569235082"/>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F652BFD-4F47-459B-AFC2-0EC7BC2D469C}" type="slidenum">
              <a:rPr lang="ar-SA"/>
              <a:pPr>
                <a:defRPr/>
              </a:pPr>
              <a:t>‹#›</a:t>
            </a:fld>
            <a:endParaRPr lang="en-US"/>
          </a:p>
        </p:txBody>
      </p:sp>
    </p:spTree>
    <p:extLst>
      <p:ext uri="{BB962C8B-B14F-4D97-AF65-F5344CB8AC3E}">
        <p14:creationId xmlns="" xmlns:p14="http://schemas.microsoft.com/office/powerpoint/2010/main" val="2062962105"/>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AF7B328-9688-46BE-B8F9-9BAC1C38174D}" type="slidenum">
              <a:rPr lang="ar-SA"/>
              <a:pPr>
                <a:defRPr/>
              </a:pPr>
              <a:t>‹#›</a:t>
            </a:fld>
            <a:endParaRPr lang="en-US"/>
          </a:p>
        </p:txBody>
      </p:sp>
    </p:spTree>
    <p:extLst>
      <p:ext uri="{BB962C8B-B14F-4D97-AF65-F5344CB8AC3E}">
        <p14:creationId xmlns="" xmlns:p14="http://schemas.microsoft.com/office/powerpoint/2010/main" val="4273123136"/>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31BE3F3-51DE-4F13-BEC0-9A5A41C8E42B}" type="slidenum">
              <a:rPr lang="ar-SA"/>
              <a:pPr>
                <a:defRPr/>
              </a:pPr>
              <a:t>‹#›</a:t>
            </a:fld>
            <a:endParaRPr lang="en-US"/>
          </a:p>
        </p:txBody>
      </p:sp>
    </p:spTree>
    <p:extLst>
      <p:ext uri="{BB962C8B-B14F-4D97-AF65-F5344CB8AC3E}">
        <p14:creationId xmlns="" xmlns:p14="http://schemas.microsoft.com/office/powerpoint/2010/main" val="1246417854"/>
      </p:ext>
    </p:extLst>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EG"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DBA953F-C618-456C-BD0D-9972FCAE5919}" type="slidenum">
              <a:rPr lang="ar-SA"/>
              <a:pPr>
                <a:defRPr/>
              </a:pPr>
              <a:t>‹#›</a:t>
            </a:fld>
            <a:endParaRPr lang="en-US"/>
          </a:p>
        </p:txBody>
      </p:sp>
    </p:spTree>
    <p:extLst>
      <p:ext uri="{BB962C8B-B14F-4D97-AF65-F5344CB8AC3E}">
        <p14:creationId xmlns="" xmlns:p14="http://schemas.microsoft.com/office/powerpoint/2010/main" val="1135439192"/>
      </p:ext>
    </p:extLst>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lvl1pPr>
          </a:lstStyle>
          <a:p>
            <a:pPr>
              <a:defRPr/>
            </a:pPr>
            <a:endParaRPr lang="en-US"/>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pPr>
              <a:defRPr/>
            </a:pPr>
            <a:fld id="{A6BB1826-EE75-4E75-A530-A830B1335EAA}" type="slidenum">
              <a:rPr lang="ar-SA"/>
              <a:pPr>
                <a:defRPr/>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thruBlk="1"/>
  </p:transition>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pitchFamily="34" charset="0"/>
          <a:cs typeface="Arial" pitchFamily="34" charset="0"/>
        </a:defRPr>
      </a:lvl2pPr>
      <a:lvl3pPr algn="ctr" rtl="1" eaLnBrk="0" fontAlgn="base" hangingPunct="0">
        <a:spcBef>
          <a:spcPct val="0"/>
        </a:spcBef>
        <a:spcAft>
          <a:spcPct val="0"/>
        </a:spcAft>
        <a:defRPr sz="4400">
          <a:solidFill>
            <a:schemeClr val="tx2"/>
          </a:solidFill>
          <a:latin typeface="Arial" pitchFamily="34" charset="0"/>
          <a:cs typeface="Arial" pitchFamily="34" charset="0"/>
        </a:defRPr>
      </a:lvl3pPr>
      <a:lvl4pPr algn="ctr" rtl="1" eaLnBrk="0" fontAlgn="base" hangingPunct="0">
        <a:spcBef>
          <a:spcPct val="0"/>
        </a:spcBef>
        <a:spcAft>
          <a:spcPct val="0"/>
        </a:spcAft>
        <a:defRPr sz="4400">
          <a:solidFill>
            <a:schemeClr val="tx2"/>
          </a:solidFill>
          <a:latin typeface="Arial" pitchFamily="34" charset="0"/>
          <a:cs typeface="Arial" pitchFamily="34" charset="0"/>
        </a:defRPr>
      </a:lvl4pPr>
      <a:lvl5pPr algn="ctr" rtl="1"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1" fontAlgn="base">
        <a:spcBef>
          <a:spcPct val="0"/>
        </a:spcBef>
        <a:spcAft>
          <a:spcPct val="0"/>
        </a:spcAft>
        <a:defRPr sz="4400">
          <a:solidFill>
            <a:schemeClr val="tx2"/>
          </a:solidFill>
          <a:latin typeface="Arial" pitchFamily="34" charset="0"/>
          <a:cs typeface="Arial" pitchFamily="34" charset="0"/>
        </a:defRPr>
      </a:lvl6pPr>
      <a:lvl7pPr marL="914400" algn="ctr" rtl="1" fontAlgn="base">
        <a:spcBef>
          <a:spcPct val="0"/>
        </a:spcBef>
        <a:spcAft>
          <a:spcPct val="0"/>
        </a:spcAft>
        <a:defRPr sz="4400">
          <a:solidFill>
            <a:schemeClr val="tx2"/>
          </a:solidFill>
          <a:latin typeface="Arial" pitchFamily="34" charset="0"/>
          <a:cs typeface="Arial" pitchFamily="34" charset="0"/>
        </a:defRPr>
      </a:lvl7pPr>
      <a:lvl8pPr marL="1371600" algn="ctr" rtl="1" fontAlgn="base">
        <a:spcBef>
          <a:spcPct val="0"/>
        </a:spcBef>
        <a:spcAft>
          <a:spcPct val="0"/>
        </a:spcAft>
        <a:defRPr sz="4400">
          <a:solidFill>
            <a:schemeClr val="tx2"/>
          </a:solidFill>
          <a:latin typeface="Arial" pitchFamily="34" charset="0"/>
          <a:cs typeface="Arial" pitchFamily="34" charset="0"/>
        </a:defRPr>
      </a:lvl8pPr>
      <a:lvl9pPr marL="1828800" algn="ctr" rtl="1"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media" Target="../media/media1.flv"/><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media" Target="../media/media2.flv"/><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media" Target="../media/media3.flv"/><Relationship Id="rId7" Type="http://schemas.microsoft.com/office/2007/relationships/media" Target="../media/media5.flv"/><Relationship Id="rId2" Type="http://schemas.openxmlformats.org/officeDocument/2006/relationships/slideLayout" Target="../slideLayouts/slideLayout4.xml"/><Relationship Id="rId1" Type="http://schemas.openxmlformats.org/officeDocument/2006/relationships/video" Target="NULL" TargetMode="External"/><Relationship Id="rId6" Type="http://schemas.openxmlformats.org/officeDocument/2006/relationships/image" Target="../media/image23.png"/><Relationship Id="rId5" Type="http://schemas.microsoft.com/office/2007/relationships/media" Target="../media/media4.wmv"/><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streetsie.com/wp-content/uploads/dermatomes.jpg"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microsoft.com/office/2007/relationships/media" Target="../media/media6.flv"/><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wmf"/><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microsoft.com/office/2007/relationships/media" Target="../media/media7.flv"/><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4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a:xfrm>
            <a:off x="304800" y="2574925"/>
            <a:ext cx="8804275" cy="2798763"/>
          </a:xfrm>
        </p:spPr>
        <p:txBody>
          <a:bodyPr/>
          <a:lstStyle/>
          <a:p>
            <a:pPr marL="0" indent="0" algn="ctr" rtl="0" eaLnBrk="1" hangingPunct="1">
              <a:buFontTx/>
              <a:buNone/>
            </a:pPr>
            <a:r>
              <a:rPr lang="en-US" sz="5400" dirty="0" smtClean="0">
                <a:latin typeface="Bernard MT Condensed" pitchFamily="18" charset="0"/>
              </a:rPr>
              <a:t>NON-TRAUMATIC SPINE DISORDERS</a:t>
            </a:r>
          </a:p>
          <a:p>
            <a:pPr marL="0" indent="0" algn="ctr" rtl="0" eaLnBrk="1" hangingPunct="1">
              <a:buFontTx/>
              <a:buNone/>
            </a:pPr>
            <a:r>
              <a:rPr lang="en-US" dirty="0" smtClean="0">
                <a:latin typeface="Bernard MT Condensed" pitchFamily="18" charset="0"/>
              </a:rPr>
              <a:t>Degenerative Spine Disease</a:t>
            </a:r>
          </a:p>
          <a:p>
            <a:pPr marL="0" indent="0" algn="ctr" rtl="0" eaLnBrk="1" hangingPunct="1">
              <a:buFontTx/>
              <a:buNone/>
            </a:pPr>
            <a:r>
              <a:rPr lang="en-US" dirty="0" smtClean="0">
                <a:latin typeface="Bernard MT Condensed" pitchFamily="18" charset="0"/>
              </a:rPr>
              <a:t>Spine Infections</a:t>
            </a:r>
          </a:p>
          <a:p>
            <a:pPr marL="0" indent="0" algn="ctr" rtl="0" eaLnBrk="1" hangingPunct="1">
              <a:buFontTx/>
              <a:buNone/>
            </a:pPr>
            <a:r>
              <a:rPr lang="en-US" dirty="0" smtClean="0">
                <a:latin typeface="Bernard MT Condensed" pitchFamily="18" charset="0"/>
              </a:rPr>
              <a:t>Spine tumors</a:t>
            </a:r>
            <a:endParaRPr lang="ar-EG" dirty="0" smtClean="0">
              <a:latin typeface="Bernard MT Condensed" pitchFamily="18"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10000"/>
                                  </p:stCondLst>
                                  <p:childTnLst>
                                    <p:set>
                                      <p:cBhvr>
                                        <p:cTn id="6" dur="1" fill="hold">
                                          <p:stCondLst>
                                            <p:cond delay="0"/>
                                          </p:stCondLst>
                                        </p:cTn>
                                        <p:tgtEl>
                                          <p:spTgt spid="3075">
                                            <p:txEl>
                                              <p:pRg st="0" end="0"/>
                                            </p:txEl>
                                          </p:spTgt>
                                        </p:tgtEl>
                                        <p:attrNameLst>
                                          <p:attrName>style.visibility</p:attrName>
                                        </p:attrNameLst>
                                      </p:cBhvr>
                                      <p:to>
                                        <p:strVal val="visible"/>
                                      </p:to>
                                    </p:set>
                                    <p:anim calcmode="lin" valueType="num">
                                      <p:cBhvr>
                                        <p:cTn id="7" dur="3000" fill="hold"/>
                                        <p:tgtEl>
                                          <p:spTgt spid="3075">
                                            <p:txEl>
                                              <p:pRg st="0" end="0"/>
                                            </p:txEl>
                                          </p:spTgt>
                                        </p:tgtEl>
                                        <p:attrNameLst>
                                          <p:attrName>ppt_w</p:attrName>
                                        </p:attrNameLst>
                                      </p:cBhvr>
                                      <p:tavLst>
                                        <p:tav tm="0">
                                          <p:val>
                                            <p:fltVal val="0"/>
                                          </p:val>
                                        </p:tav>
                                        <p:tav tm="100000">
                                          <p:val>
                                            <p:strVal val="#ppt_w"/>
                                          </p:val>
                                        </p:tav>
                                      </p:tavLst>
                                    </p:anim>
                                    <p:anim calcmode="lin" valueType="num">
                                      <p:cBhvr>
                                        <p:cTn id="8" dur="3000" fill="hold"/>
                                        <p:tgtEl>
                                          <p:spTgt spid="3075">
                                            <p:txEl>
                                              <p:pRg st="0" end="0"/>
                                            </p:txEl>
                                          </p:spTgt>
                                        </p:tgtEl>
                                        <p:attrNameLst>
                                          <p:attrName>ppt_h</p:attrName>
                                        </p:attrNameLst>
                                      </p:cBhvr>
                                      <p:tavLst>
                                        <p:tav tm="0">
                                          <p:val>
                                            <p:fltVal val="0"/>
                                          </p:val>
                                        </p:tav>
                                        <p:tav tm="100000">
                                          <p:val>
                                            <p:strVal val="#ppt_h"/>
                                          </p:val>
                                        </p:tav>
                                      </p:tavLst>
                                    </p:anim>
                                    <p:anim calcmode="lin" valueType="num">
                                      <p:cBhvr>
                                        <p:cTn id="9" dur="3000" fill="hold"/>
                                        <p:tgtEl>
                                          <p:spTgt spid="3075">
                                            <p:txEl>
                                              <p:pRg st="0" end="0"/>
                                            </p:txEl>
                                          </p:spTgt>
                                        </p:tgtEl>
                                        <p:attrNameLst>
                                          <p:attrName>style.rotation</p:attrName>
                                        </p:attrNameLst>
                                      </p:cBhvr>
                                      <p:tavLst>
                                        <p:tav tm="0">
                                          <p:val>
                                            <p:fltVal val="90"/>
                                          </p:val>
                                        </p:tav>
                                        <p:tav tm="100000">
                                          <p:val>
                                            <p:fltVal val="0"/>
                                          </p:val>
                                        </p:tav>
                                      </p:tavLst>
                                    </p:anim>
                                    <p:animEffect transition="in" filter="fade">
                                      <p:cBhvr>
                                        <p:cTn id="10" dur="3000"/>
                                        <p:tgtEl>
                                          <p:spTgt spid="3075">
                                            <p:txEl>
                                              <p:pRg st="0" end="0"/>
                                            </p:txEl>
                                          </p:spTgt>
                                        </p:tgtEl>
                                      </p:cBhvr>
                                    </p:animEffect>
                                  </p:childTnLst>
                                </p:cTn>
                              </p:par>
                              <p:par>
                                <p:cTn id="11" presetID="31" presetClass="entr" presetSubtype="0" fill="hold" grpId="0" nodeType="withEffect">
                                  <p:stCondLst>
                                    <p:cond delay="15000"/>
                                  </p:stCondLst>
                                  <p:childTnLst>
                                    <p:set>
                                      <p:cBhvr>
                                        <p:cTn id="12" dur="1" fill="hold">
                                          <p:stCondLst>
                                            <p:cond delay="0"/>
                                          </p:stCondLst>
                                        </p:cTn>
                                        <p:tgtEl>
                                          <p:spTgt spid="3075">
                                            <p:txEl>
                                              <p:pRg st="1" end="1"/>
                                            </p:txEl>
                                          </p:spTgt>
                                        </p:tgtEl>
                                        <p:attrNameLst>
                                          <p:attrName>style.visibility</p:attrName>
                                        </p:attrNameLst>
                                      </p:cBhvr>
                                      <p:to>
                                        <p:strVal val="visible"/>
                                      </p:to>
                                    </p:set>
                                    <p:anim calcmode="lin" valueType="num">
                                      <p:cBhvr>
                                        <p:cTn id="13" dur="3000" fill="hold"/>
                                        <p:tgtEl>
                                          <p:spTgt spid="3075">
                                            <p:txEl>
                                              <p:pRg st="1" end="1"/>
                                            </p:txEl>
                                          </p:spTgt>
                                        </p:tgtEl>
                                        <p:attrNameLst>
                                          <p:attrName>ppt_w</p:attrName>
                                        </p:attrNameLst>
                                      </p:cBhvr>
                                      <p:tavLst>
                                        <p:tav tm="0">
                                          <p:val>
                                            <p:fltVal val="0"/>
                                          </p:val>
                                        </p:tav>
                                        <p:tav tm="100000">
                                          <p:val>
                                            <p:strVal val="#ppt_w"/>
                                          </p:val>
                                        </p:tav>
                                      </p:tavLst>
                                    </p:anim>
                                    <p:anim calcmode="lin" valueType="num">
                                      <p:cBhvr>
                                        <p:cTn id="14" dur="3000" fill="hold"/>
                                        <p:tgtEl>
                                          <p:spTgt spid="3075">
                                            <p:txEl>
                                              <p:pRg st="1" end="1"/>
                                            </p:txEl>
                                          </p:spTgt>
                                        </p:tgtEl>
                                        <p:attrNameLst>
                                          <p:attrName>ppt_h</p:attrName>
                                        </p:attrNameLst>
                                      </p:cBhvr>
                                      <p:tavLst>
                                        <p:tav tm="0">
                                          <p:val>
                                            <p:fltVal val="0"/>
                                          </p:val>
                                        </p:tav>
                                        <p:tav tm="100000">
                                          <p:val>
                                            <p:strVal val="#ppt_h"/>
                                          </p:val>
                                        </p:tav>
                                      </p:tavLst>
                                    </p:anim>
                                    <p:anim calcmode="lin" valueType="num">
                                      <p:cBhvr>
                                        <p:cTn id="15" dur="3000" fill="hold"/>
                                        <p:tgtEl>
                                          <p:spTgt spid="3075">
                                            <p:txEl>
                                              <p:pRg st="1" end="1"/>
                                            </p:txEl>
                                          </p:spTgt>
                                        </p:tgtEl>
                                        <p:attrNameLst>
                                          <p:attrName>style.rotation</p:attrName>
                                        </p:attrNameLst>
                                      </p:cBhvr>
                                      <p:tavLst>
                                        <p:tav tm="0">
                                          <p:val>
                                            <p:fltVal val="90"/>
                                          </p:val>
                                        </p:tav>
                                        <p:tav tm="100000">
                                          <p:val>
                                            <p:fltVal val="0"/>
                                          </p:val>
                                        </p:tav>
                                      </p:tavLst>
                                    </p:anim>
                                    <p:animEffect transition="in" filter="fade">
                                      <p:cBhvr>
                                        <p:cTn id="16" dur="3000"/>
                                        <p:tgtEl>
                                          <p:spTgt spid="3075">
                                            <p:txEl>
                                              <p:pRg st="1" end="1"/>
                                            </p:txEl>
                                          </p:spTgt>
                                        </p:tgtEl>
                                      </p:cBhvr>
                                    </p:animEffect>
                                  </p:childTnLst>
                                </p:cTn>
                              </p:par>
                              <p:par>
                                <p:cTn id="17" presetID="31" presetClass="entr" presetSubtype="0" fill="hold" grpId="0" nodeType="withEffect">
                                  <p:stCondLst>
                                    <p:cond delay="15000"/>
                                  </p:stCondLst>
                                  <p:childTnLst>
                                    <p:set>
                                      <p:cBhvr>
                                        <p:cTn id="18" dur="1" fill="hold">
                                          <p:stCondLst>
                                            <p:cond delay="0"/>
                                          </p:stCondLst>
                                        </p:cTn>
                                        <p:tgtEl>
                                          <p:spTgt spid="3075">
                                            <p:txEl>
                                              <p:pRg st="2" end="2"/>
                                            </p:txEl>
                                          </p:spTgt>
                                        </p:tgtEl>
                                        <p:attrNameLst>
                                          <p:attrName>style.visibility</p:attrName>
                                        </p:attrNameLst>
                                      </p:cBhvr>
                                      <p:to>
                                        <p:strVal val="visible"/>
                                      </p:to>
                                    </p:set>
                                    <p:anim calcmode="lin" valueType="num">
                                      <p:cBhvr>
                                        <p:cTn id="19" dur="3000" fill="hold"/>
                                        <p:tgtEl>
                                          <p:spTgt spid="3075">
                                            <p:txEl>
                                              <p:pRg st="2" end="2"/>
                                            </p:txEl>
                                          </p:spTgt>
                                        </p:tgtEl>
                                        <p:attrNameLst>
                                          <p:attrName>ppt_w</p:attrName>
                                        </p:attrNameLst>
                                      </p:cBhvr>
                                      <p:tavLst>
                                        <p:tav tm="0">
                                          <p:val>
                                            <p:fltVal val="0"/>
                                          </p:val>
                                        </p:tav>
                                        <p:tav tm="100000">
                                          <p:val>
                                            <p:strVal val="#ppt_w"/>
                                          </p:val>
                                        </p:tav>
                                      </p:tavLst>
                                    </p:anim>
                                    <p:anim calcmode="lin" valueType="num">
                                      <p:cBhvr>
                                        <p:cTn id="20" dur="3000" fill="hold"/>
                                        <p:tgtEl>
                                          <p:spTgt spid="3075">
                                            <p:txEl>
                                              <p:pRg st="2" end="2"/>
                                            </p:txEl>
                                          </p:spTgt>
                                        </p:tgtEl>
                                        <p:attrNameLst>
                                          <p:attrName>ppt_h</p:attrName>
                                        </p:attrNameLst>
                                      </p:cBhvr>
                                      <p:tavLst>
                                        <p:tav tm="0">
                                          <p:val>
                                            <p:fltVal val="0"/>
                                          </p:val>
                                        </p:tav>
                                        <p:tav tm="100000">
                                          <p:val>
                                            <p:strVal val="#ppt_h"/>
                                          </p:val>
                                        </p:tav>
                                      </p:tavLst>
                                    </p:anim>
                                    <p:anim calcmode="lin" valueType="num">
                                      <p:cBhvr>
                                        <p:cTn id="21" dur="3000" fill="hold"/>
                                        <p:tgtEl>
                                          <p:spTgt spid="3075">
                                            <p:txEl>
                                              <p:pRg st="2" end="2"/>
                                            </p:txEl>
                                          </p:spTgt>
                                        </p:tgtEl>
                                        <p:attrNameLst>
                                          <p:attrName>style.rotation</p:attrName>
                                        </p:attrNameLst>
                                      </p:cBhvr>
                                      <p:tavLst>
                                        <p:tav tm="0">
                                          <p:val>
                                            <p:fltVal val="90"/>
                                          </p:val>
                                        </p:tav>
                                        <p:tav tm="100000">
                                          <p:val>
                                            <p:fltVal val="0"/>
                                          </p:val>
                                        </p:tav>
                                      </p:tavLst>
                                    </p:anim>
                                    <p:animEffect transition="in" filter="fade">
                                      <p:cBhvr>
                                        <p:cTn id="22" dur="3000"/>
                                        <p:tgtEl>
                                          <p:spTgt spid="3075">
                                            <p:txEl>
                                              <p:pRg st="2" end="2"/>
                                            </p:txEl>
                                          </p:spTgt>
                                        </p:tgtEl>
                                      </p:cBhvr>
                                    </p:animEffect>
                                  </p:childTnLst>
                                </p:cTn>
                              </p:par>
                              <p:par>
                                <p:cTn id="23" presetID="31" presetClass="entr" presetSubtype="0" fill="hold" grpId="0" nodeType="withEffect">
                                  <p:stCondLst>
                                    <p:cond delay="15000"/>
                                  </p:stCondLst>
                                  <p:childTnLst>
                                    <p:set>
                                      <p:cBhvr>
                                        <p:cTn id="24" dur="1" fill="hold">
                                          <p:stCondLst>
                                            <p:cond delay="0"/>
                                          </p:stCondLst>
                                        </p:cTn>
                                        <p:tgtEl>
                                          <p:spTgt spid="3075">
                                            <p:txEl>
                                              <p:pRg st="3" end="3"/>
                                            </p:txEl>
                                          </p:spTgt>
                                        </p:tgtEl>
                                        <p:attrNameLst>
                                          <p:attrName>style.visibility</p:attrName>
                                        </p:attrNameLst>
                                      </p:cBhvr>
                                      <p:to>
                                        <p:strVal val="visible"/>
                                      </p:to>
                                    </p:set>
                                    <p:anim calcmode="lin" valueType="num">
                                      <p:cBhvr>
                                        <p:cTn id="25" dur="3000" fill="hold"/>
                                        <p:tgtEl>
                                          <p:spTgt spid="3075">
                                            <p:txEl>
                                              <p:pRg st="3" end="3"/>
                                            </p:txEl>
                                          </p:spTgt>
                                        </p:tgtEl>
                                        <p:attrNameLst>
                                          <p:attrName>ppt_w</p:attrName>
                                        </p:attrNameLst>
                                      </p:cBhvr>
                                      <p:tavLst>
                                        <p:tav tm="0">
                                          <p:val>
                                            <p:fltVal val="0"/>
                                          </p:val>
                                        </p:tav>
                                        <p:tav tm="100000">
                                          <p:val>
                                            <p:strVal val="#ppt_w"/>
                                          </p:val>
                                        </p:tav>
                                      </p:tavLst>
                                    </p:anim>
                                    <p:anim calcmode="lin" valueType="num">
                                      <p:cBhvr>
                                        <p:cTn id="26" dur="3000" fill="hold"/>
                                        <p:tgtEl>
                                          <p:spTgt spid="3075">
                                            <p:txEl>
                                              <p:pRg st="3" end="3"/>
                                            </p:txEl>
                                          </p:spTgt>
                                        </p:tgtEl>
                                        <p:attrNameLst>
                                          <p:attrName>ppt_h</p:attrName>
                                        </p:attrNameLst>
                                      </p:cBhvr>
                                      <p:tavLst>
                                        <p:tav tm="0">
                                          <p:val>
                                            <p:fltVal val="0"/>
                                          </p:val>
                                        </p:tav>
                                        <p:tav tm="100000">
                                          <p:val>
                                            <p:strVal val="#ppt_h"/>
                                          </p:val>
                                        </p:tav>
                                      </p:tavLst>
                                    </p:anim>
                                    <p:anim calcmode="lin" valueType="num">
                                      <p:cBhvr>
                                        <p:cTn id="27" dur="3000" fill="hold"/>
                                        <p:tgtEl>
                                          <p:spTgt spid="3075">
                                            <p:txEl>
                                              <p:pRg st="3" end="3"/>
                                            </p:txEl>
                                          </p:spTgt>
                                        </p:tgtEl>
                                        <p:attrNameLst>
                                          <p:attrName>style.rotation</p:attrName>
                                        </p:attrNameLst>
                                      </p:cBhvr>
                                      <p:tavLst>
                                        <p:tav tm="0">
                                          <p:val>
                                            <p:fltVal val="90"/>
                                          </p:val>
                                        </p:tav>
                                        <p:tav tm="100000">
                                          <p:val>
                                            <p:fltVal val="0"/>
                                          </p:val>
                                        </p:tav>
                                      </p:tavLst>
                                    </p:anim>
                                    <p:animEffect transition="in" filter="fade">
                                      <p:cBhvr>
                                        <p:cTn id="28" dur="3000"/>
                                        <p:tgtEl>
                                          <p:spTgt spid="3075">
                                            <p:txEl>
                                              <p:pRg st="3" end="3"/>
                                            </p:txEl>
                                          </p:spTgt>
                                        </p:tgtEl>
                                      </p:cBhvr>
                                    </p:animEffect>
                                  </p:childTnLst>
                                </p:cTn>
                              </p:par>
                              <p:par>
                                <p:cTn id="29" presetID="3" presetClass="emph" presetSubtype="2" fill="hold" grpId="1" nodeType="withEffect">
                                  <p:stCondLst>
                                    <p:cond delay="22000"/>
                                  </p:stCondLst>
                                  <p:childTnLst>
                                    <p:animClr clrSpc="rgb" dir="cw">
                                      <p:cBhvr override="childStyle">
                                        <p:cTn id="30" dur="500" fill="hold"/>
                                        <p:tgtEl>
                                          <p:spTgt spid="3075">
                                            <p:txEl>
                                              <p:pRg st="0" end="0"/>
                                            </p:txEl>
                                          </p:spTgt>
                                        </p:tgtEl>
                                        <p:attrNameLst>
                                          <p:attrName>style.color</p:attrName>
                                        </p:attrNameLst>
                                      </p:cBhvr>
                                      <p:to>
                                        <a:srgbClr val="FF0000"/>
                                      </p:to>
                                    </p:animClr>
                                  </p:childTnLst>
                                </p:cTn>
                              </p:par>
                              <p:par>
                                <p:cTn id="31" presetID="3" presetClass="emph" presetSubtype="2" fill="hold" grpId="1" nodeType="withEffect">
                                  <p:stCondLst>
                                    <p:cond delay="22000"/>
                                  </p:stCondLst>
                                  <p:childTnLst>
                                    <p:animClr clrSpc="rgb" dir="cw">
                                      <p:cBhvr override="childStyle">
                                        <p:cTn id="32" dur="500" fill="hold"/>
                                        <p:tgtEl>
                                          <p:spTgt spid="3075">
                                            <p:txEl>
                                              <p:pRg st="1" end="1"/>
                                            </p:txEl>
                                          </p:spTgt>
                                        </p:tgtEl>
                                        <p:attrNameLst>
                                          <p:attrName>style.color</p:attrName>
                                        </p:attrNameLst>
                                      </p:cBhvr>
                                      <p:to>
                                        <a:srgbClr val="FF0000"/>
                                      </p:to>
                                    </p:animClr>
                                  </p:childTnLst>
                                </p:cTn>
                              </p:par>
                              <p:par>
                                <p:cTn id="33" presetID="3" presetClass="emph" presetSubtype="2" fill="hold" grpId="1" nodeType="withEffect">
                                  <p:stCondLst>
                                    <p:cond delay="22000"/>
                                  </p:stCondLst>
                                  <p:childTnLst>
                                    <p:animClr clrSpc="rgb" dir="cw">
                                      <p:cBhvr override="childStyle">
                                        <p:cTn id="34" dur="500" fill="hold"/>
                                        <p:tgtEl>
                                          <p:spTgt spid="3075">
                                            <p:txEl>
                                              <p:pRg st="2" end="2"/>
                                            </p:txEl>
                                          </p:spTgt>
                                        </p:tgtEl>
                                        <p:attrNameLst>
                                          <p:attrName>style.color</p:attrName>
                                        </p:attrNameLst>
                                      </p:cBhvr>
                                      <p:to>
                                        <a:srgbClr val="FF0000"/>
                                      </p:to>
                                    </p:animClr>
                                  </p:childTnLst>
                                </p:cTn>
                              </p:par>
                              <p:par>
                                <p:cTn id="35" presetID="3" presetClass="emph" presetSubtype="2" fill="hold" grpId="1" nodeType="withEffect">
                                  <p:stCondLst>
                                    <p:cond delay="22000"/>
                                  </p:stCondLst>
                                  <p:childTnLst>
                                    <p:animClr clrSpc="rgb" dir="cw">
                                      <p:cBhvr override="childStyle">
                                        <p:cTn id="36" dur="500" fill="hold"/>
                                        <p:tgtEl>
                                          <p:spTgt spid="3075">
                                            <p:txEl>
                                              <p:pRg st="3" end="3"/>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uiExpand="1" build="p"/>
      <p:bldP spid="3075" grpId="1"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l" rtl="0" eaLnBrk="1" hangingPunct="1"/>
            <a:r>
              <a:rPr lang="en-US" sz="4000" b="1" dirty="0" err="1" smtClean="0"/>
              <a:t>Spondylosis</a:t>
            </a:r>
            <a:r>
              <a:rPr lang="en-US" sz="4000" b="1" dirty="0" smtClean="0"/>
              <a:t> (pathology)</a:t>
            </a:r>
          </a:p>
        </p:txBody>
      </p:sp>
      <p:pic>
        <p:nvPicPr>
          <p:cNvPr id="16387" name="Picture 1060" descr="index_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27984" y="1445666"/>
            <a:ext cx="3937000" cy="4719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extBox 1"/>
          <p:cNvSpPr txBox="1"/>
          <p:nvPr/>
        </p:nvSpPr>
        <p:spPr>
          <a:xfrm>
            <a:off x="381000" y="2553801"/>
            <a:ext cx="3810000" cy="2431435"/>
          </a:xfrm>
          <a:prstGeom prst="rect">
            <a:avLst/>
          </a:prstGeom>
          <a:noFill/>
        </p:spPr>
        <p:txBody>
          <a:bodyPr wrap="square" rtlCol="1">
            <a:spAutoFit/>
          </a:bodyPr>
          <a:lstStyle/>
          <a:p>
            <a:pPr algn="ctr"/>
            <a:r>
              <a:rPr lang="en-US" dirty="0" smtClean="0"/>
              <a:t>		OPLL </a:t>
            </a:r>
          </a:p>
          <a:p>
            <a:pPr algn="l"/>
            <a:r>
              <a:rPr lang="en-US" sz="3600" b="0" dirty="0" err="1" smtClean="0"/>
              <a:t>Enchroaching</a:t>
            </a:r>
            <a:r>
              <a:rPr lang="en-US" sz="3600" b="0" dirty="0" smtClean="0"/>
              <a:t> and compressing the spinal cord</a:t>
            </a:r>
            <a:endParaRPr lang="ar-EG" sz="3600" b="0" dirty="0"/>
          </a:p>
        </p:txBody>
      </p:sp>
    </p:spTree>
    <p:extLst>
      <p:ext uri="{BB962C8B-B14F-4D97-AF65-F5344CB8AC3E}">
        <p14:creationId xmlns="" xmlns:p14="http://schemas.microsoft.com/office/powerpoint/2010/main" val="155168331"/>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28600" y="274638"/>
            <a:ext cx="8458200" cy="868362"/>
          </a:xfrm>
          <a:noFill/>
          <a:ln>
            <a:solidFill>
              <a:schemeClr val="bg1"/>
            </a:solidFill>
            <a:miter lim="800000"/>
            <a:headEnd/>
            <a:tailEnd/>
          </a:ln>
        </p:spPr>
        <p:txBody>
          <a:bodyPr/>
          <a:lstStyle/>
          <a:p>
            <a:pPr algn="l" rtl="0" eaLnBrk="1" hangingPunct="1"/>
            <a:r>
              <a:rPr lang="en-US" sz="4000" b="1" dirty="0" err="1" smtClean="0"/>
              <a:t>Spondylosis</a:t>
            </a:r>
            <a:r>
              <a:rPr lang="en-US" sz="4000" b="1" dirty="0" smtClean="0"/>
              <a:t> (pathology)</a:t>
            </a:r>
          </a:p>
        </p:txBody>
      </p:sp>
      <p:sp>
        <p:nvSpPr>
          <p:cNvPr id="17411" name="Rectangle 3"/>
          <p:cNvSpPr>
            <a:spLocks noGrp="1" noChangeArrowheads="1"/>
          </p:cNvSpPr>
          <p:nvPr>
            <p:ph type="body" idx="1"/>
          </p:nvPr>
        </p:nvSpPr>
        <p:spPr>
          <a:xfrm>
            <a:off x="609600" y="1752600"/>
            <a:ext cx="3657600" cy="4525963"/>
          </a:xfrm>
        </p:spPr>
        <p:txBody>
          <a:bodyPr/>
          <a:lstStyle/>
          <a:p>
            <a:pPr algn="l" rtl="0" eaLnBrk="1" hangingPunct="1">
              <a:lnSpc>
                <a:spcPct val="110000"/>
              </a:lnSpc>
            </a:pPr>
            <a:r>
              <a:rPr lang="en-US" b="1" smtClean="0">
                <a:solidFill>
                  <a:srgbClr val="66FFFF"/>
                </a:solidFill>
                <a:latin typeface="Times New Roman" pitchFamily="18" charset="0"/>
                <a:cs typeface="Times New Roman" pitchFamily="18" charset="0"/>
              </a:rPr>
              <a:t>Joints:</a:t>
            </a:r>
          </a:p>
          <a:p>
            <a:pPr lvl="1" algn="l" rtl="0" eaLnBrk="1" hangingPunct="1">
              <a:lnSpc>
                <a:spcPct val="110000"/>
              </a:lnSpc>
              <a:buFont typeface="Wingdings" pitchFamily="2" charset="2"/>
              <a:buChar char="ü"/>
            </a:pPr>
            <a:r>
              <a:rPr lang="en-US" i="1" smtClean="0">
                <a:latin typeface="Times New Roman" pitchFamily="18" charset="0"/>
                <a:cs typeface="Times New Roman" pitchFamily="18" charset="0"/>
              </a:rPr>
              <a:t>Reduced mobility</a:t>
            </a:r>
          </a:p>
          <a:p>
            <a:pPr lvl="1" algn="l" rtl="0" eaLnBrk="1" hangingPunct="1">
              <a:lnSpc>
                <a:spcPct val="110000"/>
              </a:lnSpc>
              <a:buFont typeface="Wingdings" pitchFamily="2" charset="2"/>
              <a:buChar char="ü"/>
            </a:pPr>
            <a:r>
              <a:rPr lang="en-US" i="1" smtClean="0">
                <a:latin typeface="Times New Roman" pitchFamily="18" charset="0"/>
                <a:cs typeface="Times New Roman" pitchFamily="18" charset="0"/>
              </a:rPr>
              <a:t>Hypertrophy</a:t>
            </a:r>
          </a:p>
          <a:p>
            <a:pPr lvl="1" algn="l" rtl="0" eaLnBrk="1" hangingPunct="1">
              <a:lnSpc>
                <a:spcPct val="110000"/>
              </a:lnSpc>
              <a:buFont typeface="Wingdings" pitchFamily="2" charset="2"/>
              <a:buChar char="ü"/>
            </a:pPr>
            <a:r>
              <a:rPr lang="en-US" i="1" smtClean="0">
                <a:latin typeface="Times New Roman" pitchFamily="18" charset="0"/>
                <a:cs typeface="Times New Roman" pitchFamily="18" charset="0"/>
              </a:rPr>
              <a:t>Sublaxation.</a:t>
            </a:r>
          </a:p>
          <a:p>
            <a:pPr lvl="1" algn="l" rtl="0" eaLnBrk="1" hangingPunct="1">
              <a:lnSpc>
                <a:spcPct val="110000"/>
              </a:lnSpc>
              <a:buFont typeface="Wingdings" pitchFamily="2" charset="2"/>
              <a:buChar char="ü"/>
            </a:pPr>
            <a:r>
              <a:rPr lang="en-US" i="1" smtClean="0">
                <a:latin typeface="Times New Roman" pitchFamily="18" charset="0"/>
                <a:cs typeface="Times New Roman" pitchFamily="18" charset="0"/>
              </a:rPr>
              <a:t>Inflamation.</a:t>
            </a:r>
          </a:p>
          <a:p>
            <a:pPr algn="l" rtl="0" eaLnBrk="1" hangingPunct="1">
              <a:lnSpc>
                <a:spcPct val="110000"/>
              </a:lnSpc>
              <a:buFont typeface="Wingdings" pitchFamily="2" charset="2"/>
              <a:buNone/>
            </a:pPr>
            <a:endParaRPr lang="en-US" i="1" smtClean="0">
              <a:latin typeface="Times New Roman" pitchFamily="18" charset="0"/>
              <a:cs typeface="Times New Roman" pitchFamily="18" charset="0"/>
            </a:endParaRPr>
          </a:p>
        </p:txBody>
      </p:sp>
      <p:pic>
        <p:nvPicPr>
          <p:cNvPr id="29700" name="Picture 4" descr="fessler_76yom_cervical_fig1-99"/>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788150" y="914400"/>
            <a:ext cx="2374900" cy="508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5" descr="336139-398955-842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349750" y="1295400"/>
            <a:ext cx="2438400" cy="2881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6" descr="imagesCA13A5O7"/>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892550" y="4125396"/>
            <a:ext cx="2895600" cy="273208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3182529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blinds(horizontal)">
                                      <p:cBhvr>
                                        <p:cTn id="7" dur="500"/>
                                        <p:tgtEl>
                                          <p:spTgt spid="297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28600" y="274638"/>
            <a:ext cx="8458200" cy="868362"/>
          </a:xfrm>
          <a:noFill/>
          <a:ln>
            <a:solidFill>
              <a:schemeClr val="bg1"/>
            </a:solidFill>
            <a:miter lim="800000"/>
            <a:headEnd/>
            <a:tailEnd/>
          </a:ln>
        </p:spPr>
        <p:txBody>
          <a:bodyPr/>
          <a:lstStyle/>
          <a:p>
            <a:pPr algn="l" rtl="0" eaLnBrk="1" hangingPunct="1"/>
            <a:r>
              <a:rPr lang="en-US" sz="4000" b="1" dirty="0" err="1" smtClean="0"/>
              <a:t>Spondylosis</a:t>
            </a:r>
            <a:r>
              <a:rPr lang="en-US" sz="4000" b="1" dirty="0" smtClean="0"/>
              <a:t> (pathology)</a:t>
            </a:r>
          </a:p>
        </p:txBody>
      </p:sp>
      <p:sp>
        <p:nvSpPr>
          <p:cNvPr id="17411" name="Rectangle 3"/>
          <p:cNvSpPr>
            <a:spLocks noGrp="1" noChangeArrowheads="1"/>
          </p:cNvSpPr>
          <p:nvPr>
            <p:ph type="body" idx="1"/>
          </p:nvPr>
        </p:nvSpPr>
        <p:spPr>
          <a:xfrm>
            <a:off x="609600" y="1752600"/>
            <a:ext cx="3657600" cy="4525963"/>
          </a:xfrm>
        </p:spPr>
        <p:txBody>
          <a:bodyPr/>
          <a:lstStyle/>
          <a:p>
            <a:pPr algn="l" rtl="0" eaLnBrk="1" hangingPunct="1">
              <a:lnSpc>
                <a:spcPct val="110000"/>
              </a:lnSpc>
            </a:pPr>
            <a:r>
              <a:rPr lang="en-US" b="1" smtClean="0">
                <a:solidFill>
                  <a:srgbClr val="66FFFF"/>
                </a:solidFill>
                <a:latin typeface="Times New Roman" pitchFamily="18" charset="0"/>
                <a:cs typeface="Times New Roman" pitchFamily="18" charset="0"/>
              </a:rPr>
              <a:t>Joints:</a:t>
            </a:r>
          </a:p>
          <a:p>
            <a:pPr lvl="1" algn="l" rtl="0" eaLnBrk="1" hangingPunct="1">
              <a:lnSpc>
                <a:spcPct val="110000"/>
              </a:lnSpc>
              <a:buFont typeface="Wingdings" pitchFamily="2" charset="2"/>
              <a:buChar char="ü"/>
            </a:pPr>
            <a:r>
              <a:rPr lang="en-US" i="1" smtClean="0">
                <a:latin typeface="Times New Roman" pitchFamily="18" charset="0"/>
                <a:cs typeface="Times New Roman" pitchFamily="18" charset="0"/>
              </a:rPr>
              <a:t>Reduced mobility</a:t>
            </a:r>
          </a:p>
          <a:p>
            <a:pPr lvl="1" algn="l" rtl="0" eaLnBrk="1" hangingPunct="1">
              <a:lnSpc>
                <a:spcPct val="110000"/>
              </a:lnSpc>
              <a:buFont typeface="Wingdings" pitchFamily="2" charset="2"/>
              <a:buChar char="ü"/>
            </a:pPr>
            <a:r>
              <a:rPr lang="en-US" i="1" smtClean="0">
                <a:latin typeface="Times New Roman" pitchFamily="18" charset="0"/>
                <a:cs typeface="Times New Roman" pitchFamily="18" charset="0"/>
              </a:rPr>
              <a:t>Hypertrophy</a:t>
            </a:r>
          </a:p>
          <a:p>
            <a:pPr lvl="1" algn="l" rtl="0" eaLnBrk="1" hangingPunct="1">
              <a:lnSpc>
                <a:spcPct val="110000"/>
              </a:lnSpc>
              <a:buFont typeface="Wingdings" pitchFamily="2" charset="2"/>
              <a:buChar char="ü"/>
            </a:pPr>
            <a:r>
              <a:rPr lang="en-US" i="1" smtClean="0">
                <a:latin typeface="Times New Roman" pitchFamily="18" charset="0"/>
                <a:cs typeface="Times New Roman" pitchFamily="18" charset="0"/>
              </a:rPr>
              <a:t>Sublaxation.</a:t>
            </a:r>
          </a:p>
          <a:p>
            <a:pPr lvl="1" algn="l" rtl="0" eaLnBrk="1" hangingPunct="1">
              <a:lnSpc>
                <a:spcPct val="110000"/>
              </a:lnSpc>
              <a:buFont typeface="Wingdings" pitchFamily="2" charset="2"/>
              <a:buChar char="ü"/>
            </a:pPr>
            <a:r>
              <a:rPr lang="en-US" i="1" smtClean="0">
                <a:latin typeface="Times New Roman" pitchFamily="18" charset="0"/>
                <a:cs typeface="Times New Roman" pitchFamily="18" charset="0"/>
              </a:rPr>
              <a:t>Inflamation.</a:t>
            </a:r>
          </a:p>
          <a:p>
            <a:pPr algn="l" rtl="0" eaLnBrk="1" hangingPunct="1">
              <a:lnSpc>
                <a:spcPct val="110000"/>
              </a:lnSpc>
              <a:buFont typeface="Wingdings" pitchFamily="2" charset="2"/>
              <a:buNone/>
            </a:pPr>
            <a:endParaRPr lang="en-US" i="1" smtClean="0">
              <a:latin typeface="Times New Roman" pitchFamily="18" charset="0"/>
              <a:cs typeface="Times New Roman" pitchFamily="18" charset="0"/>
            </a:endParaRPr>
          </a:p>
        </p:txBody>
      </p:sp>
      <p:pic>
        <p:nvPicPr>
          <p:cNvPr id="7" name="Picture 8" descr="imagesCAJUWLEY"/>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972175" y="3105150"/>
            <a:ext cx="3171825" cy="375285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9" descr="imagesCAI65MCS"/>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610350" y="552450"/>
            <a:ext cx="2533650" cy="25336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1763809"/>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04800" y="381000"/>
            <a:ext cx="8382000" cy="1143000"/>
          </a:xfrm>
          <a:prstGeom prst="rect">
            <a:avLst/>
          </a:prstGeom>
          <a:noFill/>
          <a:ln w="9525">
            <a:solidFill>
              <a:schemeClr val="bg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lgn="l"/>
            <a:r>
              <a:rPr lang="en-US" sz="4000" dirty="0" smtClean="0">
                <a:solidFill>
                  <a:schemeClr val="tx2"/>
                </a:solidFill>
              </a:rPr>
              <a:t> </a:t>
            </a:r>
            <a:r>
              <a:rPr lang="en-US" sz="4000" dirty="0" err="1">
                <a:solidFill>
                  <a:schemeClr val="tx2"/>
                </a:solidFill>
              </a:rPr>
              <a:t>Spondylosis</a:t>
            </a:r>
            <a:r>
              <a:rPr lang="en-US" sz="4000" dirty="0">
                <a:solidFill>
                  <a:schemeClr val="tx2"/>
                </a:solidFill>
              </a:rPr>
              <a:t> (pathology)</a:t>
            </a:r>
          </a:p>
        </p:txBody>
      </p:sp>
      <p:sp>
        <p:nvSpPr>
          <p:cNvPr id="19459" name="Rectangle 5"/>
          <p:cNvSpPr>
            <a:spLocks noChangeArrowheads="1"/>
          </p:cNvSpPr>
          <p:nvPr/>
        </p:nvSpPr>
        <p:spPr bwMode="auto">
          <a:xfrm>
            <a:off x="990600" y="1874838"/>
            <a:ext cx="8229600" cy="45259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marL="342900" indent="-342900" algn="l" rtl="0">
              <a:spcBef>
                <a:spcPct val="20000"/>
              </a:spcBef>
              <a:buFontTx/>
              <a:buChar char="•"/>
            </a:pPr>
            <a:r>
              <a:rPr lang="en-US" sz="4000" b="0" dirty="0">
                <a:solidFill>
                  <a:srgbClr val="66FFFF"/>
                </a:solidFill>
                <a:latin typeface="Times New Roman" pitchFamily="18" charset="0"/>
                <a:cs typeface="Times New Roman" pitchFamily="18" charset="0"/>
              </a:rPr>
              <a:t>Neural foramina</a:t>
            </a:r>
          </a:p>
          <a:p>
            <a:pPr marL="742950" lvl="1" indent="-285750" algn="l" rtl="0">
              <a:spcBef>
                <a:spcPct val="20000"/>
              </a:spcBef>
              <a:buFont typeface="Wingdings" pitchFamily="2" charset="2"/>
              <a:buChar char="ü"/>
            </a:pPr>
            <a:r>
              <a:rPr lang="en-US" sz="3600" b="0" dirty="0">
                <a:latin typeface="Times New Roman" pitchFamily="18" charset="0"/>
                <a:cs typeface="Times New Roman" pitchFamily="18" charset="0"/>
              </a:rPr>
              <a:t>Narrowing.</a:t>
            </a:r>
          </a:p>
          <a:p>
            <a:pPr marL="742950" lvl="1" indent="-285750" algn="l" rtl="0">
              <a:spcBef>
                <a:spcPct val="20000"/>
              </a:spcBef>
              <a:buFont typeface="Wingdings" pitchFamily="2" charset="2"/>
              <a:buChar char="ü"/>
            </a:pPr>
            <a:r>
              <a:rPr lang="en-US" sz="3600" b="0" dirty="0">
                <a:latin typeface="Times New Roman" pitchFamily="18" charset="0"/>
                <a:cs typeface="Times New Roman" pitchFamily="18" charset="0"/>
              </a:rPr>
              <a:t>Root compression.</a:t>
            </a:r>
          </a:p>
          <a:p>
            <a:pPr marL="742950" lvl="1" indent="-285750" algn="l" rtl="0">
              <a:spcBef>
                <a:spcPct val="20000"/>
              </a:spcBef>
              <a:buFont typeface="Wingdings" pitchFamily="2" charset="2"/>
              <a:buChar char="ü"/>
            </a:pPr>
            <a:r>
              <a:rPr lang="en-US" sz="3600" b="0" dirty="0">
                <a:latin typeface="Times New Roman" pitchFamily="18" charset="0"/>
                <a:cs typeface="Times New Roman" pitchFamily="18" charset="0"/>
              </a:rPr>
              <a:t>Root ischemia.</a:t>
            </a:r>
          </a:p>
          <a:p>
            <a:pPr marL="742950" lvl="1" indent="-285750" algn="l" rtl="0">
              <a:spcBef>
                <a:spcPct val="20000"/>
              </a:spcBef>
              <a:buFont typeface="Wingdings" pitchFamily="2" charset="2"/>
              <a:buChar char="ü"/>
            </a:pPr>
            <a:r>
              <a:rPr lang="en-US" sz="3600" b="0" dirty="0">
                <a:latin typeface="Times New Roman" pitchFamily="18" charset="0"/>
                <a:cs typeface="Times New Roman" pitchFamily="18" charset="0"/>
              </a:rPr>
              <a:t>Radicular artery and vein compression</a:t>
            </a:r>
          </a:p>
          <a:p>
            <a:pPr marL="342900" indent="-342900" algn="l" rtl="0">
              <a:spcBef>
                <a:spcPct val="20000"/>
              </a:spcBef>
              <a:buFont typeface="Wingdings" pitchFamily="2" charset="2"/>
              <a:buChar char="ü"/>
            </a:pPr>
            <a:endParaRPr lang="en-US" sz="4000" b="0" dirty="0">
              <a:latin typeface="Times New Roman" pitchFamily="18" charset="0"/>
              <a:cs typeface="Times New Roman" pitchFamily="18" charset="0"/>
            </a:endParaRPr>
          </a:p>
        </p:txBody>
      </p:sp>
    </p:spTree>
    <p:extLst>
      <p:ext uri="{BB962C8B-B14F-4D97-AF65-F5344CB8AC3E}">
        <p14:creationId xmlns="" xmlns:p14="http://schemas.microsoft.com/office/powerpoint/2010/main" val="1656587840"/>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body" idx="1"/>
          </p:nvPr>
        </p:nvSpPr>
        <p:spPr>
          <a:xfrm>
            <a:off x="0" y="1831974"/>
            <a:ext cx="4953000" cy="4525963"/>
          </a:xfrm>
        </p:spPr>
        <p:txBody>
          <a:bodyPr/>
          <a:lstStyle/>
          <a:p>
            <a:pPr algn="l" rtl="0" eaLnBrk="1" hangingPunct="1">
              <a:lnSpc>
                <a:spcPct val="80000"/>
              </a:lnSpc>
            </a:pPr>
            <a:r>
              <a:rPr lang="en-US" dirty="0" smtClean="0">
                <a:solidFill>
                  <a:srgbClr val="66FFFF"/>
                </a:solidFill>
                <a:latin typeface="Times New Roman" pitchFamily="18" charset="0"/>
                <a:cs typeface="Times New Roman" pitchFamily="18" charset="0"/>
              </a:rPr>
              <a:t>Spinal cord:</a:t>
            </a:r>
          </a:p>
          <a:p>
            <a:pPr lvl="1" algn="l" rtl="0" eaLnBrk="1" hangingPunct="1">
              <a:lnSpc>
                <a:spcPct val="80000"/>
              </a:lnSpc>
              <a:buFont typeface="Wingdings" pitchFamily="2" charset="2"/>
              <a:buChar char="ü"/>
            </a:pPr>
            <a:r>
              <a:rPr lang="en-US" dirty="0" err="1" smtClean="0">
                <a:latin typeface="Times New Roman" pitchFamily="18" charset="0"/>
                <a:cs typeface="Times New Roman" pitchFamily="18" charset="0"/>
              </a:rPr>
              <a:t>Thecal</a:t>
            </a:r>
            <a:r>
              <a:rPr lang="en-US" dirty="0" smtClean="0">
                <a:latin typeface="Times New Roman" pitchFamily="18" charset="0"/>
                <a:cs typeface="Times New Roman" pitchFamily="18" charset="0"/>
              </a:rPr>
              <a:t> indentation.</a:t>
            </a:r>
          </a:p>
          <a:p>
            <a:pPr lvl="1" algn="l" rtl="0" eaLnBrk="1" hangingPunct="1">
              <a:lnSpc>
                <a:spcPct val="80000"/>
              </a:lnSpc>
              <a:buFont typeface="Wingdings" pitchFamily="2" charset="2"/>
              <a:buChar char="ü"/>
            </a:pPr>
            <a:r>
              <a:rPr lang="en-US" dirty="0" smtClean="0">
                <a:latin typeface="Times New Roman" pitchFamily="18" charset="0"/>
                <a:cs typeface="Times New Roman" pitchFamily="18" charset="0"/>
              </a:rPr>
              <a:t>Cord indentation.</a:t>
            </a:r>
          </a:p>
          <a:p>
            <a:pPr lvl="1" algn="l" rtl="0" eaLnBrk="1" hangingPunct="1">
              <a:lnSpc>
                <a:spcPct val="80000"/>
              </a:lnSpc>
              <a:buFont typeface="Wingdings" pitchFamily="2" charset="2"/>
              <a:buChar char="ü"/>
            </a:pPr>
            <a:r>
              <a:rPr lang="en-US" dirty="0" smtClean="0">
                <a:latin typeface="Times New Roman" pitchFamily="18" charset="0"/>
                <a:cs typeface="Times New Roman" pitchFamily="18" charset="0"/>
              </a:rPr>
              <a:t>Cord compression</a:t>
            </a:r>
          </a:p>
          <a:p>
            <a:pPr lvl="1" algn="l" rtl="0" eaLnBrk="1" hangingPunct="1">
              <a:lnSpc>
                <a:spcPct val="80000"/>
              </a:lnSpc>
              <a:buFont typeface="Wingdings" pitchFamily="2" charset="2"/>
              <a:buChar char="ü"/>
            </a:pPr>
            <a:r>
              <a:rPr lang="en-US" dirty="0">
                <a:latin typeface="Times New Roman" pitchFamily="18" charset="0"/>
                <a:cs typeface="Times New Roman" pitchFamily="18" charset="0"/>
              </a:rPr>
              <a:t>I</a:t>
            </a:r>
            <a:r>
              <a:rPr lang="en-US" dirty="0" smtClean="0">
                <a:latin typeface="Times New Roman" pitchFamily="18" charset="0"/>
                <a:cs typeface="Times New Roman" pitchFamily="18" charset="0"/>
              </a:rPr>
              <a:t>schemia / Edema / infarction</a:t>
            </a:r>
          </a:p>
          <a:p>
            <a:pPr lvl="1" algn="l" rtl="0" eaLnBrk="1" hangingPunct="1">
              <a:lnSpc>
                <a:spcPct val="80000"/>
              </a:lnSpc>
              <a:buFont typeface="Wingdings" pitchFamily="2" charset="2"/>
              <a:buChar char="ü"/>
            </a:pPr>
            <a:r>
              <a:rPr lang="en-US" dirty="0" smtClean="0">
                <a:latin typeface="Times New Roman" pitchFamily="18" charset="0"/>
                <a:cs typeface="Times New Roman" pitchFamily="18" charset="0"/>
              </a:rPr>
              <a:t>Gliosis.</a:t>
            </a:r>
          </a:p>
          <a:p>
            <a:pPr lvl="1" algn="l" rtl="0" eaLnBrk="1" hangingPunct="1">
              <a:lnSpc>
                <a:spcPct val="80000"/>
              </a:lnSpc>
              <a:buFont typeface="Wingdings" pitchFamily="2" charset="2"/>
              <a:buChar char="ü"/>
            </a:pPr>
            <a:r>
              <a:rPr lang="en-US" dirty="0" smtClean="0">
                <a:latin typeface="Times New Roman" pitchFamily="18" charset="0"/>
                <a:cs typeface="Times New Roman" pitchFamily="18" charset="0"/>
              </a:rPr>
              <a:t>Syrinx.</a:t>
            </a:r>
          </a:p>
          <a:p>
            <a:pPr algn="l" rtl="0" eaLnBrk="1" hangingPunct="1">
              <a:lnSpc>
                <a:spcPct val="80000"/>
              </a:lnSpc>
            </a:pPr>
            <a:endParaRPr lang="en-US" sz="4400" dirty="0" smtClean="0">
              <a:latin typeface="Times New Roman" pitchFamily="18" charset="0"/>
              <a:cs typeface="Times New Roman" pitchFamily="18" charset="0"/>
            </a:endParaRPr>
          </a:p>
        </p:txBody>
      </p:sp>
      <p:sp>
        <p:nvSpPr>
          <p:cNvPr id="20483" name="Rectangle 4"/>
          <p:cNvSpPr>
            <a:spLocks noGrp="1" noChangeArrowheads="1"/>
          </p:cNvSpPr>
          <p:nvPr>
            <p:ph type="title"/>
          </p:nvPr>
        </p:nvSpPr>
        <p:spPr>
          <a:xfrm>
            <a:off x="457200" y="274638"/>
            <a:ext cx="6934200" cy="1143000"/>
          </a:xfrm>
        </p:spPr>
        <p:txBody>
          <a:bodyPr/>
          <a:lstStyle/>
          <a:p>
            <a:pPr algn="l" eaLnBrk="1" hangingPunct="1"/>
            <a:r>
              <a:rPr lang="en-US" sz="4000" b="1" dirty="0" err="1" smtClean="0"/>
              <a:t>Spondylosis</a:t>
            </a:r>
            <a:r>
              <a:rPr lang="en-US" sz="4000" b="1" dirty="0" smtClean="0"/>
              <a:t> (pathology)</a:t>
            </a:r>
          </a:p>
        </p:txBody>
      </p:sp>
      <p:pic>
        <p:nvPicPr>
          <p:cNvPr id="5" name="Picture 5" descr="neck_pain_diagnosis0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733800" y="1447800"/>
            <a:ext cx="5410200" cy="4910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132882111"/>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76200"/>
            <a:ext cx="8229600" cy="1143000"/>
          </a:xfrm>
        </p:spPr>
        <p:txBody>
          <a:bodyPr/>
          <a:lstStyle/>
          <a:p>
            <a:pPr eaLnBrk="1" hangingPunct="1"/>
            <a:r>
              <a:rPr lang="en-US" b="1" dirty="0" smtClean="0"/>
              <a:t>Degenerative disc pathology</a:t>
            </a:r>
          </a:p>
        </p:txBody>
      </p:sp>
      <p:sp>
        <p:nvSpPr>
          <p:cNvPr id="11267" name="Rectangle 3"/>
          <p:cNvSpPr>
            <a:spLocks noGrp="1" noChangeArrowheads="1"/>
          </p:cNvSpPr>
          <p:nvPr>
            <p:ph type="body" idx="1"/>
          </p:nvPr>
        </p:nvSpPr>
        <p:spPr>
          <a:xfrm>
            <a:off x="457200" y="1219200"/>
            <a:ext cx="4114800" cy="5334000"/>
          </a:xfrm>
        </p:spPr>
        <p:txBody>
          <a:bodyPr/>
          <a:lstStyle/>
          <a:p>
            <a:pPr algn="l" rtl="0" eaLnBrk="1" hangingPunct="1"/>
            <a:r>
              <a:rPr lang="en-US" sz="3400" smtClean="0">
                <a:solidFill>
                  <a:srgbClr val="66FFFF"/>
                </a:solidFill>
                <a:latin typeface="Times New Roman" pitchFamily="18" charset="0"/>
                <a:cs typeface="Times New Roman" pitchFamily="18" charset="0"/>
              </a:rPr>
              <a:t>Discs:</a:t>
            </a:r>
          </a:p>
          <a:p>
            <a:pPr algn="l" rtl="0" eaLnBrk="1" hangingPunct="1">
              <a:buFont typeface="Wingdings" pitchFamily="2" charset="2"/>
              <a:buChar char="ü"/>
            </a:pPr>
            <a:r>
              <a:rPr lang="en-US" sz="3400" smtClean="0">
                <a:latin typeface="Times New Roman" pitchFamily="18" charset="0"/>
                <a:cs typeface="Times New Roman" pitchFamily="18" charset="0"/>
              </a:rPr>
              <a:t>Dehydration.</a:t>
            </a:r>
          </a:p>
          <a:p>
            <a:pPr algn="l" rtl="0" eaLnBrk="1" hangingPunct="1">
              <a:buFont typeface="Wingdings" pitchFamily="2" charset="2"/>
              <a:buChar char="ü"/>
            </a:pPr>
            <a:r>
              <a:rPr lang="en-US" sz="3400" smtClean="0">
                <a:latin typeface="Times New Roman" pitchFamily="18" charset="0"/>
                <a:cs typeface="Times New Roman" pitchFamily="18" charset="0"/>
              </a:rPr>
              <a:t>Fragmentation.</a:t>
            </a:r>
          </a:p>
          <a:p>
            <a:pPr algn="l" rtl="0" eaLnBrk="1" hangingPunct="1">
              <a:buFont typeface="Wingdings" pitchFamily="2" charset="2"/>
              <a:buChar char="ü"/>
            </a:pPr>
            <a:r>
              <a:rPr lang="en-US" sz="3400" smtClean="0">
                <a:latin typeface="Times New Roman" pitchFamily="18" charset="0"/>
                <a:cs typeface="Times New Roman" pitchFamily="18" charset="0"/>
              </a:rPr>
              <a:t>Loss of disc height.</a:t>
            </a:r>
          </a:p>
          <a:p>
            <a:pPr algn="l" rtl="0" eaLnBrk="1" hangingPunct="1">
              <a:buFont typeface="Wingdings" pitchFamily="2" charset="2"/>
              <a:buChar char="ü"/>
            </a:pPr>
            <a:r>
              <a:rPr lang="en-US" sz="3400" smtClean="0">
                <a:latin typeface="Times New Roman" pitchFamily="18" charset="0"/>
                <a:cs typeface="Times New Roman" pitchFamily="18" charset="0"/>
              </a:rPr>
              <a:t>Disc herniation.</a:t>
            </a:r>
          </a:p>
          <a:p>
            <a:pPr algn="l" rtl="0" eaLnBrk="1" hangingPunct="1">
              <a:buFont typeface="Wingdings" pitchFamily="2" charset="2"/>
              <a:buNone/>
            </a:pPr>
            <a:r>
              <a:rPr lang="en-US" sz="3400" smtClean="0">
                <a:latin typeface="Times New Roman" pitchFamily="18" charset="0"/>
                <a:cs typeface="Times New Roman" pitchFamily="18" charset="0"/>
              </a:rPr>
              <a:t>   bulging, protrusion or extrusion</a:t>
            </a:r>
          </a:p>
          <a:p>
            <a:pPr algn="l" rtl="0" eaLnBrk="1" hangingPunct="1">
              <a:buFont typeface="Wingdings" pitchFamily="2" charset="2"/>
              <a:buChar char="ü"/>
            </a:pPr>
            <a:endParaRPr lang="en-US" sz="3400" smtClean="0">
              <a:latin typeface="Times New Roman" pitchFamily="18" charset="0"/>
              <a:cs typeface="Times New Roman" pitchFamily="18" charset="0"/>
            </a:endParaRPr>
          </a:p>
        </p:txBody>
      </p:sp>
      <p:pic>
        <p:nvPicPr>
          <p:cNvPr id="18437" name="Picture 5" descr="305143-305720-11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343400" y="1371600"/>
            <a:ext cx="4618038"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smtClean="0"/>
              <a:t>Degenerative Disc Disease</a:t>
            </a:r>
          </a:p>
        </p:txBody>
      </p:sp>
      <p:sp>
        <p:nvSpPr>
          <p:cNvPr id="7171" name="Rectangle 3"/>
          <p:cNvSpPr>
            <a:spLocks noGrp="1" noChangeArrowheads="1"/>
          </p:cNvSpPr>
          <p:nvPr>
            <p:ph type="body" idx="1"/>
          </p:nvPr>
        </p:nvSpPr>
        <p:spPr>
          <a:xfrm>
            <a:off x="0" y="1524000"/>
            <a:ext cx="4114800" cy="4953000"/>
          </a:xfrm>
        </p:spPr>
        <p:txBody>
          <a:bodyPr/>
          <a:lstStyle/>
          <a:p>
            <a:pPr algn="just" rtl="0" eaLnBrk="1" hangingPunct="1">
              <a:lnSpc>
                <a:spcPct val="90000"/>
              </a:lnSpc>
              <a:buFontTx/>
              <a:buNone/>
            </a:pPr>
            <a:r>
              <a:rPr lang="ar-EG" sz="2000" dirty="0" smtClean="0">
                <a:latin typeface="Times New Roman" pitchFamily="18" charset="0"/>
                <a:cs typeface="Times New Roman" pitchFamily="18" charset="0"/>
              </a:rPr>
              <a:t>     Rupture of fibrocartilagenous material (annulus fibrosis) that surrounds the intervertebral disk. </a:t>
            </a:r>
            <a:endParaRPr lang="en-US" sz="2000" dirty="0" smtClean="0">
              <a:latin typeface="Times New Roman" pitchFamily="18" charset="0"/>
              <a:cs typeface="Times New Roman" pitchFamily="18" charset="0"/>
            </a:endParaRPr>
          </a:p>
          <a:p>
            <a:pPr algn="just" rtl="0" eaLnBrk="1" hangingPunct="1">
              <a:lnSpc>
                <a:spcPct val="90000"/>
              </a:lnSpc>
              <a:buFontTx/>
              <a:buNone/>
            </a:pPr>
            <a:endParaRPr lang="en-US" sz="2000" dirty="0">
              <a:latin typeface="Times New Roman" pitchFamily="18" charset="0"/>
              <a:cs typeface="Times New Roman" pitchFamily="18" charset="0"/>
            </a:endParaRPr>
          </a:p>
          <a:p>
            <a:pPr algn="just" rtl="0" eaLnBrk="1" hangingPunct="1">
              <a:lnSpc>
                <a:spcPct val="90000"/>
              </a:lnSpc>
              <a:buFontTx/>
              <a:buNone/>
            </a:pPr>
            <a:r>
              <a:rPr lang="ar-EG" sz="2000" dirty="0" smtClean="0">
                <a:latin typeface="Times New Roman" pitchFamily="18" charset="0"/>
                <a:cs typeface="Times New Roman" pitchFamily="18" charset="0"/>
              </a:rPr>
              <a:t>     This rupture involves the release of the disk's center portion containing a gelatinous substance called the nucleus pulposus. Pressure from the vertebrae above and below may cause the nucleus pulposus to be forced outward, placing pressure on a spinal nerve and causing considerable p</a:t>
            </a:r>
            <a:r>
              <a:rPr lang="en-US" sz="2000" dirty="0" err="1" smtClean="0">
                <a:latin typeface="Times New Roman" pitchFamily="18" charset="0"/>
                <a:cs typeface="Times New Roman" pitchFamily="18" charset="0"/>
              </a:rPr>
              <a:t>ain</a:t>
            </a:r>
            <a:r>
              <a:rPr lang="ar-EG" sz="2000" dirty="0" smtClean="0">
                <a:latin typeface="Times New Roman" pitchFamily="18" charset="0"/>
                <a:cs typeface="Times New Roman" pitchFamily="18" charset="0"/>
              </a:rPr>
              <a:t> and damage to the nerve (compression of the cord or root(</a:t>
            </a:r>
            <a:endParaRPr lang="en-US" sz="2000" dirty="0" smtClean="0">
              <a:latin typeface="Times New Roman" pitchFamily="18" charset="0"/>
              <a:cs typeface="Times New Roman" pitchFamily="18" charset="0"/>
            </a:endParaRPr>
          </a:p>
        </p:txBody>
      </p:sp>
      <p:pic>
        <p:nvPicPr>
          <p:cNvPr id="2" name="Cervical Disc Herniation - YouTube.flv">
            <a:hlinkClick r:id="" action="ppaction://media"/>
          </p:cNvPr>
          <p:cNvPicPr>
            <a:picLocks noChangeAspect="1"/>
          </p:cNvPicPr>
          <p:nvPr>
            <a:videoFile r:link="rId1"/>
            <p:extLst>
              <p:ext uri="{DAA4B4D4-6D71-4841-9C94-3DE7FCFB9230}">
                <p14:media xmlns="" xmlns:p14="http://schemas.microsoft.com/office/powerpoint/2010/main" r:embed="rId3"/>
              </p:ext>
            </p:extLst>
          </p:nvPr>
        </p:nvPicPr>
        <p:blipFill>
          <a:blip r:embed="rId4" cstate="print"/>
          <a:stretch>
            <a:fillRect/>
          </a:stretch>
        </p:blipFill>
        <p:spPr>
          <a:xfrm>
            <a:off x="4236720" y="1752600"/>
            <a:ext cx="4907280" cy="3505200"/>
          </a:xfrm>
          <a:prstGeom prst="rect">
            <a:avLst/>
          </a:prstGeom>
        </p:spPr>
      </p:pic>
    </p:spTree>
    <p:extLst>
      <p:ext uri="{BB962C8B-B14F-4D97-AF65-F5344CB8AC3E}">
        <p14:creationId xmlns="" xmlns:p14="http://schemas.microsoft.com/office/powerpoint/2010/main" val="4076437309"/>
      </p:ext>
    </p:extLst>
  </p:cSld>
  <p:clrMapOvr>
    <a:masterClrMapping/>
  </p:clrMapOvr>
  <p:transition advTm="27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84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smtClean="0"/>
              <a:t>Degenerative Disc Disease</a:t>
            </a:r>
          </a:p>
        </p:txBody>
      </p:sp>
      <p:sp>
        <p:nvSpPr>
          <p:cNvPr id="7171" name="Rectangle 3"/>
          <p:cNvSpPr>
            <a:spLocks noGrp="1" noChangeArrowheads="1"/>
          </p:cNvSpPr>
          <p:nvPr>
            <p:ph type="body" idx="1"/>
          </p:nvPr>
        </p:nvSpPr>
        <p:spPr>
          <a:xfrm>
            <a:off x="0" y="1524000"/>
            <a:ext cx="4114800" cy="4953000"/>
          </a:xfrm>
        </p:spPr>
        <p:txBody>
          <a:bodyPr/>
          <a:lstStyle/>
          <a:p>
            <a:pPr algn="just" rtl="0" eaLnBrk="1" hangingPunct="1">
              <a:lnSpc>
                <a:spcPct val="90000"/>
              </a:lnSpc>
              <a:buFontTx/>
              <a:buNone/>
            </a:pPr>
            <a:r>
              <a:rPr lang="ar-EG" sz="2000" dirty="0" smtClean="0">
                <a:latin typeface="Times New Roman" pitchFamily="18" charset="0"/>
                <a:cs typeface="Times New Roman" pitchFamily="18" charset="0"/>
              </a:rPr>
              <a:t>     Rupture of fibrocartilagenous material (annulus fibrosis) that surrounds the intervertebral disk. </a:t>
            </a:r>
            <a:endParaRPr lang="en-US" sz="2000" dirty="0" smtClean="0">
              <a:latin typeface="Times New Roman" pitchFamily="18" charset="0"/>
              <a:cs typeface="Times New Roman" pitchFamily="18" charset="0"/>
            </a:endParaRPr>
          </a:p>
          <a:p>
            <a:pPr algn="just" rtl="0" eaLnBrk="1" hangingPunct="1">
              <a:lnSpc>
                <a:spcPct val="90000"/>
              </a:lnSpc>
              <a:buFontTx/>
              <a:buNone/>
            </a:pPr>
            <a:endParaRPr lang="en-US" sz="2000" dirty="0">
              <a:latin typeface="Times New Roman" pitchFamily="18" charset="0"/>
              <a:cs typeface="Times New Roman" pitchFamily="18" charset="0"/>
            </a:endParaRPr>
          </a:p>
          <a:p>
            <a:pPr algn="just" rtl="0" eaLnBrk="1" hangingPunct="1">
              <a:lnSpc>
                <a:spcPct val="90000"/>
              </a:lnSpc>
              <a:buFontTx/>
              <a:buNone/>
            </a:pPr>
            <a:r>
              <a:rPr lang="ar-EG" sz="2000" dirty="0" smtClean="0">
                <a:latin typeface="Times New Roman" pitchFamily="18" charset="0"/>
                <a:cs typeface="Times New Roman" pitchFamily="18" charset="0"/>
              </a:rPr>
              <a:t>     This rupture involves the release of the disk's center portion containing a gelatinous substance called the nucleus pulposus. Pressure from the vertebrae above and below may cause the nucleus pulposus to be forced outward, placing pressure on a spinal nerve and causing considerable p</a:t>
            </a:r>
            <a:r>
              <a:rPr lang="en-US" sz="2000" dirty="0" err="1" smtClean="0">
                <a:latin typeface="Times New Roman" pitchFamily="18" charset="0"/>
                <a:cs typeface="Times New Roman" pitchFamily="18" charset="0"/>
              </a:rPr>
              <a:t>ain</a:t>
            </a:r>
            <a:r>
              <a:rPr lang="ar-EG" sz="2000" dirty="0" smtClean="0">
                <a:latin typeface="Times New Roman" pitchFamily="18" charset="0"/>
                <a:cs typeface="Times New Roman" pitchFamily="18" charset="0"/>
              </a:rPr>
              <a:t> and damage to the nerve (compression of the cord or root(</a:t>
            </a:r>
            <a:endParaRPr lang="en-US" sz="2000" dirty="0" smtClean="0">
              <a:latin typeface="Times New Roman" pitchFamily="18" charset="0"/>
              <a:cs typeface="Times New Roman" pitchFamily="18" charset="0"/>
            </a:endParaRPr>
          </a:p>
        </p:txBody>
      </p:sp>
      <p:pic>
        <p:nvPicPr>
          <p:cNvPr id="5" name="Picture 5" descr="cervical_discectomy_rationale0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74820" y="1600200"/>
            <a:ext cx="4888230" cy="36675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822563157"/>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Lumbar disc herniation</a:t>
            </a:r>
            <a:endParaRPr lang="ar-EG" dirty="0"/>
          </a:p>
        </p:txBody>
      </p:sp>
      <p:pic>
        <p:nvPicPr>
          <p:cNvPr id="4" name="Picture 9" descr="imagesCA4P0UU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2000" y="1828800"/>
            <a:ext cx="2952750" cy="2952750"/>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12" descr="hernielomb"/>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52600" y="1828800"/>
            <a:ext cx="2527413" cy="29527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18116517"/>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Degenerative Spinal Instability</a:t>
            </a:r>
            <a:endParaRPr lang="ar-EG" dirty="0"/>
          </a:p>
        </p:txBody>
      </p:sp>
      <p:pic>
        <p:nvPicPr>
          <p:cNvPr id="4" name="Lumbar Spine Pathology Spondylolisthesis Degenerative operation 3D animations - YouTube.flv">
            <a:hlinkClick r:id="" action="ppaction://media"/>
          </p:cNvPr>
          <p:cNvPicPr>
            <a:picLocks noGrp="1" noChangeAspect="1"/>
          </p:cNvPicPr>
          <p:nvPr>
            <p:ph idx="1"/>
            <a:videoFile r:link="rId1"/>
            <p:extLst>
              <p:ext uri="{DAA4B4D4-6D71-4841-9C94-3DE7FCFB9230}">
                <p14:media xmlns="" xmlns:p14="http://schemas.microsoft.com/office/powerpoint/2010/main" r:embed="rId3"/>
              </p:ext>
            </p:extLst>
          </p:nvPr>
        </p:nvPicPr>
        <p:blipFill>
          <a:blip r:embed="rId4" cstate="print"/>
          <a:stretch>
            <a:fillRect/>
          </a:stretch>
        </p:blipFill>
        <p:spPr>
          <a:xfrm>
            <a:off x="1517650" y="1600200"/>
            <a:ext cx="6110288" cy="4525963"/>
          </a:xfrm>
        </p:spPr>
      </p:pic>
    </p:spTree>
    <p:extLst>
      <p:ext uri="{BB962C8B-B14F-4D97-AF65-F5344CB8AC3E}">
        <p14:creationId xmlns="" xmlns:p14="http://schemas.microsoft.com/office/powerpoint/2010/main" val="152247836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08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ndalus" pitchFamily="18" charset="-78"/>
                <a:cs typeface="Andalus" pitchFamily="18" charset="-78"/>
              </a:rPr>
              <a:t>Introduction</a:t>
            </a:r>
            <a:endParaRPr lang="ar-EG" dirty="0">
              <a:latin typeface="Andalus" pitchFamily="18" charset="-78"/>
              <a:cs typeface="Andalus" pitchFamily="18" charset="-78"/>
            </a:endParaRPr>
          </a:p>
        </p:txBody>
      </p:sp>
      <p:sp>
        <p:nvSpPr>
          <p:cNvPr id="3" name="Content Placeholder 2"/>
          <p:cNvSpPr>
            <a:spLocks noGrp="1"/>
          </p:cNvSpPr>
          <p:nvPr>
            <p:ph idx="1"/>
          </p:nvPr>
        </p:nvSpPr>
        <p:spPr/>
        <p:txBody>
          <a:bodyPr/>
          <a:lstStyle/>
          <a:p>
            <a:pPr algn="l" rtl="0"/>
            <a:r>
              <a:rPr lang="en-US" dirty="0" smtClean="0">
                <a:latin typeface="Andalus" pitchFamily="18" charset="-78"/>
                <a:cs typeface="Andalus" pitchFamily="18" charset="-78"/>
              </a:rPr>
              <a:t>Anatomy of the Spine.</a:t>
            </a:r>
          </a:p>
          <a:p>
            <a:pPr algn="l" rtl="0"/>
            <a:r>
              <a:rPr lang="en-US" dirty="0" smtClean="0">
                <a:latin typeface="Andalus" pitchFamily="18" charset="-78"/>
                <a:cs typeface="Andalus" pitchFamily="18" charset="-78"/>
              </a:rPr>
              <a:t>Degenerative Spine Pathology.</a:t>
            </a:r>
          </a:p>
          <a:p>
            <a:pPr algn="l" rtl="0"/>
            <a:r>
              <a:rPr lang="en-US" dirty="0" smtClean="0">
                <a:latin typeface="Andalus" pitchFamily="18" charset="-78"/>
                <a:cs typeface="Andalus" pitchFamily="18" charset="-78"/>
              </a:rPr>
              <a:t>Clinical Evaluation.</a:t>
            </a:r>
          </a:p>
          <a:p>
            <a:pPr algn="l" rtl="0"/>
            <a:r>
              <a:rPr lang="en-US" dirty="0" smtClean="0">
                <a:latin typeface="Andalus" pitchFamily="18" charset="-78"/>
                <a:cs typeface="Andalus" pitchFamily="18" charset="-78"/>
              </a:rPr>
              <a:t>Radiological Evaluation.</a:t>
            </a:r>
          </a:p>
          <a:p>
            <a:pPr algn="l" rtl="0"/>
            <a:r>
              <a:rPr lang="en-US" dirty="0" smtClean="0">
                <a:latin typeface="Andalus" pitchFamily="18" charset="-78"/>
                <a:cs typeface="Andalus" pitchFamily="18" charset="-78"/>
              </a:rPr>
              <a:t>Differential Diagnosis.</a:t>
            </a:r>
          </a:p>
          <a:p>
            <a:pPr algn="l" rtl="0"/>
            <a:r>
              <a:rPr lang="en-US" dirty="0" smtClean="0">
                <a:latin typeface="Andalus" pitchFamily="18" charset="-78"/>
                <a:cs typeface="Andalus" pitchFamily="18" charset="-78"/>
              </a:rPr>
              <a:t>Treatment.</a:t>
            </a:r>
          </a:p>
          <a:p>
            <a:pPr algn="l" rtl="0"/>
            <a:endParaRPr lang="en-US" dirty="0" smtClean="0">
              <a:latin typeface="Andalus" pitchFamily="18" charset="-78"/>
              <a:cs typeface="Andalus" pitchFamily="18" charset="-78"/>
            </a:endParaRPr>
          </a:p>
          <a:p>
            <a:pPr algn="l" rtl="0"/>
            <a:endParaRPr lang="en-US" dirty="0" smtClean="0">
              <a:latin typeface="Andalus" pitchFamily="18" charset="-78"/>
              <a:cs typeface="Andalus" pitchFamily="18" charset="-78"/>
            </a:endParaRPr>
          </a:p>
          <a:p>
            <a:pPr algn="l" rtl="0"/>
            <a:endParaRPr lang="ar-EG" dirty="0">
              <a:latin typeface="Andalus" pitchFamily="18" charset="-78"/>
              <a:cs typeface="Andalus" pitchFamily="18" charset="-78"/>
            </a:endParaRPr>
          </a:p>
        </p:txBody>
      </p:sp>
    </p:spTree>
    <p:extLst>
      <p:ext uri="{BB962C8B-B14F-4D97-AF65-F5344CB8AC3E}">
        <p14:creationId xmlns="" xmlns:p14="http://schemas.microsoft.com/office/powerpoint/2010/main" val="1574373533"/>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Degenerative Spinal Instability</a:t>
            </a:r>
            <a:endParaRPr lang="ar-EG" dirty="0"/>
          </a:p>
        </p:txBody>
      </p:sp>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09800" y="1247063"/>
            <a:ext cx="5003939" cy="49251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04319741"/>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81000" y="381000"/>
            <a:ext cx="8229600" cy="838200"/>
          </a:xfrm>
        </p:spPr>
        <p:txBody>
          <a:bodyPr/>
          <a:lstStyle/>
          <a:p>
            <a:pPr algn="l" rtl="0" eaLnBrk="1" hangingPunct="1"/>
            <a:r>
              <a:rPr lang="en-US" b="1" dirty="0" smtClean="0"/>
              <a:t>   Degenerative Spine Disease</a:t>
            </a:r>
            <a:br>
              <a:rPr lang="en-US" b="1" dirty="0" smtClean="0"/>
            </a:br>
            <a:r>
              <a:rPr lang="en-US" b="1" dirty="0" smtClean="0">
                <a:solidFill>
                  <a:srgbClr val="0070C0"/>
                </a:solidFill>
              </a:rPr>
              <a:t>Clinical presentation</a:t>
            </a:r>
          </a:p>
        </p:txBody>
      </p:sp>
      <p:sp>
        <p:nvSpPr>
          <p:cNvPr id="21507" name="Rectangle 3"/>
          <p:cNvSpPr>
            <a:spLocks noGrp="1" noChangeArrowheads="1"/>
          </p:cNvSpPr>
          <p:nvPr>
            <p:ph type="body" idx="1"/>
          </p:nvPr>
        </p:nvSpPr>
        <p:spPr>
          <a:xfrm>
            <a:off x="685800" y="1341437"/>
            <a:ext cx="8229600" cy="4525963"/>
          </a:xfrm>
        </p:spPr>
        <p:txBody>
          <a:bodyPr/>
          <a:lstStyle/>
          <a:p>
            <a:pPr algn="l" rtl="0" eaLnBrk="1" hangingPunct="1"/>
            <a:r>
              <a:rPr lang="en-US" sz="3600" dirty="0" smtClean="0">
                <a:solidFill>
                  <a:srgbClr val="66FFFF"/>
                </a:solidFill>
                <a:latin typeface="Times New Roman" pitchFamily="18" charset="0"/>
                <a:cs typeface="Times New Roman" pitchFamily="18" charset="0"/>
              </a:rPr>
              <a:t>History :</a:t>
            </a:r>
          </a:p>
          <a:p>
            <a:pPr algn="l" rtl="0" eaLnBrk="1" hangingPunct="1">
              <a:buFont typeface="Wingdings" pitchFamily="2" charset="2"/>
              <a:buChar char="ü"/>
            </a:pPr>
            <a:r>
              <a:rPr lang="en-US" sz="3600" dirty="0" smtClean="0">
                <a:latin typeface="Times New Roman" pitchFamily="18" charset="0"/>
                <a:cs typeface="Times New Roman" pitchFamily="18" charset="0"/>
              </a:rPr>
              <a:t>The course may be slowly progressive , the patient may be asymptomatic or has mild pain.</a:t>
            </a:r>
          </a:p>
          <a:p>
            <a:pPr marL="0" indent="0" algn="l" rtl="0" eaLnBrk="1" hangingPunct="1">
              <a:buNone/>
            </a:pPr>
            <a:endParaRPr lang="en-US" sz="3600" dirty="0" smtClean="0">
              <a:latin typeface="Times New Roman" pitchFamily="18" charset="0"/>
              <a:cs typeface="Times New Roman" pitchFamily="18" charset="0"/>
            </a:endParaRPr>
          </a:p>
          <a:p>
            <a:pPr algn="l" rtl="0" eaLnBrk="1" hangingPunct="1">
              <a:buFont typeface="Wingdings" pitchFamily="2" charset="2"/>
              <a:buChar char="ü"/>
            </a:pPr>
            <a:r>
              <a:rPr lang="en-US" sz="3600" dirty="0" smtClean="0">
                <a:latin typeface="Times New Roman" pitchFamily="18" charset="0"/>
                <a:cs typeface="Times New Roman" pitchFamily="18" charset="0"/>
              </a:rPr>
              <a:t>Acute on top of chronic deterioration may occurs ,and may be predisposed by trauma</a:t>
            </a:r>
            <a:r>
              <a:rPr lang="en-US" sz="2400" dirty="0" smtClean="0">
                <a:latin typeface="Times New Roman" pitchFamily="18" charset="0"/>
                <a:cs typeface="Times New Roman" pitchFamily="18" charset="0"/>
              </a:rPr>
              <a:t> .</a:t>
            </a:r>
          </a:p>
          <a:p>
            <a:pPr algn="l" rtl="0" eaLnBrk="1" hangingPunct="1">
              <a:buFont typeface="Wingdings" pitchFamily="2" charset="2"/>
              <a:buNone/>
            </a:pPr>
            <a:r>
              <a:rPr lang="en-US" sz="2400" dirty="0" smtClean="0">
                <a:latin typeface="Times New Roman" pitchFamily="18" charset="0"/>
                <a:cs typeface="Times New Roman" pitchFamily="18" charset="0"/>
              </a:rPr>
              <a:t> </a:t>
            </a:r>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US" b="1" dirty="0" smtClean="0"/>
              <a:t>Clinical- </a:t>
            </a:r>
            <a:r>
              <a:rPr lang="en-US" sz="3600" b="1" dirty="0" smtClean="0"/>
              <a:t>Personal and past history </a:t>
            </a:r>
            <a:endParaRPr lang="en-US" b="1" dirty="0"/>
          </a:p>
        </p:txBody>
      </p:sp>
      <p:sp>
        <p:nvSpPr>
          <p:cNvPr id="121859" name="Rectangle 3"/>
          <p:cNvSpPr>
            <a:spLocks noGrp="1" noChangeArrowheads="1"/>
          </p:cNvSpPr>
          <p:nvPr>
            <p:ph type="body" sz="half" idx="1"/>
          </p:nvPr>
        </p:nvSpPr>
        <p:spPr/>
        <p:txBody>
          <a:bodyPr/>
          <a:lstStyle/>
          <a:p>
            <a:pPr algn="l" rtl="0">
              <a:lnSpc>
                <a:spcPct val="90000"/>
              </a:lnSpc>
            </a:pPr>
            <a:r>
              <a:rPr lang="en-US" sz="2000" dirty="0" smtClean="0">
                <a:solidFill>
                  <a:srgbClr val="FF0000"/>
                </a:solidFill>
                <a:latin typeface="Times New Roman" pitchFamily="18" charset="0"/>
                <a:cs typeface="Times New Roman" pitchFamily="18" charset="0"/>
              </a:rPr>
              <a:t>Prior </a:t>
            </a:r>
            <a:r>
              <a:rPr lang="en-US" sz="2000" dirty="0">
                <a:solidFill>
                  <a:srgbClr val="FF0000"/>
                </a:solidFill>
                <a:latin typeface="Times New Roman" pitchFamily="18" charset="0"/>
                <a:cs typeface="Times New Roman" pitchFamily="18" charset="0"/>
              </a:rPr>
              <a:t>or current treatments including </a:t>
            </a:r>
            <a:r>
              <a:rPr lang="en-US" sz="2000" dirty="0" smtClean="0">
                <a:solidFill>
                  <a:srgbClr val="FF0000"/>
                </a:solidFill>
                <a:latin typeface="Times New Roman" pitchFamily="18" charset="0"/>
                <a:cs typeface="Times New Roman" pitchFamily="18" charset="0"/>
              </a:rPr>
              <a:t>medication</a:t>
            </a:r>
            <a:r>
              <a:rPr lang="en-US" sz="2000" dirty="0" smtClean="0">
                <a:latin typeface="Times New Roman" pitchFamily="18" charset="0"/>
                <a:cs typeface="Times New Roman" pitchFamily="18" charset="0"/>
              </a:rPr>
              <a:t>.</a:t>
            </a:r>
          </a:p>
          <a:p>
            <a:pPr marL="0" indent="0" algn="l" rtl="0">
              <a:lnSpc>
                <a:spcPct val="90000"/>
              </a:lnSpc>
              <a:buNone/>
            </a:pPr>
            <a:endParaRPr lang="en-US" sz="2000" dirty="0">
              <a:latin typeface="Times New Roman" pitchFamily="18" charset="0"/>
              <a:cs typeface="Times New Roman" pitchFamily="18" charset="0"/>
            </a:endParaRPr>
          </a:p>
          <a:p>
            <a:pPr algn="l" rtl="0">
              <a:lnSpc>
                <a:spcPct val="90000"/>
              </a:lnSpc>
            </a:pPr>
            <a:r>
              <a:rPr lang="en-US" sz="2000" dirty="0" smtClean="0">
                <a:solidFill>
                  <a:srgbClr val="FF0000"/>
                </a:solidFill>
                <a:latin typeface="Times New Roman" pitchFamily="18" charset="0"/>
                <a:cs typeface="Times New Roman" pitchFamily="18" charset="0"/>
              </a:rPr>
              <a:t>Smoking:</a:t>
            </a:r>
          </a:p>
          <a:p>
            <a:pPr marL="400050" lvl="1" indent="0" algn="l" rtl="0">
              <a:lnSpc>
                <a:spcPct val="90000"/>
              </a:lnSpc>
              <a:buNone/>
            </a:pPr>
            <a:r>
              <a:rPr lang="en-US" sz="1600" dirty="0" smtClean="0">
                <a:latin typeface="Times New Roman" pitchFamily="18" charset="0"/>
                <a:cs typeface="Times New Roman" pitchFamily="18" charset="0"/>
              </a:rPr>
              <a:t>Smokers </a:t>
            </a:r>
            <a:r>
              <a:rPr lang="en-US" sz="1600" dirty="0">
                <a:latin typeface="Times New Roman" pitchFamily="18" charset="0"/>
                <a:cs typeface="Times New Roman" pitchFamily="18" charset="0"/>
              </a:rPr>
              <a:t>complain of more severe symptoms and have less improvement </a:t>
            </a:r>
            <a:r>
              <a:rPr lang="en-US" sz="1600" dirty="0" err="1">
                <a:latin typeface="Times New Roman" pitchFamily="18" charset="0"/>
                <a:cs typeface="Times New Roman" pitchFamily="18" charset="0"/>
              </a:rPr>
              <a:t>postsurgically</a:t>
            </a:r>
            <a:r>
              <a:rPr lang="en-US" sz="1600" dirty="0">
                <a:latin typeface="Times New Roman" pitchFamily="18" charset="0"/>
                <a:cs typeface="Times New Roman" pitchFamily="18" charset="0"/>
              </a:rPr>
              <a:t>)</a:t>
            </a:r>
          </a:p>
          <a:p>
            <a:pPr algn="l" rtl="0">
              <a:lnSpc>
                <a:spcPct val="90000"/>
              </a:lnSpc>
            </a:pPr>
            <a:endParaRPr lang="en-US" sz="2000" dirty="0" smtClean="0">
              <a:latin typeface="Times New Roman" pitchFamily="18" charset="0"/>
              <a:cs typeface="Times New Roman" pitchFamily="18" charset="0"/>
            </a:endParaRPr>
          </a:p>
          <a:p>
            <a:pPr algn="l" rtl="0">
              <a:lnSpc>
                <a:spcPct val="90000"/>
              </a:lnSpc>
            </a:pPr>
            <a:r>
              <a:rPr lang="en-US" sz="2000" dirty="0" smtClean="0">
                <a:solidFill>
                  <a:srgbClr val="FF0000"/>
                </a:solidFill>
                <a:latin typeface="Times New Roman" pitchFamily="18" charset="0"/>
                <a:cs typeface="Times New Roman" pitchFamily="18" charset="0"/>
              </a:rPr>
              <a:t>Obesity </a:t>
            </a:r>
          </a:p>
          <a:p>
            <a:pPr marL="400050" lvl="1" indent="0" algn="l" rtl="0">
              <a:lnSpc>
                <a:spcPct val="90000"/>
              </a:lnSpc>
              <a:buNone/>
            </a:pPr>
            <a:r>
              <a:rPr lang="en-US" sz="1600" dirty="0" smtClean="0">
                <a:latin typeface="Times New Roman" pitchFamily="18" charset="0"/>
                <a:cs typeface="Times New Roman" pitchFamily="18" charset="0"/>
              </a:rPr>
              <a:t>Obese </a:t>
            </a:r>
            <a:r>
              <a:rPr lang="en-US" sz="1600" dirty="0">
                <a:latin typeface="Times New Roman" pitchFamily="18" charset="0"/>
                <a:cs typeface="Times New Roman" pitchFamily="18" charset="0"/>
              </a:rPr>
              <a:t>patients more likely to suffer radicular pain or neurologic symptoms and carry more </a:t>
            </a:r>
            <a:r>
              <a:rPr lang="en-US" sz="1600" dirty="0" smtClean="0">
                <a:latin typeface="Times New Roman" pitchFamily="18" charset="0"/>
                <a:cs typeface="Times New Roman" pitchFamily="18" charset="0"/>
              </a:rPr>
              <a:t>comorbidities.</a:t>
            </a:r>
          </a:p>
          <a:p>
            <a:pPr marL="0" indent="0" algn="l" rtl="0">
              <a:lnSpc>
                <a:spcPct val="90000"/>
              </a:lnSpc>
              <a:buNone/>
            </a:pPr>
            <a:endParaRPr lang="en-US" sz="2000" dirty="0">
              <a:latin typeface="Times New Roman" pitchFamily="18" charset="0"/>
              <a:cs typeface="Times New Roman" pitchFamily="18" charset="0"/>
            </a:endParaRPr>
          </a:p>
          <a:p>
            <a:pPr algn="l" rtl="0">
              <a:lnSpc>
                <a:spcPct val="90000"/>
              </a:lnSpc>
            </a:pPr>
            <a:r>
              <a:rPr lang="en-US" sz="2000" dirty="0">
                <a:solidFill>
                  <a:srgbClr val="FF0000"/>
                </a:solidFill>
                <a:latin typeface="Times New Roman" pitchFamily="18" charset="0"/>
                <a:cs typeface="Times New Roman" pitchFamily="18" charset="0"/>
              </a:rPr>
              <a:t>Diabetes </a:t>
            </a:r>
            <a:endParaRPr lang="en-US" sz="2000" dirty="0" smtClean="0">
              <a:solidFill>
                <a:srgbClr val="FF0000"/>
              </a:solidFill>
              <a:latin typeface="Times New Roman" pitchFamily="18" charset="0"/>
              <a:cs typeface="Times New Roman" pitchFamily="18" charset="0"/>
            </a:endParaRPr>
          </a:p>
          <a:p>
            <a:pPr marL="0" indent="0" algn="l" rtl="0">
              <a:lnSpc>
                <a:spcPct val="90000"/>
              </a:lnSpc>
              <a:buNone/>
            </a:pPr>
            <a:r>
              <a:rPr lang="en-US" sz="20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(May need neurophysiology testing</a:t>
            </a:r>
            <a:r>
              <a:rPr lang="en-US" sz="1800" dirty="0" smtClean="0"/>
              <a:t>)</a:t>
            </a:r>
            <a:endParaRPr lang="en-US" sz="1800" dirty="0"/>
          </a:p>
        </p:txBody>
      </p:sp>
      <p:sp>
        <p:nvSpPr>
          <p:cNvPr id="121860" name="Rectangle 4"/>
          <p:cNvSpPr>
            <a:spLocks noGrp="1" noChangeArrowheads="1"/>
          </p:cNvSpPr>
          <p:nvPr>
            <p:ph type="body" sz="half" idx="2"/>
          </p:nvPr>
        </p:nvSpPr>
        <p:spPr/>
        <p:txBody>
          <a:bodyPr/>
          <a:lstStyle/>
          <a:p>
            <a:pPr algn="l" rtl="0">
              <a:lnSpc>
                <a:spcPct val="90000"/>
              </a:lnSpc>
            </a:pPr>
            <a:r>
              <a:rPr lang="en-US" sz="2000" dirty="0">
                <a:solidFill>
                  <a:srgbClr val="FF0000"/>
                </a:solidFill>
                <a:latin typeface="Times New Roman" pitchFamily="18" charset="0"/>
                <a:cs typeface="Times New Roman" pitchFamily="18" charset="0"/>
              </a:rPr>
              <a:t>Psychological factors</a:t>
            </a:r>
            <a:r>
              <a:rPr lang="en-US" sz="2000" dirty="0">
                <a:latin typeface="Times New Roman" pitchFamily="18" charset="0"/>
                <a:cs typeface="Times New Roman" pitchFamily="18" charset="0"/>
              </a:rPr>
              <a:t>: </a:t>
            </a:r>
            <a:endParaRPr lang="en-US" sz="2000" dirty="0" smtClean="0">
              <a:latin typeface="Times New Roman" pitchFamily="18" charset="0"/>
              <a:cs typeface="Times New Roman" pitchFamily="18" charset="0"/>
            </a:endParaRPr>
          </a:p>
          <a:p>
            <a:pPr marL="0" indent="0" algn="just" rtl="0">
              <a:lnSpc>
                <a:spcPct val="90000"/>
              </a:lnSpc>
              <a:buNone/>
            </a:pPr>
            <a:r>
              <a:rPr lang="en-US" sz="1800" dirty="0" smtClean="0">
                <a:latin typeface="Times New Roman" pitchFamily="18" charset="0"/>
                <a:cs typeface="Times New Roman" pitchFamily="18" charset="0"/>
              </a:rPr>
              <a:t>Anxiety</a:t>
            </a:r>
            <a:r>
              <a:rPr lang="en-US" sz="1800" dirty="0">
                <a:latin typeface="Times New Roman" pitchFamily="18" charset="0"/>
                <a:cs typeface="Times New Roman" pitchFamily="18" charset="0"/>
              </a:rPr>
              <a:t>, depression, somatization symptoms, stressful responsibilities, job dissatisfaction, mental stress at work, negative body image, weakness in ego functioning (prospective predictors of developing back pain)</a:t>
            </a:r>
          </a:p>
          <a:p>
            <a:pPr algn="l" rtl="0">
              <a:lnSpc>
                <a:spcPct val="90000"/>
              </a:lnSpc>
            </a:pPr>
            <a:endParaRPr lang="en-US" sz="2000" dirty="0">
              <a:latin typeface="Times New Roman" pitchFamily="18" charset="0"/>
              <a:cs typeface="Times New Roman" pitchFamily="18" charset="0"/>
            </a:endParaRPr>
          </a:p>
          <a:p>
            <a:pPr algn="l" rtl="0">
              <a:lnSpc>
                <a:spcPct val="90000"/>
              </a:lnSpc>
            </a:pPr>
            <a:r>
              <a:rPr lang="en-US" sz="2000" dirty="0" smtClean="0">
                <a:solidFill>
                  <a:srgbClr val="FF0000"/>
                </a:solidFill>
                <a:latin typeface="Times New Roman" pitchFamily="18" charset="0"/>
                <a:cs typeface="Times New Roman" pitchFamily="18" charset="0"/>
              </a:rPr>
              <a:t>Pattern of daily activity:</a:t>
            </a:r>
          </a:p>
          <a:p>
            <a:pPr marL="0" indent="0" algn="just" rtl="0">
              <a:lnSpc>
                <a:spcPct val="90000"/>
              </a:lnSpc>
              <a:buNone/>
            </a:pPr>
            <a:r>
              <a:rPr lang="en-US" sz="2000" dirty="0" smtClean="0">
                <a:latin typeface="Times New Roman" pitchFamily="18" charset="0"/>
                <a:cs typeface="Times New Roman" pitchFamily="18" charset="0"/>
              </a:rPr>
              <a:t>(e.g</a:t>
            </a:r>
            <a:r>
              <a:rPr lang="en-US" sz="2000" dirty="0">
                <a:latin typeface="Times New Roman" pitchFamily="18" charset="0"/>
                <a:cs typeface="Times New Roman" pitchFamily="18" charset="0"/>
              </a:rPr>
              <a:t>. leaning forward in spinal stenosis, sitting down, coughing, sneezing, </a:t>
            </a:r>
            <a:r>
              <a:rPr lang="en-US" sz="2000" dirty="0" err="1">
                <a:latin typeface="Times New Roman" pitchFamily="18" charset="0"/>
                <a:cs typeface="Times New Roman" pitchFamily="18" charset="0"/>
              </a:rPr>
              <a:t>Valsalva</a:t>
            </a:r>
            <a:r>
              <a:rPr lang="en-US" sz="2000" dirty="0">
                <a:latin typeface="Times New Roman" pitchFamily="18" charset="0"/>
                <a:cs typeface="Times New Roman" pitchFamily="18" charset="0"/>
              </a:rPr>
              <a:t> for herniated discs</a:t>
            </a:r>
            <a:r>
              <a:rPr lang="en-US" sz="2000" dirty="0" smtClean="0">
                <a:latin typeface="Times New Roman" pitchFamily="18" charset="0"/>
                <a:cs typeface="Times New Roman" pitchFamily="18" charset="0"/>
              </a:rPr>
              <a:t>)</a:t>
            </a:r>
          </a:p>
          <a:p>
            <a:pPr algn="l" rtl="0">
              <a:lnSpc>
                <a:spcPct val="90000"/>
              </a:lnSpc>
            </a:pPr>
            <a:endParaRPr lang="en-US" sz="2000" dirty="0">
              <a:latin typeface="Times New Roman" pitchFamily="18" charset="0"/>
              <a:cs typeface="Times New Roman" pitchFamily="18" charset="0"/>
            </a:endParaRPr>
          </a:p>
          <a:p>
            <a:pPr algn="l" rtl="0">
              <a:lnSpc>
                <a:spcPct val="90000"/>
              </a:lnSpc>
            </a:pPr>
            <a:r>
              <a:rPr lang="en-US" sz="2000" dirty="0" smtClean="0">
                <a:solidFill>
                  <a:srgbClr val="FF0000"/>
                </a:solidFill>
                <a:latin typeface="Times New Roman" pitchFamily="18" charset="0"/>
                <a:cs typeface="Times New Roman" pitchFamily="18" charset="0"/>
              </a:rPr>
              <a:t>Occupational Factors.</a:t>
            </a:r>
            <a:endParaRPr lang="en-US" sz="2000" dirty="0">
              <a:solidFill>
                <a:srgbClr val="FF0000"/>
              </a:solidFill>
              <a:latin typeface="Times New Roman" pitchFamily="18" charset="0"/>
              <a:cs typeface="Times New Roman" pitchFamily="18" charset="0"/>
            </a:endParaRPr>
          </a:p>
          <a:p>
            <a:pPr>
              <a:lnSpc>
                <a:spcPct val="90000"/>
              </a:lnSpc>
            </a:pPr>
            <a:endParaRPr lang="en-US" sz="2000" dirty="0"/>
          </a:p>
          <a:p>
            <a:pPr algn="l" rtl="0">
              <a:lnSpc>
                <a:spcPct val="90000"/>
              </a:lnSpc>
              <a:buFontTx/>
              <a:buNone/>
            </a:pPr>
            <a:endParaRPr lang="en-US" sz="2000" dirty="0"/>
          </a:p>
        </p:txBody>
      </p:sp>
    </p:spTree>
    <p:extLst>
      <p:ext uri="{BB962C8B-B14F-4D97-AF65-F5344CB8AC3E}">
        <p14:creationId xmlns="" xmlns:p14="http://schemas.microsoft.com/office/powerpoint/2010/main" val="2606106574"/>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
          <p:cNvSpPr>
            <a:spLocks noGrp="1" noChangeArrowheads="1"/>
          </p:cNvSpPr>
          <p:nvPr>
            <p:ph type="title"/>
          </p:nvPr>
        </p:nvSpPr>
        <p:spPr>
          <a:xfrm>
            <a:off x="457200" y="152400"/>
            <a:ext cx="8229600" cy="1143000"/>
          </a:xfrm>
          <a:noFill/>
        </p:spPr>
        <p:txBody>
          <a:bodyPr/>
          <a:lstStyle/>
          <a:p>
            <a:pPr eaLnBrk="1" hangingPunct="1"/>
            <a:r>
              <a:rPr lang="en-US" b="1" dirty="0" smtClean="0"/>
              <a:t>Clinical History</a:t>
            </a:r>
          </a:p>
        </p:txBody>
      </p:sp>
      <p:sp>
        <p:nvSpPr>
          <p:cNvPr id="22531" name="Rectangle 9"/>
          <p:cNvSpPr>
            <a:spLocks noGrp="1" noChangeArrowheads="1"/>
          </p:cNvSpPr>
          <p:nvPr>
            <p:ph type="body" sz="half" idx="1"/>
          </p:nvPr>
        </p:nvSpPr>
        <p:spPr>
          <a:xfrm>
            <a:off x="457200" y="1143000"/>
            <a:ext cx="8229600" cy="5486400"/>
          </a:xfrm>
        </p:spPr>
        <p:txBody>
          <a:bodyPr/>
          <a:lstStyle/>
          <a:p>
            <a:pPr lvl="1" algn="l" rtl="0" eaLnBrk="1" hangingPunct="1">
              <a:lnSpc>
                <a:spcPct val="90000"/>
              </a:lnSpc>
              <a:buFont typeface="Wingdings" pitchFamily="2" charset="2"/>
              <a:buChar char="ü"/>
            </a:pPr>
            <a:r>
              <a:rPr lang="en-US" sz="2000" b="1" dirty="0" err="1" smtClean="0">
                <a:solidFill>
                  <a:srgbClr val="FF0000"/>
                </a:solidFill>
              </a:rPr>
              <a:t>Muscloskeletal</a:t>
            </a:r>
            <a:r>
              <a:rPr lang="en-US" sz="2000" b="1" dirty="0" smtClean="0"/>
              <a:t> :</a:t>
            </a:r>
          </a:p>
          <a:p>
            <a:pPr lvl="2" algn="l" rtl="0" eaLnBrk="1" hangingPunct="1">
              <a:lnSpc>
                <a:spcPct val="90000"/>
              </a:lnSpc>
              <a:buFont typeface="Wingdings" pitchFamily="2" charset="2"/>
              <a:buChar char="Ø"/>
            </a:pPr>
            <a:r>
              <a:rPr lang="en-US" sz="1800" dirty="0" smtClean="0"/>
              <a:t>Pain</a:t>
            </a:r>
          </a:p>
          <a:p>
            <a:pPr lvl="3" algn="l" rtl="0" eaLnBrk="1" hangingPunct="1">
              <a:lnSpc>
                <a:spcPct val="90000"/>
              </a:lnSpc>
              <a:buFont typeface="Wingdings" pitchFamily="2" charset="2"/>
              <a:buChar char="Ø"/>
            </a:pPr>
            <a:r>
              <a:rPr lang="en-US" dirty="0" smtClean="0"/>
              <a:t>Neck pain, occipital pain, headache, shoulder pain.</a:t>
            </a:r>
          </a:p>
          <a:p>
            <a:pPr lvl="3" algn="l" rtl="0" eaLnBrk="1" hangingPunct="1">
              <a:lnSpc>
                <a:spcPct val="90000"/>
              </a:lnSpc>
              <a:buFont typeface="Wingdings" pitchFamily="2" charset="2"/>
              <a:buChar char="Ø"/>
            </a:pPr>
            <a:r>
              <a:rPr lang="en-US" dirty="0" smtClean="0"/>
              <a:t>Back Pain – Radiating non-sciatic leg pain.</a:t>
            </a:r>
          </a:p>
          <a:p>
            <a:pPr lvl="2" algn="l" rtl="0" eaLnBrk="1" hangingPunct="1">
              <a:lnSpc>
                <a:spcPct val="90000"/>
              </a:lnSpc>
              <a:buFont typeface="Wingdings" pitchFamily="2" charset="2"/>
              <a:buChar char="Ø"/>
            </a:pPr>
            <a:r>
              <a:rPr lang="en-US" sz="1800" dirty="0" smtClean="0"/>
              <a:t>Diminished range of motion.</a:t>
            </a:r>
          </a:p>
          <a:p>
            <a:pPr lvl="1" algn="l" rtl="0" eaLnBrk="1" hangingPunct="1">
              <a:lnSpc>
                <a:spcPct val="90000"/>
              </a:lnSpc>
              <a:buFont typeface="Wingdings" pitchFamily="2" charset="2"/>
              <a:buChar char="ü"/>
            </a:pPr>
            <a:endParaRPr lang="en-US" sz="2000" b="1" dirty="0" smtClean="0"/>
          </a:p>
          <a:p>
            <a:pPr lvl="1" algn="l" rtl="0" eaLnBrk="1" hangingPunct="1">
              <a:lnSpc>
                <a:spcPct val="90000"/>
              </a:lnSpc>
              <a:buFont typeface="Wingdings" pitchFamily="2" charset="2"/>
              <a:buChar char="ü"/>
            </a:pPr>
            <a:r>
              <a:rPr lang="en-US" sz="2000" b="1" dirty="0" smtClean="0">
                <a:solidFill>
                  <a:srgbClr val="FF0000"/>
                </a:solidFill>
              </a:rPr>
              <a:t>Radiculopathy</a:t>
            </a:r>
            <a:r>
              <a:rPr lang="en-US" sz="2000" dirty="0" smtClean="0">
                <a:solidFill>
                  <a:srgbClr val="FF0000"/>
                </a:solidFill>
              </a:rPr>
              <a:t> </a:t>
            </a:r>
            <a:r>
              <a:rPr lang="en-US" sz="2000" dirty="0" smtClean="0">
                <a:solidFill>
                  <a:srgbClr val="FF0000"/>
                </a:solidFill>
                <a:sym typeface="Wingdings" pitchFamily="2" charset="2"/>
              </a:rPr>
              <a:t>: </a:t>
            </a:r>
          </a:p>
          <a:p>
            <a:pPr lvl="2" algn="l" rtl="0" eaLnBrk="1" hangingPunct="1">
              <a:lnSpc>
                <a:spcPct val="90000"/>
              </a:lnSpc>
              <a:buFont typeface="Wingdings" pitchFamily="2" charset="2"/>
              <a:buChar char="Ø"/>
            </a:pPr>
            <a:r>
              <a:rPr lang="en-US" sz="1800" dirty="0" smtClean="0"/>
              <a:t>Sensory :( with </a:t>
            </a:r>
            <a:r>
              <a:rPr lang="en-US" sz="1800" dirty="0" err="1" smtClean="0"/>
              <a:t>dermatomal</a:t>
            </a:r>
            <a:r>
              <a:rPr lang="en-US" sz="1800" dirty="0" smtClean="0"/>
              <a:t> distribution)</a:t>
            </a:r>
          </a:p>
          <a:p>
            <a:pPr lvl="3" algn="l" rtl="0" eaLnBrk="1" hangingPunct="1">
              <a:lnSpc>
                <a:spcPct val="90000"/>
              </a:lnSpc>
              <a:buFontTx/>
              <a:buNone/>
            </a:pPr>
            <a:r>
              <a:rPr lang="en-US" sz="1600" dirty="0" smtClean="0"/>
              <a:t>Radicular pain (</a:t>
            </a:r>
            <a:r>
              <a:rPr lang="en-US" sz="1600" dirty="0" err="1" smtClean="0"/>
              <a:t>Brachialgia</a:t>
            </a:r>
            <a:r>
              <a:rPr lang="en-US" sz="1600" dirty="0" smtClean="0"/>
              <a:t>/ Sciatica)</a:t>
            </a:r>
          </a:p>
          <a:p>
            <a:pPr lvl="3" algn="l" rtl="0" eaLnBrk="1" hangingPunct="1">
              <a:lnSpc>
                <a:spcPct val="90000"/>
              </a:lnSpc>
              <a:buFontTx/>
              <a:buNone/>
            </a:pPr>
            <a:r>
              <a:rPr lang="en-US" sz="1600" dirty="0" err="1" smtClean="0"/>
              <a:t>Parathesia</a:t>
            </a:r>
            <a:r>
              <a:rPr lang="en-US" sz="1600" dirty="0" smtClean="0"/>
              <a:t>.</a:t>
            </a:r>
          </a:p>
          <a:p>
            <a:pPr lvl="3" algn="l" rtl="0" eaLnBrk="1" hangingPunct="1">
              <a:lnSpc>
                <a:spcPct val="90000"/>
              </a:lnSpc>
              <a:buFontTx/>
              <a:buNone/>
            </a:pPr>
            <a:endParaRPr lang="en-US" sz="1600" dirty="0" smtClean="0"/>
          </a:p>
          <a:p>
            <a:pPr lvl="2" algn="l" rtl="0" eaLnBrk="1" hangingPunct="1">
              <a:lnSpc>
                <a:spcPct val="90000"/>
              </a:lnSpc>
              <a:buFont typeface="Wingdings" pitchFamily="2" charset="2"/>
              <a:buChar char="Ø"/>
            </a:pPr>
            <a:r>
              <a:rPr lang="en-US" sz="1800" dirty="0" smtClean="0"/>
              <a:t>Motor: </a:t>
            </a:r>
          </a:p>
          <a:p>
            <a:pPr lvl="3" algn="l" rtl="0" eaLnBrk="1" hangingPunct="1">
              <a:lnSpc>
                <a:spcPct val="90000"/>
              </a:lnSpc>
              <a:buFont typeface="Wingdings" pitchFamily="2" charset="2"/>
              <a:buNone/>
            </a:pPr>
            <a:r>
              <a:rPr lang="en-US" sz="1600" dirty="0" smtClean="0"/>
              <a:t>Weakness/ Atrophy</a:t>
            </a:r>
          </a:p>
          <a:p>
            <a:pPr marL="914400" lvl="2" indent="0" algn="l" rtl="0" eaLnBrk="1" hangingPunct="1">
              <a:lnSpc>
                <a:spcPct val="90000"/>
              </a:lnSpc>
              <a:buNone/>
            </a:pPr>
            <a:r>
              <a:rPr lang="en-US" dirty="0" smtClean="0"/>
              <a:t>		</a:t>
            </a:r>
          </a:p>
          <a:p>
            <a:pPr lvl="1" algn="l" rtl="0" eaLnBrk="1" hangingPunct="1">
              <a:lnSpc>
                <a:spcPct val="90000"/>
              </a:lnSpc>
              <a:buFont typeface="Wingdings" pitchFamily="2" charset="2"/>
              <a:buChar char="ü"/>
            </a:pPr>
            <a:r>
              <a:rPr lang="en-US" sz="2000" b="1" dirty="0" smtClean="0">
                <a:solidFill>
                  <a:srgbClr val="FF0000"/>
                </a:solidFill>
              </a:rPr>
              <a:t>Myelopathy</a:t>
            </a:r>
            <a:r>
              <a:rPr lang="en-US" sz="2000" dirty="0" smtClean="0">
                <a:solidFill>
                  <a:srgbClr val="FF0000"/>
                </a:solidFill>
              </a:rPr>
              <a:t>: </a:t>
            </a:r>
            <a:r>
              <a:rPr lang="en-US" sz="2000" dirty="0" smtClean="0"/>
              <a:t>(UMNL)</a:t>
            </a:r>
          </a:p>
          <a:p>
            <a:pPr marL="457200" lvl="1" indent="0" algn="l" rtl="0" eaLnBrk="1" hangingPunct="1">
              <a:lnSpc>
                <a:spcPct val="90000"/>
              </a:lnSpc>
              <a:buNone/>
            </a:pPr>
            <a:r>
              <a:rPr lang="en-US" sz="2000" dirty="0">
                <a:solidFill>
                  <a:srgbClr val="FF0000"/>
                </a:solidFill>
                <a:latin typeface="Times New Roman" pitchFamily="18" charset="0"/>
                <a:cs typeface="Times New Roman" pitchFamily="18" charset="0"/>
              </a:rPr>
              <a:t>	</a:t>
            </a:r>
            <a:r>
              <a:rPr lang="en-US" sz="1800" dirty="0" smtClean="0"/>
              <a:t>Spasticity and gait disturbance.</a:t>
            </a:r>
          </a:p>
          <a:p>
            <a:pPr lvl="2" algn="l" rtl="0" eaLnBrk="1" hangingPunct="1">
              <a:lnSpc>
                <a:spcPct val="90000"/>
              </a:lnSpc>
              <a:buFont typeface="Wingdings" pitchFamily="2" charset="2"/>
              <a:buChar char="Ø"/>
            </a:pPr>
            <a:r>
              <a:rPr lang="en-US" sz="1800" dirty="0" smtClean="0"/>
              <a:t>Impaired fine motor movements.</a:t>
            </a:r>
          </a:p>
          <a:p>
            <a:pPr lvl="2" algn="l" rtl="0" eaLnBrk="1" hangingPunct="1">
              <a:lnSpc>
                <a:spcPct val="90000"/>
              </a:lnSpc>
              <a:buFont typeface="Wingdings" pitchFamily="2" charset="2"/>
              <a:buChar char="Ø"/>
            </a:pPr>
            <a:r>
              <a:rPr lang="en-US" sz="1800" dirty="0" smtClean="0"/>
              <a:t>Sphincter dysfunction and impotence.</a:t>
            </a:r>
          </a:p>
          <a:p>
            <a:pPr lvl="2" algn="l" rtl="0" eaLnBrk="1" hangingPunct="1">
              <a:lnSpc>
                <a:spcPct val="90000"/>
              </a:lnSpc>
              <a:buFont typeface="Wingdings" pitchFamily="2" charset="2"/>
              <a:buNone/>
            </a:pPr>
            <a:endParaRPr lang="en-US" sz="1400" dirty="0" smtClean="0"/>
          </a:p>
          <a:p>
            <a:pPr lvl="2" algn="l" rtl="0" eaLnBrk="1" hangingPunct="1">
              <a:lnSpc>
                <a:spcPct val="90000"/>
              </a:lnSpc>
              <a:buFont typeface="Wingdings" pitchFamily="2" charset="2"/>
              <a:buChar char="Ø"/>
            </a:pPr>
            <a:endParaRPr lang="en-US" sz="1400" dirty="0" smtClean="0"/>
          </a:p>
          <a:p>
            <a:pPr lvl="3" algn="l" rtl="0" eaLnBrk="1" hangingPunct="1">
              <a:lnSpc>
                <a:spcPct val="90000"/>
              </a:lnSpc>
              <a:buFontTx/>
              <a:buChar char="o"/>
            </a:pPr>
            <a:endParaRPr lang="en-US" sz="1200" dirty="0" smtClean="0"/>
          </a:p>
          <a:p>
            <a:pPr algn="l" rtl="0" eaLnBrk="1" hangingPunct="1">
              <a:lnSpc>
                <a:spcPct val="90000"/>
              </a:lnSpc>
              <a:buFont typeface="Wingdings" pitchFamily="2" charset="2"/>
              <a:buChar char="ü"/>
            </a:pPr>
            <a:endParaRPr lang="en-US" sz="1800" dirty="0" smtClean="0"/>
          </a:p>
        </p:txBody>
      </p:sp>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457200" y="274638"/>
            <a:ext cx="8229600" cy="563562"/>
          </a:xfrm>
        </p:spPr>
        <p:txBody>
          <a:bodyPr/>
          <a:lstStyle/>
          <a:p>
            <a:r>
              <a:rPr lang="en-US" sz="4000" dirty="0"/>
              <a:t>Claudication pain </a:t>
            </a:r>
            <a:r>
              <a:rPr lang="en-US" sz="4000" dirty="0" err="1"/>
              <a:t>neuro</a:t>
            </a:r>
            <a:r>
              <a:rPr lang="en-US" sz="4000" dirty="0"/>
              <a:t> </a:t>
            </a:r>
            <a:r>
              <a:rPr lang="en-US" sz="4000" dirty="0" err="1"/>
              <a:t>vs</a:t>
            </a:r>
            <a:r>
              <a:rPr lang="en-US" sz="4000" dirty="0"/>
              <a:t> vascular</a:t>
            </a:r>
          </a:p>
        </p:txBody>
      </p:sp>
      <p:sp>
        <p:nvSpPr>
          <p:cNvPr id="2" name="Content Placeholder 1"/>
          <p:cNvSpPr>
            <a:spLocks noGrp="1"/>
          </p:cNvSpPr>
          <p:nvPr>
            <p:ph idx="1"/>
          </p:nvPr>
        </p:nvSpPr>
        <p:spPr>
          <a:xfrm>
            <a:off x="457200" y="1600200"/>
            <a:ext cx="3276600" cy="4525963"/>
          </a:xfrm>
        </p:spPr>
        <p:txBody>
          <a:bodyPr/>
          <a:lstStyle/>
          <a:p>
            <a:pPr marL="0" indent="0" algn="ctr" rtl="0">
              <a:buNone/>
            </a:pPr>
            <a:r>
              <a:rPr lang="en-US" dirty="0" smtClean="0">
                <a:solidFill>
                  <a:srgbClr val="FF0000"/>
                </a:solidFill>
              </a:rPr>
              <a:t>Claudication like pain can be of neurogenic origin!!!!</a:t>
            </a:r>
            <a:endParaRPr lang="ar-EG" dirty="0">
              <a:solidFill>
                <a:srgbClr val="FF0000"/>
              </a:solidFill>
            </a:endParaRPr>
          </a:p>
        </p:txBody>
      </p:sp>
      <p:pic>
        <p:nvPicPr>
          <p:cNvPr id="12289" name="Picture 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889613" y="838200"/>
            <a:ext cx="5136990" cy="6019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368201162"/>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
          <p:cNvSpPr>
            <a:spLocks noGrp="1" noChangeArrowheads="1"/>
          </p:cNvSpPr>
          <p:nvPr>
            <p:ph type="title"/>
          </p:nvPr>
        </p:nvSpPr>
        <p:spPr>
          <a:xfrm>
            <a:off x="457200" y="152400"/>
            <a:ext cx="8229600" cy="1143000"/>
          </a:xfrm>
          <a:noFill/>
        </p:spPr>
        <p:txBody>
          <a:bodyPr/>
          <a:lstStyle/>
          <a:p>
            <a:pPr rtl="0" eaLnBrk="1" hangingPunct="1"/>
            <a:r>
              <a:rPr lang="ar-EG" b="1" dirty="0" smtClean="0"/>
              <a:t> </a:t>
            </a:r>
            <a:r>
              <a:rPr lang="en-US" b="1" dirty="0" smtClean="0"/>
              <a:t>Clinical Examination</a:t>
            </a:r>
          </a:p>
        </p:txBody>
      </p:sp>
      <p:sp>
        <p:nvSpPr>
          <p:cNvPr id="5" name="Rectangle 3"/>
          <p:cNvSpPr txBox="1">
            <a:spLocks noChangeArrowheads="1"/>
          </p:cNvSpPr>
          <p:nvPr/>
        </p:nvSpPr>
        <p:spPr bwMode="auto">
          <a:xfrm>
            <a:off x="1600200" y="1371600"/>
            <a:ext cx="6248400" cy="213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28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400">
                <a:solidFill>
                  <a:schemeClr val="tx1"/>
                </a:solidFill>
                <a:latin typeface="+mn-lt"/>
                <a:cs typeface="+mn-cs"/>
              </a:defRPr>
            </a:lvl2pPr>
            <a:lvl3pPr marL="1143000" indent="-228600" algn="r" rtl="1" eaLnBrk="0" fontAlgn="base" hangingPunct="0">
              <a:spcBef>
                <a:spcPct val="20000"/>
              </a:spcBef>
              <a:spcAft>
                <a:spcPct val="0"/>
              </a:spcAft>
              <a:buChar char="•"/>
              <a:defRPr sz="2000">
                <a:solidFill>
                  <a:schemeClr val="tx1"/>
                </a:solidFill>
                <a:latin typeface="+mn-lt"/>
                <a:cs typeface="+mn-cs"/>
              </a:defRPr>
            </a:lvl3pPr>
            <a:lvl4pPr marL="1600200" indent="-228600" algn="r" rtl="1" eaLnBrk="0" fontAlgn="base" hangingPunct="0">
              <a:spcBef>
                <a:spcPct val="20000"/>
              </a:spcBef>
              <a:spcAft>
                <a:spcPct val="0"/>
              </a:spcAft>
              <a:buChar char="–"/>
              <a:defRPr sz="1800">
                <a:solidFill>
                  <a:schemeClr val="tx1"/>
                </a:solidFill>
                <a:latin typeface="+mn-lt"/>
                <a:cs typeface="+mn-cs"/>
              </a:defRPr>
            </a:lvl4pPr>
            <a:lvl5pPr marL="2057400" indent="-228600" algn="r" rtl="1" eaLnBrk="0" fontAlgn="base" hangingPunct="0">
              <a:spcBef>
                <a:spcPct val="20000"/>
              </a:spcBef>
              <a:spcAft>
                <a:spcPct val="0"/>
              </a:spcAft>
              <a:buChar char="»"/>
              <a:defRPr sz="1800">
                <a:solidFill>
                  <a:schemeClr val="tx1"/>
                </a:solidFill>
                <a:latin typeface="+mn-lt"/>
                <a:cs typeface="+mn-cs"/>
              </a:defRPr>
            </a:lvl5pPr>
            <a:lvl6pPr marL="2514600" indent="-228600" algn="r" rtl="1" fontAlgn="base">
              <a:spcBef>
                <a:spcPct val="20000"/>
              </a:spcBef>
              <a:spcAft>
                <a:spcPct val="0"/>
              </a:spcAft>
              <a:buChar char="»"/>
              <a:defRPr sz="1800">
                <a:solidFill>
                  <a:schemeClr val="tx1"/>
                </a:solidFill>
                <a:latin typeface="+mn-lt"/>
                <a:cs typeface="+mn-cs"/>
              </a:defRPr>
            </a:lvl6pPr>
            <a:lvl7pPr marL="2971800" indent="-228600" algn="r" rtl="1" fontAlgn="base">
              <a:spcBef>
                <a:spcPct val="20000"/>
              </a:spcBef>
              <a:spcAft>
                <a:spcPct val="0"/>
              </a:spcAft>
              <a:buChar char="»"/>
              <a:defRPr sz="1800">
                <a:solidFill>
                  <a:schemeClr val="tx1"/>
                </a:solidFill>
                <a:latin typeface="+mn-lt"/>
                <a:cs typeface="+mn-cs"/>
              </a:defRPr>
            </a:lvl7pPr>
            <a:lvl8pPr marL="3429000" indent="-228600" algn="r" rtl="1" fontAlgn="base">
              <a:spcBef>
                <a:spcPct val="20000"/>
              </a:spcBef>
              <a:spcAft>
                <a:spcPct val="0"/>
              </a:spcAft>
              <a:buChar char="»"/>
              <a:defRPr sz="1800">
                <a:solidFill>
                  <a:schemeClr val="tx1"/>
                </a:solidFill>
                <a:latin typeface="+mn-lt"/>
                <a:cs typeface="+mn-cs"/>
              </a:defRPr>
            </a:lvl8pPr>
            <a:lvl9pPr marL="3886200" indent="-228600" algn="r" rtl="1" fontAlgn="base">
              <a:spcBef>
                <a:spcPct val="20000"/>
              </a:spcBef>
              <a:spcAft>
                <a:spcPct val="0"/>
              </a:spcAft>
              <a:buChar char="»"/>
              <a:defRPr sz="1800">
                <a:solidFill>
                  <a:schemeClr val="tx1"/>
                </a:solidFill>
                <a:latin typeface="+mn-lt"/>
                <a:cs typeface="+mn-cs"/>
              </a:defRPr>
            </a:lvl9pPr>
          </a:lstStyle>
          <a:p>
            <a:pPr marL="457200" lvl="1" indent="0" algn="l" rtl="0">
              <a:lnSpc>
                <a:spcPct val="80000"/>
              </a:lnSpc>
              <a:buNone/>
            </a:pPr>
            <a:endParaRPr lang="en-US" sz="2000" dirty="0" smtClean="0">
              <a:latin typeface="Times New Roman" pitchFamily="18" charset="0"/>
              <a:cs typeface="Times New Roman" pitchFamily="18" charset="0"/>
            </a:endParaRPr>
          </a:p>
          <a:p>
            <a:pPr lvl="1" algn="l" rtl="0">
              <a:lnSpc>
                <a:spcPct val="80000"/>
              </a:lnSpc>
              <a:buFont typeface="Wingdings" pitchFamily="2" charset="2"/>
              <a:buChar char="ü"/>
            </a:pPr>
            <a:r>
              <a:rPr lang="en-US" sz="2000" dirty="0" smtClean="0">
                <a:latin typeface="Times New Roman" pitchFamily="18" charset="0"/>
                <a:cs typeface="Times New Roman" pitchFamily="18" charset="0"/>
              </a:rPr>
              <a:t>General Examination</a:t>
            </a:r>
          </a:p>
          <a:p>
            <a:pPr lvl="1" algn="l" rtl="0">
              <a:lnSpc>
                <a:spcPct val="80000"/>
              </a:lnSpc>
              <a:buFont typeface="Wingdings" pitchFamily="2" charset="2"/>
              <a:buChar char="ü"/>
            </a:pPr>
            <a:endParaRPr lang="en-US" sz="2000" dirty="0">
              <a:latin typeface="Times New Roman" pitchFamily="18" charset="0"/>
              <a:cs typeface="Times New Roman" pitchFamily="18" charset="0"/>
            </a:endParaRPr>
          </a:p>
          <a:p>
            <a:pPr lvl="1" algn="l" rtl="0">
              <a:lnSpc>
                <a:spcPct val="80000"/>
              </a:lnSpc>
              <a:buFont typeface="Wingdings" pitchFamily="2" charset="2"/>
              <a:buChar char="ü"/>
            </a:pPr>
            <a:r>
              <a:rPr lang="en-US" sz="2000" dirty="0" smtClean="0">
                <a:latin typeface="Times New Roman" pitchFamily="18" charset="0"/>
                <a:cs typeface="Times New Roman" pitchFamily="18" charset="0"/>
              </a:rPr>
              <a:t>Local: (</a:t>
            </a:r>
            <a:r>
              <a:rPr lang="en-US" sz="2000" dirty="0" smtClean="0">
                <a:latin typeface="Times New Roman" pitchFamily="18" charset="0"/>
                <a:cs typeface="Times New Roman" pitchFamily="18" charset="0"/>
                <a:sym typeface="Wingdings" pitchFamily="2" charset="2"/>
              </a:rPr>
              <a:t>back / Neck examination)</a:t>
            </a:r>
            <a:endParaRPr lang="en-US" sz="2000" dirty="0" smtClean="0">
              <a:latin typeface="Times New Roman" pitchFamily="18" charset="0"/>
              <a:cs typeface="Times New Roman" pitchFamily="18" charset="0"/>
            </a:endParaRPr>
          </a:p>
          <a:p>
            <a:pPr lvl="1" algn="l" rtl="0">
              <a:lnSpc>
                <a:spcPct val="80000"/>
              </a:lnSpc>
              <a:buFont typeface="Wingdings" pitchFamily="2" charset="2"/>
              <a:buChar char="Ø"/>
            </a:pPr>
            <a:endParaRPr lang="en-US" dirty="0" smtClean="0">
              <a:latin typeface="Times New Roman" pitchFamily="18" charset="0"/>
              <a:cs typeface="Times New Roman" pitchFamily="18" charset="0"/>
            </a:endParaRPr>
          </a:p>
          <a:p>
            <a:pPr lvl="1" algn="l" rtl="0">
              <a:lnSpc>
                <a:spcPct val="80000"/>
              </a:lnSpc>
              <a:buFont typeface="Wingdings" pitchFamily="2" charset="2"/>
              <a:buChar char="ü"/>
            </a:pPr>
            <a:r>
              <a:rPr lang="en-US" sz="2000" dirty="0" smtClean="0">
                <a:latin typeface="Times New Roman" pitchFamily="18" charset="0"/>
                <a:cs typeface="Times New Roman" pitchFamily="18" charset="0"/>
              </a:rPr>
              <a:t>Neurological </a:t>
            </a:r>
          </a:p>
          <a:p>
            <a:pPr lvl="2" algn="l" rtl="0">
              <a:lnSpc>
                <a:spcPct val="80000"/>
              </a:lnSpc>
              <a:buFont typeface="Wingdings" pitchFamily="2" charset="2"/>
              <a:buChar char="Ø"/>
            </a:pPr>
            <a:endParaRPr lang="en-US" sz="1800" dirty="0" smtClean="0">
              <a:latin typeface="Times New Roman" pitchFamily="18" charset="0"/>
              <a:cs typeface="Times New Roman" pitchFamily="18" charset="0"/>
            </a:endParaRPr>
          </a:p>
          <a:p>
            <a:pPr lvl="3" algn="l" rtl="0">
              <a:lnSpc>
                <a:spcPct val="80000"/>
              </a:lnSpc>
              <a:buFont typeface="Wingdings" pitchFamily="2" charset="2"/>
              <a:buNone/>
            </a:pPr>
            <a:endParaRPr lang="en-US" sz="1600" dirty="0">
              <a:latin typeface="Times New Roman" pitchFamily="18" charset="0"/>
              <a:cs typeface="Times New Roman" pitchFamily="18" charset="0"/>
            </a:endParaRPr>
          </a:p>
        </p:txBody>
      </p:sp>
    </p:spTree>
    <p:extLst>
      <p:ext uri="{BB962C8B-B14F-4D97-AF65-F5344CB8AC3E}">
        <p14:creationId xmlns="" xmlns:p14="http://schemas.microsoft.com/office/powerpoint/2010/main" val="182572079"/>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
          <p:cNvSpPr>
            <a:spLocks noGrp="1" noChangeArrowheads="1"/>
          </p:cNvSpPr>
          <p:nvPr>
            <p:ph type="title"/>
          </p:nvPr>
        </p:nvSpPr>
        <p:spPr>
          <a:xfrm>
            <a:off x="457200" y="152400"/>
            <a:ext cx="8229600" cy="1143000"/>
          </a:xfrm>
          <a:noFill/>
        </p:spPr>
        <p:txBody>
          <a:bodyPr/>
          <a:lstStyle/>
          <a:p>
            <a:pPr rtl="0" eaLnBrk="1" hangingPunct="1"/>
            <a:r>
              <a:rPr lang="ar-EG" b="1" dirty="0" smtClean="0"/>
              <a:t> </a:t>
            </a:r>
            <a:r>
              <a:rPr lang="en-US" b="1" dirty="0" smtClean="0"/>
              <a:t>Clinical Examination</a:t>
            </a:r>
          </a:p>
        </p:txBody>
      </p:sp>
      <p:sp>
        <p:nvSpPr>
          <p:cNvPr id="5" name="Rectangle 3"/>
          <p:cNvSpPr txBox="1">
            <a:spLocks noChangeArrowheads="1"/>
          </p:cNvSpPr>
          <p:nvPr/>
        </p:nvSpPr>
        <p:spPr bwMode="auto">
          <a:xfrm>
            <a:off x="1371600" y="1905000"/>
            <a:ext cx="6477000" cy="2971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28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400">
                <a:solidFill>
                  <a:schemeClr val="tx1"/>
                </a:solidFill>
                <a:latin typeface="+mn-lt"/>
                <a:cs typeface="+mn-cs"/>
              </a:defRPr>
            </a:lvl2pPr>
            <a:lvl3pPr marL="1143000" indent="-228600" algn="r" rtl="1" eaLnBrk="0" fontAlgn="base" hangingPunct="0">
              <a:spcBef>
                <a:spcPct val="20000"/>
              </a:spcBef>
              <a:spcAft>
                <a:spcPct val="0"/>
              </a:spcAft>
              <a:buChar char="•"/>
              <a:defRPr sz="2000">
                <a:solidFill>
                  <a:schemeClr val="tx1"/>
                </a:solidFill>
                <a:latin typeface="+mn-lt"/>
                <a:cs typeface="+mn-cs"/>
              </a:defRPr>
            </a:lvl3pPr>
            <a:lvl4pPr marL="1600200" indent="-228600" algn="r" rtl="1" eaLnBrk="0" fontAlgn="base" hangingPunct="0">
              <a:spcBef>
                <a:spcPct val="20000"/>
              </a:spcBef>
              <a:spcAft>
                <a:spcPct val="0"/>
              </a:spcAft>
              <a:buChar char="–"/>
              <a:defRPr sz="1800">
                <a:solidFill>
                  <a:schemeClr val="tx1"/>
                </a:solidFill>
                <a:latin typeface="+mn-lt"/>
                <a:cs typeface="+mn-cs"/>
              </a:defRPr>
            </a:lvl4pPr>
            <a:lvl5pPr marL="2057400" indent="-228600" algn="r" rtl="1" eaLnBrk="0" fontAlgn="base" hangingPunct="0">
              <a:spcBef>
                <a:spcPct val="20000"/>
              </a:spcBef>
              <a:spcAft>
                <a:spcPct val="0"/>
              </a:spcAft>
              <a:buChar char="»"/>
              <a:defRPr sz="1800">
                <a:solidFill>
                  <a:schemeClr val="tx1"/>
                </a:solidFill>
                <a:latin typeface="+mn-lt"/>
                <a:cs typeface="+mn-cs"/>
              </a:defRPr>
            </a:lvl5pPr>
            <a:lvl6pPr marL="2514600" indent="-228600" algn="r" rtl="1" fontAlgn="base">
              <a:spcBef>
                <a:spcPct val="20000"/>
              </a:spcBef>
              <a:spcAft>
                <a:spcPct val="0"/>
              </a:spcAft>
              <a:buChar char="»"/>
              <a:defRPr sz="1800">
                <a:solidFill>
                  <a:schemeClr val="tx1"/>
                </a:solidFill>
                <a:latin typeface="+mn-lt"/>
                <a:cs typeface="+mn-cs"/>
              </a:defRPr>
            </a:lvl6pPr>
            <a:lvl7pPr marL="2971800" indent="-228600" algn="r" rtl="1" fontAlgn="base">
              <a:spcBef>
                <a:spcPct val="20000"/>
              </a:spcBef>
              <a:spcAft>
                <a:spcPct val="0"/>
              </a:spcAft>
              <a:buChar char="»"/>
              <a:defRPr sz="1800">
                <a:solidFill>
                  <a:schemeClr val="tx1"/>
                </a:solidFill>
                <a:latin typeface="+mn-lt"/>
                <a:cs typeface="+mn-cs"/>
              </a:defRPr>
            </a:lvl7pPr>
            <a:lvl8pPr marL="3429000" indent="-228600" algn="r" rtl="1" fontAlgn="base">
              <a:spcBef>
                <a:spcPct val="20000"/>
              </a:spcBef>
              <a:spcAft>
                <a:spcPct val="0"/>
              </a:spcAft>
              <a:buChar char="»"/>
              <a:defRPr sz="1800">
                <a:solidFill>
                  <a:schemeClr val="tx1"/>
                </a:solidFill>
                <a:latin typeface="+mn-lt"/>
                <a:cs typeface="+mn-cs"/>
              </a:defRPr>
            </a:lvl8pPr>
            <a:lvl9pPr marL="3886200" indent="-228600" algn="r" rtl="1" fontAlgn="base">
              <a:spcBef>
                <a:spcPct val="20000"/>
              </a:spcBef>
              <a:spcAft>
                <a:spcPct val="0"/>
              </a:spcAft>
              <a:buChar char="»"/>
              <a:defRPr sz="1800">
                <a:solidFill>
                  <a:schemeClr val="tx1"/>
                </a:solidFill>
                <a:latin typeface="+mn-lt"/>
                <a:cs typeface="+mn-cs"/>
              </a:defRPr>
            </a:lvl9pPr>
          </a:lstStyle>
          <a:p>
            <a:pPr lvl="1" algn="l" rtl="0">
              <a:lnSpc>
                <a:spcPct val="80000"/>
              </a:lnSpc>
              <a:buFont typeface="Wingdings" pitchFamily="2" charset="2"/>
              <a:buChar char="ü"/>
            </a:pPr>
            <a:r>
              <a:rPr lang="en-US" sz="2800" dirty="0" smtClean="0">
                <a:latin typeface="Times New Roman" pitchFamily="18" charset="0"/>
                <a:cs typeface="Times New Roman" pitchFamily="18" charset="0"/>
              </a:rPr>
              <a:t>Local: (</a:t>
            </a:r>
            <a:r>
              <a:rPr lang="en-US" sz="2800" dirty="0" smtClean="0">
                <a:latin typeface="Times New Roman" pitchFamily="18" charset="0"/>
                <a:cs typeface="Times New Roman" pitchFamily="18" charset="0"/>
                <a:sym typeface="Wingdings" pitchFamily="2" charset="2"/>
              </a:rPr>
              <a:t>back / Neck examination)</a:t>
            </a:r>
            <a:endParaRPr lang="en-US" sz="2800" dirty="0" smtClean="0">
              <a:latin typeface="Times New Roman" pitchFamily="18" charset="0"/>
              <a:cs typeface="Times New Roman" pitchFamily="18" charset="0"/>
            </a:endParaRPr>
          </a:p>
          <a:p>
            <a:pPr lvl="2" algn="l" rtl="0">
              <a:lnSpc>
                <a:spcPct val="150000"/>
              </a:lnSpc>
              <a:buFont typeface="Wingdings" pitchFamily="2" charset="2"/>
              <a:buChar char="Ø"/>
            </a:pPr>
            <a:r>
              <a:rPr lang="en-US" dirty="0" smtClean="0">
                <a:latin typeface="Times New Roman" pitchFamily="18" charset="0"/>
                <a:cs typeface="Times New Roman" pitchFamily="18" charset="0"/>
              </a:rPr>
              <a:t>Inspection (deformity)</a:t>
            </a:r>
          </a:p>
          <a:p>
            <a:pPr lvl="2" algn="l" rtl="0">
              <a:lnSpc>
                <a:spcPct val="150000"/>
              </a:lnSpc>
              <a:buFont typeface="Wingdings" pitchFamily="2" charset="2"/>
              <a:buChar char="Ø"/>
            </a:pPr>
            <a:r>
              <a:rPr lang="en-US" dirty="0" smtClean="0">
                <a:latin typeface="Times New Roman" pitchFamily="18" charset="0"/>
                <a:cs typeface="Times New Roman" pitchFamily="18" charset="0"/>
              </a:rPr>
              <a:t>Range of Motion </a:t>
            </a:r>
          </a:p>
          <a:p>
            <a:pPr lvl="2" algn="l" rtl="0">
              <a:lnSpc>
                <a:spcPct val="150000"/>
              </a:lnSpc>
              <a:buFont typeface="Wingdings" pitchFamily="2" charset="2"/>
              <a:buChar char="Ø"/>
            </a:pPr>
            <a:r>
              <a:rPr lang="en-US" dirty="0" smtClean="0">
                <a:latin typeface="Times New Roman" pitchFamily="18" charset="0"/>
                <a:cs typeface="Times New Roman" pitchFamily="18" charset="0"/>
              </a:rPr>
              <a:t>Palpation (step , tenderness…..</a:t>
            </a:r>
            <a:r>
              <a:rPr lang="en-US" dirty="0" err="1" smtClean="0">
                <a:latin typeface="Times New Roman" pitchFamily="18" charset="0"/>
                <a:cs typeface="Times New Roman" pitchFamily="18" charset="0"/>
              </a:rPr>
              <a:t>etc</a:t>
            </a:r>
            <a:r>
              <a:rPr lang="en-US" dirty="0" smtClean="0">
                <a:latin typeface="Times New Roman" pitchFamily="18" charset="0"/>
                <a:cs typeface="Times New Roman" pitchFamily="18" charset="0"/>
              </a:rPr>
              <a:t>)</a:t>
            </a:r>
          </a:p>
          <a:p>
            <a:pPr marL="457200" lvl="1" indent="0" algn="l" rtl="0">
              <a:lnSpc>
                <a:spcPct val="150000"/>
              </a:lnSpc>
              <a:buNone/>
            </a:pPr>
            <a:endParaRPr lang="en-US" sz="2800"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2088671952"/>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
          <p:cNvSpPr>
            <a:spLocks noGrp="1" noChangeArrowheads="1"/>
          </p:cNvSpPr>
          <p:nvPr>
            <p:ph type="title"/>
          </p:nvPr>
        </p:nvSpPr>
        <p:spPr>
          <a:xfrm>
            <a:off x="457200" y="152400"/>
            <a:ext cx="8229600" cy="1143000"/>
          </a:xfrm>
          <a:noFill/>
        </p:spPr>
        <p:txBody>
          <a:bodyPr/>
          <a:lstStyle/>
          <a:p>
            <a:pPr rtl="0" eaLnBrk="1" hangingPunct="1"/>
            <a:r>
              <a:rPr lang="ar-EG" b="1" dirty="0" smtClean="0"/>
              <a:t> </a:t>
            </a:r>
            <a:r>
              <a:rPr lang="en-US" b="1" dirty="0" smtClean="0"/>
              <a:t>Clinical Examination</a:t>
            </a:r>
          </a:p>
        </p:txBody>
      </p:sp>
      <p:sp>
        <p:nvSpPr>
          <p:cNvPr id="5" name="Rectangle 3"/>
          <p:cNvSpPr txBox="1">
            <a:spLocks noChangeArrowheads="1"/>
          </p:cNvSpPr>
          <p:nvPr/>
        </p:nvSpPr>
        <p:spPr bwMode="auto">
          <a:xfrm>
            <a:off x="-533400" y="990600"/>
            <a:ext cx="5791200" cy="8839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28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400">
                <a:solidFill>
                  <a:schemeClr val="tx1"/>
                </a:solidFill>
                <a:latin typeface="+mn-lt"/>
                <a:cs typeface="+mn-cs"/>
              </a:defRPr>
            </a:lvl2pPr>
            <a:lvl3pPr marL="1143000" indent="-228600" algn="r" rtl="1" eaLnBrk="0" fontAlgn="base" hangingPunct="0">
              <a:spcBef>
                <a:spcPct val="20000"/>
              </a:spcBef>
              <a:spcAft>
                <a:spcPct val="0"/>
              </a:spcAft>
              <a:buChar char="•"/>
              <a:defRPr sz="2000">
                <a:solidFill>
                  <a:schemeClr val="tx1"/>
                </a:solidFill>
                <a:latin typeface="+mn-lt"/>
                <a:cs typeface="+mn-cs"/>
              </a:defRPr>
            </a:lvl3pPr>
            <a:lvl4pPr marL="1600200" indent="-228600" algn="r" rtl="1" eaLnBrk="0" fontAlgn="base" hangingPunct="0">
              <a:spcBef>
                <a:spcPct val="20000"/>
              </a:spcBef>
              <a:spcAft>
                <a:spcPct val="0"/>
              </a:spcAft>
              <a:buChar char="–"/>
              <a:defRPr sz="1800">
                <a:solidFill>
                  <a:schemeClr val="tx1"/>
                </a:solidFill>
                <a:latin typeface="+mn-lt"/>
                <a:cs typeface="+mn-cs"/>
              </a:defRPr>
            </a:lvl4pPr>
            <a:lvl5pPr marL="2057400" indent="-228600" algn="r" rtl="1" eaLnBrk="0" fontAlgn="base" hangingPunct="0">
              <a:spcBef>
                <a:spcPct val="20000"/>
              </a:spcBef>
              <a:spcAft>
                <a:spcPct val="0"/>
              </a:spcAft>
              <a:buChar char="»"/>
              <a:defRPr sz="1800">
                <a:solidFill>
                  <a:schemeClr val="tx1"/>
                </a:solidFill>
                <a:latin typeface="+mn-lt"/>
                <a:cs typeface="+mn-cs"/>
              </a:defRPr>
            </a:lvl5pPr>
            <a:lvl6pPr marL="2514600" indent="-228600" algn="r" rtl="1" fontAlgn="base">
              <a:spcBef>
                <a:spcPct val="20000"/>
              </a:spcBef>
              <a:spcAft>
                <a:spcPct val="0"/>
              </a:spcAft>
              <a:buChar char="»"/>
              <a:defRPr sz="1800">
                <a:solidFill>
                  <a:schemeClr val="tx1"/>
                </a:solidFill>
                <a:latin typeface="+mn-lt"/>
                <a:cs typeface="+mn-cs"/>
              </a:defRPr>
            </a:lvl6pPr>
            <a:lvl7pPr marL="2971800" indent="-228600" algn="r" rtl="1" fontAlgn="base">
              <a:spcBef>
                <a:spcPct val="20000"/>
              </a:spcBef>
              <a:spcAft>
                <a:spcPct val="0"/>
              </a:spcAft>
              <a:buChar char="»"/>
              <a:defRPr sz="1800">
                <a:solidFill>
                  <a:schemeClr val="tx1"/>
                </a:solidFill>
                <a:latin typeface="+mn-lt"/>
                <a:cs typeface="+mn-cs"/>
              </a:defRPr>
            </a:lvl7pPr>
            <a:lvl8pPr marL="3429000" indent="-228600" algn="r" rtl="1" fontAlgn="base">
              <a:spcBef>
                <a:spcPct val="20000"/>
              </a:spcBef>
              <a:spcAft>
                <a:spcPct val="0"/>
              </a:spcAft>
              <a:buChar char="»"/>
              <a:defRPr sz="1800">
                <a:solidFill>
                  <a:schemeClr val="tx1"/>
                </a:solidFill>
                <a:latin typeface="+mn-lt"/>
                <a:cs typeface="+mn-cs"/>
              </a:defRPr>
            </a:lvl8pPr>
            <a:lvl9pPr marL="3886200" indent="-228600" algn="r" rtl="1" fontAlgn="base">
              <a:spcBef>
                <a:spcPct val="20000"/>
              </a:spcBef>
              <a:spcAft>
                <a:spcPct val="0"/>
              </a:spcAft>
              <a:buChar char="»"/>
              <a:defRPr sz="1800">
                <a:solidFill>
                  <a:schemeClr val="tx1"/>
                </a:solidFill>
                <a:latin typeface="+mn-lt"/>
                <a:cs typeface="+mn-cs"/>
              </a:defRPr>
            </a:lvl9pPr>
          </a:lstStyle>
          <a:p>
            <a:pPr lvl="1" algn="l" rtl="0">
              <a:lnSpc>
                <a:spcPct val="80000"/>
              </a:lnSpc>
              <a:buFont typeface="Wingdings" pitchFamily="2" charset="2"/>
              <a:buChar char="ü"/>
            </a:pPr>
            <a:r>
              <a:rPr lang="en-US" sz="1800" dirty="0" smtClean="0">
                <a:latin typeface="Times New Roman" pitchFamily="18" charset="0"/>
                <a:cs typeface="Times New Roman" pitchFamily="18" charset="0"/>
              </a:rPr>
              <a:t>Neurological :</a:t>
            </a:r>
          </a:p>
          <a:p>
            <a:pPr lvl="2" algn="l" rtl="0">
              <a:lnSpc>
                <a:spcPct val="80000"/>
              </a:lnSpc>
              <a:buFont typeface="Wingdings" pitchFamily="2" charset="2"/>
              <a:buChar char="Ø"/>
            </a:pPr>
            <a:r>
              <a:rPr lang="en-US" sz="1600" dirty="0" smtClean="0">
                <a:solidFill>
                  <a:srgbClr val="FF0000"/>
                </a:solidFill>
                <a:latin typeface="Times New Roman" pitchFamily="18" charset="0"/>
                <a:cs typeface="Times New Roman" pitchFamily="18" charset="0"/>
              </a:rPr>
              <a:t>Motor:</a:t>
            </a:r>
          </a:p>
          <a:p>
            <a:pPr lvl="3" algn="l" rtl="0">
              <a:lnSpc>
                <a:spcPct val="80000"/>
              </a:lnSpc>
              <a:buFont typeface="Wingdings" pitchFamily="2" charset="2"/>
              <a:buNone/>
            </a:pPr>
            <a:r>
              <a:rPr lang="en-US" sz="1400" b="0" dirty="0" smtClean="0">
                <a:latin typeface="Times New Roman" pitchFamily="18" charset="0"/>
                <a:cs typeface="Times New Roman" pitchFamily="18" charset="0"/>
              </a:rPr>
              <a:t>- </a:t>
            </a:r>
            <a:r>
              <a:rPr lang="en-US" sz="1200" b="0" dirty="0" smtClean="0">
                <a:latin typeface="Times New Roman" pitchFamily="18" charset="0"/>
                <a:cs typeface="Times New Roman" pitchFamily="18" charset="0"/>
              </a:rPr>
              <a:t>Weakness taking </a:t>
            </a:r>
            <a:r>
              <a:rPr lang="en-US" sz="1200" b="0" dirty="0" err="1" smtClean="0">
                <a:latin typeface="Times New Roman" pitchFamily="18" charset="0"/>
                <a:cs typeface="Times New Roman" pitchFamily="18" charset="0"/>
              </a:rPr>
              <a:t>myotomal</a:t>
            </a:r>
            <a:r>
              <a:rPr lang="en-US" sz="1200" b="0" dirty="0" smtClean="0">
                <a:latin typeface="Times New Roman" pitchFamily="18" charset="0"/>
                <a:cs typeface="Times New Roman" pitchFamily="18" charset="0"/>
              </a:rPr>
              <a:t> distribution (according to level of compression</a:t>
            </a:r>
            <a:r>
              <a:rPr lang="en-US" sz="1400" b="0" dirty="0" smtClean="0">
                <a:latin typeface="Times New Roman" pitchFamily="18" charset="0"/>
                <a:cs typeface="Times New Roman" pitchFamily="18" charset="0"/>
              </a:rPr>
              <a:t>)</a:t>
            </a:r>
          </a:p>
          <a:p>
            <a:pPr lvl="2" algn="l" rtl="0">
              <a:lnSpc>
                <a:spcPct val="80000"/>
              </a:lnSpc>
              <a:buFont typeface="Wingdings" pitchFamily="2" charset="2"/>
              <a:buChar char="Ø"/>
            </a:pPr>
            <a:r>
              <a:rPr lang="en-US" sz="1600" dirty="0" smtClean="0">
                <a:solidFill>
                  <a:srgbClr val="FF0000"/>
                </a:solidFill>
                <a:latin typeface="Times New Roman" pitchFamily="18" charset="0"/>
                <a:cs typeface="Times New Roman" pitchFamily="18" charset="0"/>
              </a:rPr>
              <a:t>Reflexes:</a:t>
            </a:r>
          </a:p>
          <a:p>
            <a:pPr lvl="3" algn="l" rtl="0">
              <a:lnSpc>
                <a:spcPct val="80000"/>
              </a:lnSpc>
              <a:buFontTx/>
              <a:buChar char="-"/>
            </a:pPr>
            <a:r>
              <a:rPr lang="en-US" sz="1400" b="0" dirty="0" smtClean="0">
                <a:latin typeface="Times New Roman" pitchFamily="18" charset="0"/>
                <a:cs typeface="Times New Roman" pitchFamily="18" charset="0"/>
              </a:rPr>
              <a:t>Radicular affection:</a:t>
            </a:r>
          </a:p>
          <a:p>
            <a:pPr marL="2286000" lvl="5" indent="0" algn="l" rtl="0">
              <a:lnSpc>
                <a:spcPct val="80000"/>
              </a:lnSpc>
              <a:buNone/>
            </a:pPr>
            <a:r>
              <a:rPr lang="en-US" sz="1400" b="0" dirty="0" smtClean="0">
                <a:latin typeface="Times New Roman" pitchFamily="18" charset="0"/>
                <a:cs typeface="Times New Roman" pitchFamily="18" charset="0"/>
              </a:rPr>
              <a:t>LMNL with Hypo-</a:t>
            </a:r>
            <a:r>
              <a:rPr lang="en-US" sz="1400" b="0" dirty="0" err="1" smtClean="0">
                <a:latin typeface="Times New Roman" pitchFamily="18" charset="0"/>
                <a:cs typeface="Times New Roman" pitchFamily="18" charset="0"/>
              </a:rPr>
              <a:t>reflexia</a:t>
            </a:r>
            <a:r>
              <a:rPr lang="en-US" sz="1400" b="0" dirty="0" smtClean="0">
                <a:latin typeface="Times New Roman" pitchFamily="18" charset="0"/>
                <a:cs typeface="Times New Roman" pitchFamily="18" charset="0"/>
              </a:rPr>
              <a:t> </a:t>
            </a:r>
          </a:p>
          <a:p>
            <a:pPr lvl="3" algn="l" rtl="0">
              <a:lnSpc>
                <a:spcPct val="80000"/>
              </a:lnSpc>
              <a:buFontTx/>
              <a:buChar char="-"/>
            </a:pPr>
            <a:r>
              <a:rPr lang="en-US" sz="1400" b="0" dirty="0" smtClean="0">
                <a:latin typeface="Times New Roman" pitchFamily="18" charset="0"/>
                <a:cs typeface="Times New Roman" pitchFamily="18" charset="0"/>
              </a:rPr>
              <a:t>Cord affection:</a:t>
            </a:r>
          </a:p>
          <a:p>
            <a:pPr marL="2286000" lvl="5" indent="0" algn="l" rtl="0">
              <a:lnSpc>
                <a:spcPct val="80000"/>
              </a:lnSpc>
              <a:buNone/>
            </a:pPr>
            <a:r>
              <a:rPr lang="en-US" sz="1400" b="0" dirty="0" smtClean="0">
                <a:latin typeface="Times New Roman" pitchFamily="18" charset="0"/>
                <a:cs typeface="Times New Roman" pitchFamily="18" charset="0"/>
              </a:rPr>
              <a:t>UMNL with </a:t>
            </a:r>
            <a:r>
              <a:rPr lang="en-US" sz="1400" b="0" dirty="0" err="1" smtClean="0">
                <a:latin typeface="Times New Roman" pitchFamily="18" charset="0"/>
                <a:cs typeface="Times New Roman" pitchFamily="18" charset="0"/>
              </a:rPr>
              <a:t>hyperreflexia</a:t>
            </a:r>
            <a:r>
              <a:rPr lang="en-US" sz="1400" b="0" dirty="0" smtClean="0">
                <a:latin typeface="Times New Roman" pitchFamily="18" charset="0"/>
                <a:cs typeface="Times New Roman" pitchFamily="18" charset="0"/>
              </a:rPr>
              <a:t>.</a:t>
            </a:r>
          </a:p>
          <a:p>
            <a:pPr marL="2286000" lvl="5" indent="0" algn="l" rtl="0">
              <a:lnSpc>
                <a:spcPct val="80000"/>
              </a:lnSpc>
              <a:buNone/>
            </a:pPr>
            <a:r>
              <a:rPr lang="en-US" sz="1400" b="0" dirty="0" smtClean="0">
                <a:latin typeface="Times New Roman" pitchFamily="18" charset="0"/>
                <a:cs typeface="Times New Roman" pitchFamily="18" charset="0"/>
              </a:rPr>
              <a:t>Pathological reflexes: </a:t>
            </a:r>
          </a:p>
          <a:p>
            <a:pPr marL="2286000" lvl="5" indent="0" algn="l" rtl="0">
              <a:lnSpc>
                <a:spcPct val="80000"/>
              </a:lnSpc>
              <a:buNone/>
            </a:pPr>
            <a:r>
              <a:rPr lang="en-US" sz="1400" b="0" dirty="0">
                <a:latin typeface="Times New Roman" pitchFamily="18" charset="0"/>
                <a:cs typeface="Times New Roman" pitchFamily="18" charset="0"/>
              </a:rPr>
              <a:t>	</a:t>
            </a:r>
            <a:r>
              <a:rPr lang="en-US" sz="1400" b="0" dirty="0" smtClean="0">
                <a:latin typeface="Times New Roman" pitchFamily="18" charset="0"/>
                <a:cs typeface="Times New Roman" pitchFamily="18" charset="0"/>
              </a:rPr>
              <a:t>UL: 	Hoffman’s sign</a:t>
            </a:r>
          </a:p>
          <a:p>
            <a:pPr marL="2286000" lvl="5" indent="0" algn="l" rtl="0">
              <a:lnSpc>
                <a:spcPct val="80000"/>
              </a:lnSpc>
              <a:buNone/>
            </a:pPr>
            <a:r>
              <a:rPr lang="en-US" sz="1400" b="0" dirty="0">
                <a:latin typeface="Times New Roman" pitchFamily="18" charset="0"/>
                <a:cs typeface="Times New Roman" pitchFamily="18" charset="0"/>
              </a:rPr>
              <a:t>		</a:t>
            </a:r>
            <a:r>
              <a:rPr lang="en-US" sz="1400" b="0" dirty="0" smtClean="0">
                <a:latin typeface="Times New Roman" pitchFamily="18" charset="0"/>
                <a:cs typeface="Times New Roman" pitchFamily="18" charset="0"/>
              </a:rPr>
              <a:t>Finger Jerk</a:t>
            </a:r>
          </a:p>
          <a:p>
            <a:pPr marL="2286000" lvl="5" indent="0" algn="l" rtl="0">
              <a:lnSpc>
                <a:spcPct val="80000"/>
              </a:lnSpc>
              <a:buNone/>
            </a:pPr>
            <a:r>
              <a:rPr lang="en-US" sz="1400" b="0" dirty="0" smtClean="0">
                <a:latin typeface="Times New Roman" pitchFamily="18" charset="0"/>
                <a:cs typeface="Times New Roman" pitchFamily="18" charset="0"/>
              </a:rPr>
              <a:t>	LL: 	Ankle Clonus</a:t>
            </a:r>
          </a:p>
          <a:p>
            <a:pPr marL="2286000" lvl="5" indent="0" algn="l" rtl="0">
              <a:lnSpc>
                <a:spcPct val="80000"/>
              </a:lnSpc>
              <a:buNone/>
            </a:pPr>
            <a:r>
              <a:rPr lang="en-US" sz="1400" b="0" dirty="0">
                <a:latin typeface="Times New Roman" pitchFamily="18" charset="0"/>
                <a:cs typeface="Times New Roman" pitchFamily="18" charset="0"/>
              </a:rPr>
              <a:t>	</a:t>
            </a:r>
            <a:r>
              <a:rPr lang="en-US" sz="1400" b="0" dirty="0" smtClean="0">
                <a:latin typeface="Times New Roman" pitchFamily="18" charset="0"/>
                <a:cs typeface="Times New Roman" pitchFamily="18" charset="0"/>
              </a:rPr>
              <a:t>Babinski’s test</a:t>
            </a:r>
          </a:p>
          <a:p>
            <a:pPr lvl="2" algn="l" rtl="0">
              <a:lnSpc>
                <a:spcPct val="80000"/>
              </a:lnSpc>
              <a:buFont typeface="Wingdings" pitchFamily="2" charset="2"/>
              <a:buChar char="Ø"/>
            </a:pPr>
            <a:r>
              <a:rPr lang="en-US" sz="1600" dirty="0" smtClean="0">
                <a:solidFill>
                  <a:srgbClr val="FF0000"/>
                </a:solidFill>
                <a:latin typeface="Times New Roman" pitchFamily="18" charset="0"/>
                <a:cs typeface="Times New Roman" pitchFamily="18" charset="0"/>
              </a:rPr>
              <a:t>Sensory:</a:t>
            </a:r>
          </a:p>
          <a:p>
            <a:pPr lvl="3" algn="l" rtl="0">
              <a:lnSpc>
                <a:spcPct val="80000"/>
              </a:lnSpc>
              <a:buFontTx/>
              <a:buChar char="-"/>
            </a:pPr>
            <a:r>
              <a:rPr lang="en-US" sz="1400" b="0" dirty="0">
                <a:latin typeface="Times New Roman" pitchFamily="18" charset="0"/>
                <a:cs typeface="Times New Roman" pitchFamily="18" charset="0"/>
              </a:rPr>
              <a:t>Radicular affection:</a:t>
            </a:r>
          </a:p>
          <a:p>
            <a:pPr marL="2286000" lvl="5" indent="0" algn="l" rtl="0">
              <a:lnSpc>
                <a:spcPct val="80000"/>
              </a:lnSpc>
              <a:buNone/>
            </a:pPr>
            <a:r>
              <a:rPr lang="en-US" sz="1400" b="0" dirty="0" err="1">
                <a:latin typeface="Times New Roman" pitchFamily="18" charset="0"/>
                <a:cs typeface="Times New Roman" pitchFamily="18" charset="0"/>
              </a:rPr>
              <a:t>Hypothesia</a:t>
            </a:r>
            <a:r>
              <a:rPr lang="en-US" sz="1400" b="0" dirty="0">
                <a:latin typeface="Times New Roman" pitchFamily="18" charset="0"/>
                <a:cs typeface="Times New Roman" pitchFamily="18" charset="0"/>
              </a:rPr>
              <a:t> with </a:t>
            </a:r>
            <a:r>
              <a:rPr lang="en-US" sz="1400" b="0" dirty="0" err="1">
                <a:latin typeface="Times New Roman" pitchFamily="18" charset="0"/>
                <a:cs typeface="Times New Roman" pitchFamily="18" charset="0"/>
              </a:rPr>
              <a:t>dermatomal</a:t>
            </a:r>
            <a:r>
              <a:rPr lang="en-US" sz="1400" b="0" dirty="0">
                <a:latin typeface="Times New Roman" pitchFamily="18" charset="0"/>
                <a:cs typeface="Times New Roman" pitchFamily="18" charset="0"/>
              </a:rPr>
              <a:t> distribution .</a:t>
            </a:r>
          </a:p>
          <a:p>
            <a:pPr lvl="3" algn="l" rtl="0">
              <a:lnSpc>
                <a:spcPct val="80000"/>
              </a:lnSpc>
              <a:buFontTx/>
              <a:buChar char="-"/>
            </a:pPr>
            <a:r>
              <a:rPr lang="en-US" sz="1400" b="0" dirty="0" smtClean="0">
                <a:latin typeface="Times New Roman" pitchFamily="18" charset="0"/>
                <a:cs typeface="Times New Roman" pitchFamily="18" charset="0"/>
              </a:rPr>
              <a:t>Cord </a:t>
            </a:r>
            <a:r>
              <a:rPr lang="en-US" sz="1400" b="0" dirty="0">
                <a:latin typeface="Times New Roman" pitchFamily="18" charset="0"/>
                <a:cs typeface="Times New Roman" pitchFamily="18" charset="0"/>
              </a:rPr>
              <a:t>affection:</a:t>
            </a:r>
          </a:p>
          <a:p>
            <a:pPr marL="2286000" lvl="5" indent="0" algn="l" rtl="0">
              <a:lnSpc>
                <a:spcPct val="80000"/>
              </a:lnSpc>
              <a:buNone/>
            </a:pPr>
            <a:r>
              <a:rPr lang="en-US" sz="1400" b="0" dirty="0" smtClean="0">
                <a:latin typeface="Times New Roman" pitchFamily="18" charset="0"/>
                <a:cs typeface="Times New Roman" pitchFamily="18" charset="0"/>
              </a:rPr>
              <a:t>Sensory Level.</a:t>
            </a:r>
          </a:p>
          <a:p>
            <a:pPr lvl="2" algn="l" rtl="0">
              <a:lnSpc>
                <a:spcPct val="80000"/>
              </a:lnSpc>
              <a:buFont typeface="Wingdings" pitchFamily="2" charset="2"/>
              <a:buChar char="Ø"/>
            </a:pPr>
            <a:r>
              <a:rPr lang="en-US" sz="1600" dirty="0" smtClean="0">
                <a:solidFill>
                  <a:srgbClr val="FF0000"/>
                </a:solidFill>
                <a:latin typeface="Times New Roman" pitchFamily="18" charset="0"/>
                <a:cs typeface="Times New Roman" pitchFamily="18" charset="0"/>
              </a:rPr>
              <a:t>Stretching tests</a:t>
            </a:r>
            <a:r>
              <a:rPr lang="en-US" sz="1600" dirty="0" smtClean="0">
                <a:latin typeface="Times New Roman" pitchFamily="18" charset="0"/>
                <a:cs typeface="Times New Roman" pitchFamily="18" charset="0"/>
              </a:rPr>
              <a:t>:</a:t>
            </a:r>
          </a:p>
          <a:p>
            <a:pPr lvl="3" algn="l" rtl="0">
              <a:lnSpc>
                <a:spcPct val="80000"/>
              </a:lnSpc>
              <a:buFont typeface="Wingdings" pitchFamily="2" charset="2"/>
              <a:buChar char="Ø"/>
            </a:pPr>
            <a:r>
              <a:rPr lang="en-US" sz="1400" b="0" dirty="0" smtClean="0">
                <a:latin typeface="Times New Roman" pitchFamily="18" charset="0"/>
                <a:cs typeface="Times New Roman" pitchFamily="18" charset="0"/>
              </a:rPr>
              <a:t>Stretch leg raising (</a:t>
            </a:r>
            <a:r>
              <a:rPr lang="en-US" sz="1400" b="0" dirty="0" err="1" smtClean="0">
                <a:effectLst>
                  <a:outerShdw blurRad="38100" dist="38100" dir="2700000" algn="tl">
                    <a:srgbClr val="000000"/>
                  </a:outerShdw>
                </a:effectLst>
                <a:latin typeface="Times New Roman" pitchFamily="18" charset="0"/>
                <a:cs typeface="Times New Roman" pitchFamily="18" charset="0"/>
              </a:rPr>
              <a:t>Lasegue</a:t>
            </a:r>
            <a:r>
              <a:rPr lang="en-US" sz="1400" b="0" dirty="0" smtClean="0">
                <a:effectLst>
                  <a:outerShdw blurRad="38100" dist="38100" dir="2700000" algn="tl">
                    <a:srgbClr val="000000"/>
                  </a:outerShdw>
                </a:effectLst>
                <a:latin typeface="Times New Roman" pitchFamily="18" charset="0"/>
                <a:cs typeface="Times New Roman" pitchFamily="18" charset="0"/>
              </a:rPr>
              <a:t> and crossed </a:t>
            </a:r>
            <a:r>
              <a:rPr lang="en-US" sz="1400" b="0" dirty="0" err="1" smtClean="0">
                <a:effectLst>
                  <a:outerShdw blurRad="38100" dist="38100" dir="2700000" algn="tl">
                    <a:srgbClr val="000000"/>
                  </a:outerShdw>
                </a:effectLst>
                <a:latin typeface="Times New Roman" pitchFamily="18" charset="0"/>
                <a:cs typeface="Times New Roman" pitchFamily="18" charset="0"/>
              </a:rPr>
              <a:t>Lasegue</a:t>
            </a:r>
            <a:r>
              <a:rPr lang="en-US" sz="1400" b="0" dirty="0" smtClean="0">
                <a:effectLst>
                  <a:outerShdw blurRad="38100" dist="38100" dir="2700000" algn="tl">
                    <a:srgbClr val="000000"/>
                  </a:outerShdw>
                </a:effectLst>
                <a:latin typeface="Times New Roman" pitchFamily="18" charset="0"/>
                <a:cs typeface="Times New Roman" pitchFamily="18" charset="0"/>
              </a:rPr>
              <a:t>)</a:t>
            </a:r>
            <a:endParaRPr lang="en-US" sz="1400" b="0" dirty="0" smtClean="0">
              <a:latin typeface="Times New Roman" pitchFamily="18" charset="0"/>
              <a:cs typeface="Times New Roman" pitchFamily="18" charset="0"/>
            </a:endParaRPr>
          </a:p>
          <a:p>
            <a:pPr lvl="3" algn="l" rtl="0">
              <a:lnSpc>
                <a:spcPct val="80000"/>
              </a:lnSpc>
              <a:buFont typeface="Wingdings" pitchFamily="2" charset="2"/>
              <a:buChar char="Ø"/>
            </a:pPr>
            <a:r>
              <a:rPr lang="en-US" sz="1400" b="0" dirty="0" smtClean="0">
                <a:latin typeface="Times New Roman" pitchFamily="18" charset="0"/>
                <a:cs typeface="Times New Roman" pitchFamily="18" charset="0"/>
              </a:rPr>
              <a:t>Femoral stretch sign</a:t>
            </a:r>
          </a:p>
          <a:p>
            <a:pPr lvl="3" algn="l" rtl="0">
              <a:lnSpc>
                <a:spcPct val="80000"/>
              </a:lnSpc>
              <a:buFont typeface="Wingdings" pitchFamily="2" charset="2"/>
              <a:buChar char="Ø"/>
            </a:pPr>
            <a:r>
              <a:rPr lang="en-US" sz="1400" b="0" dirty="0" err="1" smtClean="0">
                <a:latin typeface="Times New Roman" pitchFamily="18" charset="0"/>
                <a:cs typeface="Times New Roman" pitchFamily="18" charset="0"/>
              </a:rPr>
              <a:t>Spurling</a:t>
            </a:r>
            <a:r>
              <a:rPr lang="en-US" sz="1400" b="0" dirty="0" smtClean="0">
                <a:latin typeface="Times New Roman" pitchFamily="18" charset="0"/>
                <a:cs typeface="Times New Roman" pitchFamily="18" charset="0"/>
              </a:rPr>
              <a:t> sign ( cervical </a:t>
            </a:r>
            <a:r>
              <a:rPr lang="en-US" sz="1400" b="0" dirty="0" err="1" smtClean="0">
                <a:latin typeface="Times New Roman" pitchFamily="18" charset="0"/>
                <a:cs typeface="Times New Roman" pitchFamily="18" charset="0"/>
              </a:rPr>
              <a:t>foraminal</a:t>
            </a:r>
            <a:r>
              <a:rPr lang="en-US" sz="1400" b="0" dirty="0" smtClean="0">
                <a:latin typeface="Times New Roman" pitchFamily="18" charset="0"/>
                <a:cs typeface="Times New Roman" pitchFamily="18" charset="0"/>
              </a:rPr>
              <a:t> compression test)</a:t>
            </a:r>
          </a:p>
          <a:p>
            <a:pPr lvl="3" algn="l" rtl="0">
              <a:lnSpc>
                <a:spcPct val="80000"/>
              </a:lnSpc>
              <a:buFont typeface="Wingdings" pitchFamily="2" charset="2"/>
              <a:buNone/>
            </a:pPr>
            <a:endParaRPr lang="en-US" sz="1600" dirty="0">
              <a:latin typeface="Times New Roman" pitchFamily="18" charset="0"/>
              <a:cs typeface="Times New Roman" pitchFamily="18" charset="0"/>
            </a:endParaRPr>
          </a:p>
        </p:txBody>
      </p:sp>
      <p:pic>
        <p:nvPicPr>
          <p:cNvPr id="3" name="Positive Babinski - YouTube.flv">
            <a:hlinkClick r:id="" action="ppaction://media"/>
          </p:cNvPr>
          <p:cNvPicPr>
            <a:picLocks noChangeAspect="1"/>
          </p:cNvPicPr>
          <p:nvPr>
            <a:videoFile r:link="rId1"/>
            <p:extLst>
              <p:ext uri="{DAA4B4D4-6D71-4841-9C94-3DE7FCFB9230}">
                <p14:media xmlns="" xmlns:p14="http://schemas.microsoft.com/office/powerpoint/2010/main" r:embed="rId3"/>
              </p:ext>
            </p:extLst>
          </p:nvPr>
        </p:nvPicPr>
        <p:blipFill>
          <a:blip r:embed="rId4" cstate="print"/>
          <a:stretch>
            <a:fillRect/>
          </a:stretch>
        </p:blipFill>
        <p:spPr>
          <a:xfrm>
            <a:off x="6552062" y="3009900"/>
            <a:ext cx="2591937" cy="1943953"/>
          </a:xfrm>
          <a:prstGeom prst="rect">
            <a:avLst/>
          </a:prstGeom>
        </p:spPr>
      </p:pic>
      <p:pic>
        <p:nvPicPr>
          <p:cNvPr id="6" name="hyperreflexia.wmv">
            <a:hlinkClick r:id="" action="ppaction://media"/>
          </p:cNvPr>
          <p:cNvPicPr>
            <a:picLocks noChangeAspect="1"/>
          </p:cNvPicPr>
          <p:nvPr>
            <a:videoFile r:link="rId1"/>
            <p:extLst>
              <p:ext uri="{DAA4B4D4-6D71-4841-9C94-3DE7FCFB9230}">
                <p14:media xmlns="" xmlns:p14="http://schemas.microsoft.com/office/powerpoint/2010/main" r:embed="rId5"/>
              </p:ext>
            </p:extLst>
          </p:nvPr>
        </p:nvPicPr>
        <p:blipFill>
          <a:blip r:embed="rId6" cstate="print"/>
          <a:stretch>
            <a:fillRect/>
          </a:stretch>
        </p:blipFill>
        <p:spPr>
          <a:xfrm>
            <a:off x="6553200" y="1066800"/>
            <a:ext cx="2590800" cy="1943100"/>
          </a:xfrm>
          <a:prstGeom prst="rect">
            <a:avLst/>
          </a:prstGeom>
        </p:spPr>
      </p:pic>
      <p:pic>
        <p:nvPicPr>
          <p:cNvPr id="7" name="Spurlings A Test - YouTube.flv">
            <a:hlinkClick r:id="" action="ppaction://media"/>
          </p:cNvPr>
          <p:cNvPicPr>
            <a:picLocks noChangeAspect="1"/>
          </p:cNvPicPr>
          <p:nvPr>
            <a:videoFile r:link="rId1"/>
            <p:extLst>
              <p:ext uri="{DAA4B4D4-6D71-4841-9C94-3DE7FCFB9230}">
                <p14:media xmlns="" xmlns:p14="http://schemas.microsoft.com/office/powerpoint/2010/main" r:embed="rId7"/>
              </p:ext>
            </p:extLst>
          </p:nvPr>
        </p:nvPicPr>
        <p:blipFill>
          <a:blip r:embed="rId8" cstate="print"/>
          <a:stretch>
            <a:fillRect/>
          </a:stretch>
        </p:blipFill>
        <p:spPr>
          <a:xfrm>
            <a:off x="6096000" y="4953000"/>
            <a:ext cx="3048000" cy="1693334"/>
          </a:xfrm>
          <a:prstGeom prst="rect">
            <a:avLst/>
          </a:prstGeom>
        </p:spPr>
      </p:pic>
    </p:spTree>
    <p:extLst>
      <p:ext uri="{BB962C8B-B14F-4D97-AF65-F5344CB8AC3E}">
        <p14:creationId xmlns="" xmlns:p14="http://schemas.microsoft.com/office/powerpoint/2010/main" val="2322988839"/>
      </p:ext>
    </p:extLst>
  </p:cSld>
  <p:clrMapOvr>
    <a:masterClrMapping/>
  </p:clrMapOvr>
  <p:transition>
    <p:fade thruBlk="1"/>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video>
              <p:cMediaNode vol="80000">
                <p:cTn id="13" fill="hold" display="0">
                  <p:stCondLst>
                    <p:cond delay="indefinite"/>
                  </p:stCondLst>
                </p:cTn>
                <p:tgtEl>
                  <p:spTgt spid="6"/>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video>
              <p:cMediaNode vol="80000">
                <p:cTn id="19" fill="hold" display="0">
                  <p:stCondLst>
                    <p:cond delay="indefinite"/>
                  </p:stCondLst>
                </p:cTn>
                <p:tgtEl>
                  <p:spTgt spid="7"/>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
          <p:cNvSpPr>
            <a:spLocks noGrp="1" noChangeArrowheads="1"/>
          </p:cNvSpPr>
          <p:nvPr>
            <p:ph type="title"/>
          </p:nvPr>
        </p:nvSpPr>
        <p:spPr>
          <a:xfrm>
            <a:off x="457200" y="76200"/>
            <a:ext cx="8229600" cy="762000"/>
          </a:xfrm>
          <a:noFill/>
        </p:spPr>
        <p:txBody>
          <a:bodyPr/>
          <a:lstStyle/>
          <a:p>
            <a:pPr eaLnBrk="1" hangingPunct="1"/>
            <a:r>
              <a:rPr lang="en-US" b="1" dirty="0" smtClean="0"/>
              <a:t>Clinical (cont.)</a:t>
            </a:r>
          </a:p>
        </p:txBody>
      </p:sp>
      <p:pic>
        <p:nvPicPr>
          <p:cNvPr id="5122" name="Picture 2" descr="Dermatomes are regions of the skin">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838200"/>
            <a:ext cx="9144000" cy="6026547"/>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US">
                <a:solidFill>
                  <a:srgbClr val="FF0000"/>
                </a:solidFill>
                <a:effectLst>
                  <a:outerShdw blurRad="38100" dist="38100" dir="2700000" algn="tl">
                    <a:srgbClr val="000000"/>
                  </a:outerShdw>
                </a:effectLst>
              </a:rPr>
              <a:t>Red Flags</a:t>
            </a:r>
            <a:r>
              <a:rPr lang="en-US">
                <a:effectLst>
                  <a:outerShdw blurRad="38100" dist="38100" dir="2700000" algn="tl">
                    <a:srgbClr val="000000"/>
                  </a:outerShdw>
                </a:effectLst>
              </a:rPr>
              <a:t> of a Spinal Pathology</a:t>
            </a:r>
          </a:p>
        </p:txBody>
      </p:sp>
      <p:sp>
        <p:nvSpPr>
          <p:cNvPr id="141315" name="Rectangle 3"/>
          <p:cNvSpPr>
            <a:spLocks noGrp="1" noChangeArrowheads="1"/>
          </p:cNvSpPr>
          <p:nvPr>
            <p:ph type="body" idx="1"/>
          </p:nvPr>
        </p:nvSpPr>
        <p:spPr/>
        <p:txBody>
          <a:bodyPr/>
          <a:lstStyle/>
          <a:p>
            <a:pPr algn="l" rtl="0">
              <a:lnSpc>
                <a:spcPct val="80000"/>
              </a:lnSpc>
            </a:pPr>
            <a:r>
              <a:rPr lang="en-US" sz="2400">
                <a:effectLst>
                  <a:outerShdw blurRad="38100" dist="38100" dir="2700000" algn="tl">
                    <a:srgbClr val="000000"/>
                  </a:outerShdw>
                </a:effectLst>
                <a:latin typeface="Times New Roman" pitchFamily="18" charset="0"/>
                <a:cs typeface="Times New Roman" pitchFamily="18" charset="0"/>
              </a:rPr>
              <a:t>Patient aged &lt;20 or &gt;55 years old</a:t>
            </a:r>
          </a:p>
          <a:p>
            <a:pPr algn="l" rtl="0">
              <a:lnSpc>
                <a:spcPct val="80000"/>
              </a:lnSpc>
            </a:pPr>
            <a:endParaRPr lang="en-US" sz="90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a:effectLst>
                  <a:outerShdw blurRad="38100" dist="38100" dir="2700000" algn="tl">
                    <a:srgbClr val="000000"/>
                  </a:outerShdw>
                </a:effectLst>
                <a:latin typeface="Times New Roman" pitchFamily="18" charset="0"/>
                <a:cs typeface="Times New Roman" pitchFamily="18" charset="0"/>
              </a:rPr>
              <a:t>Nonmechanical pain</a:t>
            </a:r>
          </a:p>
          <a:p>
            <a:pPr algn="l" rtl="0">
              <a:lnSpc>
                <a:spcPct val="80000"/>
              </a:lnSpc>
            </a:pPr>
            <a:endParaRPr lang="en-US" sz="90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a:effectLst>
                  <a:outerShdw blurRad="38100" dist="38100" dir="2700000" algn="tl">
                    <a:srgbClr val="000000"/>
                  </a:outerShdw>
                </a:effectLst>
                <a:latin typeface="Times New Roman" pitchFamily="18" charset="0"/>
                <a:cs typeface="Times New Roman" pitchFamily="18" charset="0"/>
              </a:rPr>
              <a:t>Thoracic pain</a:t>
            </a:r>
          </a:p>
          <a:p>
            <a:pPr algn="l" rtl="0">
              <a:lnSpc>
                <a:spcPct val="80000"/>
              </a:lnSpc>
            </a:pPr>
            <a:endParaRPr lang="en-US" sz="90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a:effectLst>
                  <a:outerShdw blurRad="38100" dist="38100" dir="2700000" algn="tl">
                    <a:srgbClr val="000000"/>
                  </a:outerShdw>
                </a:effectLst>
                <a:latin typeface="Times New Roman" pitchFamily="18" charset="0"/>
                <a:cs typeface="Times New Roman" pitchFamily="18" charset="0"/>
              </a:rPr>
              <a:t>History of cancer</a:t>
            </a:r>
          </a:p>
          <a:p>
            <a:pPr algn="l" rtl="0">
              <a:lnSpc>
                <a:spcPct val="80000"/>
              </a:lnSpc>
            </a:pPr>
            <a:endParaRPr lang="en-US" sz="90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a:effectLst>
                  <a:outerShdw blurRad="38100" dist="38100" dir="2700000" algn="tl">
                    <a:srgbClr val="000000"/>
                  </a:outerShdw>
                </a:effectLst>
                <a:latin typeface="Times New Roman" pitchFamily="18" charset="0"/>
                <a:cs typeface="Times New Roman" pitchFamily="18" charset="0"/>
              </a:rPr>
              <a:t>History of significant trauma</a:t>
            </a:r>
          </a:p>
          <a:p>
            <a:pPr algn="l" rtl="0">
              <a:lnSpc>
                <a:spcPct val="80000"/>
              </a:lnSpc>
            </a:pPr>
            <a:endParaRPr lang="en-US" sz="90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a:effectLst>
                  <a:outerShdw blurRad="38100" dist="38100" dir="2700000" algn="tl">
                    <a:srgbClr val="000000"/>
                  </a:outerShdw>
                </a:effectLst>
                <a:latin typeface="Times New Roman" pitchFamily="18" charset="0"/>
                <a:cs typeface="Times New Roman" pitchFamily="18" charset="0"/>
              </a:rPr>
              <a:t>Systemic symptoms: fever, chills, anorexia, malaise, weight loss</a:t>
            </a:r>
          </a:p>
          <a:p>
            <a:pPr algn="l" rtl="0">
              <a:lnSpc>
                <a:spcPct val="80000"/>
              </a:lnSpc>
            </a:pPr>
            <a:endParaRPr lang="en-US" sz="100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a:effectLst>
                  <a:outerShdw blurRad="38100" dist="38100" dir="2700000" algn="tl">
                    <a:srgbClr val="000000"/>
                  </a:outerShdw>
                </a:effectLst>
                <a:latin typeface="Times New Roman" pitchFamily="18" charset="0"/>
                <a:cs typeface="Times New Roman" pitchFamily="18" charset="0"/>
              </a:rPr>
              <a:t>Severe or progressive neurological deficits: saddle anesthesia, bowel or bladder symptoms, multiroot deficits</a:t>
            </a:r>
          </a:p>
          <a:p>
            <a:pPr algn="l" rtl="0">
              <a:lnSpc>
                <a:spcPct val="80000"/>
              </a:lnSpc>
            </a:pPr>
            <a:endParaRPr lang="en-US" sz="1000">
              <a:effectLst>
                <a:outerShdw blurRad="38100" dist="38100" dir="2700000" algn="tl">
                  <a:srgbClr val="000000"/>
                </a:outerShdw>
              </a:effectLst>
              <a:latin typeface="Times New Roman" pitchFamily="18" charset="0"/>
              <a:cs typeface="Times New Roman" pitchFamily="18" charset="0"/>
            </a:endParaRPr>
          </a:p>
          <a:p>
            <a:pPr algn="l" rtl="0">
              <a:lnSpc>
                <a:spcPct val="80000"/>
              </a:lnSpc>
            </a:pPr>
            <a:r>
              <a:rPr lang="en-US" sz="2400">
                <a:effectLst>
                  <a:outerShdw blurRad="38100" dist="38100" dir="2700000" algn="tl">
                    <a:srgbClr val="000000"/>
                  </a:outerShdw>
                </a:effectLst>
                <a:latin typeface="Times New Roman" pitchFamily="18" charset="0"/>
                <a:cs typeface="Times New Roman" pitchFamily="18" charset="0"/>
              </a:rPr>
              <a:t>History of immunosuppression: steroids, HIV</a:t>
            </a:r>
          </a:p>
          <a:p>
            <a:pPr algn="l" rtl="0">
              <a:lnSpc>
                <a:spcPct val="80000"/>
              </a:lnSpc>
            </a:pPr>
            <a:endParaRPr lang="en-US" sz="2400">
              <a:latin typeface="Times New Roman" pitchFamily="18" charset="0"/>
              <a:cs typeface="Times New Roman" pitchFamily="18" charset="0"/>
            </a:endParaRPr>
          </a:p>
        </p:txBody>
      </p:sp>
    </p:spTree>
    <p:extLst>
      <p:ext uri="{BB962C8B-B14F-4D97-AF65-F5344CB8AC3E}">
        <p14:creationId xmlns="" xmlns:p14="http://schemas.microsoft.com/office/powerpoint/2010/main" val="1553526823"/>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z="4000" b="1" dirty="0" smtClean="0"/>
              <a:t>Anatomy Of the Cervical Spine</a:t>
            </a:r>
          </a:p>
        </p:txBody>
      </p:sp>
      <p:pic>
        <p:nvPicPr>
          <p:cNvPr id="5123" name="Picture 4" descr="cs"/>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238750" y="1333500"/>
            <a:ext cx="360045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4" name="Picture 8" descr="spine_cervical_anatomy0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12160" y="1988127"/>
            <a:ext cx="4800600" cy="38342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body" idx="1"/>
          </p:nvPr>
        </p:nvSpPr>
        <p:spPr>
          <a:xfrm>
            <a:off x="-193128" y="1905000"/>
            <a:ext cx="4953000" cy="4724400"/>
          </a:xfrm>
        </p:spPr>
        <p:txBody>
          <a:bodyPr/>
          <a:lstStyle/>
          <a:p>
            <a:pPr algn="l" rtl="0" eaLnBrk="1" hangingPunct="1"/>
            <a:r>
              <a:rPr lang="en-US" dirty="0" smtClean="0">
                <a:solidFill>
                  <a:schemeClr val="tx2">
                    <a:lumMod val="60000"/>
                    <a:lumOff val="40000"/>
                  </a:schemeClr>
                </a:solidFill>
              </a:rPr>
              <a:t>SPINE DISORDERS</a:t>
            </a:r>
          </a:p>
          <a:p>
            <a:pPr lvl="1" algn="l" rtl="0" eaLnBrk="1" hangingPunct="1"/>
            <a:r>
              <a:rPr lang="en-US" sz="2400" dirty="0" smtClean="0">
                <a:solidFill>
                  <a:schemeClr val="tx2">
                    <a:lumMod val="60000"/>
                    <a:lumOff val="40000"/>
                  </a:schemeClr>
                </a:solidFill>
              </a:rPr>
              <a:t>Spine infections:</a:t>
            </a:r>
          </a:p>
          <a:p>
            <a:pPr lvl="2" algn="l" rtl="0" eaLnBrk="1" hangingPunct="1"/>
            <a:r>
              <a:rPr lang="en-US" sz="1600" dirty="0" smtClean="0">
                <a:solidFill>
                  <a:schemeClr val="tx2">
                    <a:lumMod val="60000"/>
                    <a:lumOff val="40000"/>
                  </a:schemeClr>
                </a:solidFill>
              </a:rPr>
              <a:t>Specific: TB  </a:t>
            </a:r>
          </a:p>
          <a:p>
            <a:pPr lvl="2" algn="l" rtl="0" eaLnBrk="1" hangingPunct="1"/>
            <a:r>
              <a:rPr lang="en-US" sz="1600" dirty="0" smtClean="0">
                <a:solidFill>
                  <a:schemeClr val="tx2">
                    <a:lumMod val="60000"/>
                    <a:lumOff val="40000"/>
                  </a:schemeClr>
                </a:solidFill>
              </a:rPr>
              <a:t>Non-specific: Pyogenic Osteomyelitis</a:t>
            </a:r>
          </a:p>
          <a:p>
            <a:pPr lvl="1" algn="l" rtl="0" eaLnBrk="1" hangingPunct="1"/>
            <a:endParaRPr lang="en-US" sz="2400" dirty="0" smtClean="0">
              <a:solidFill>
                <a:schemeClr val="tx2">
                  <a:lumMod val="60000"/>
                  <a:lumOff val="40000"/>
                </a:schemeClr>
              </a:solidFill>
            </a:endParaRPr>
          </a:p>
          <a:p>
            <a:pPr lvl="1" algn="l" rtl="0" eaLnBrk="1" hangingPunct="1"/>
            <a:r>
              <a:rPr lang="en-US" sz="2400" dirty="0" smtClean="0">
                <a:solidFill>
                  <a:schemeClr val="tx2">
                    <a:lumMod val="60000"/>
                    <a:lumOff val="40000"/>
                  </a:schemeClr>
                </a:solidFill>
              </a:rPr>
              <a:t>Spine tumors</a:t>
            </a:r>
          </a:p>
          <a:p>
            <a:pPr lvl="1" algn="l" rtl="0" eaLnBrk="1" hangingPunct="1"/>
            <a:endParaRPr lang="en-US" sz="2400" dirty="0" smtClean="0">
              <a:solidFill>
                <a:schemeClr val="tx2">
                  <a:lumMod val="60000"/>
                  <a:lumOff val="40000"/>
                </a:schemeClr>
              </a:solidFill>
            </a:endParaRPr>
          </a:p>
          <a:p>
            <a:pPr lvl="1" algn="l" rtl="0" eaLnBrk="1" hangingPunct="1"/>
            <a:r>
              <a:rPr lang="en-US" sz="2400" dirty="0" smtClean="0">
                <a:solidFill>
                  <a:schemeClr val="tx2">
                    <a:lumMod val="60000"/>
                    <a:lumOff val="40000"/>
                  </a:schemeClr>
                </a:solidFill>
              </a:rPr>
              <a:t>Spinal cord tumors</a:t>
            </a:r>
            <a:endParaRPr lang="en-US" sz="3200" dirty="0" smtClean="0">
              <a:solidFill>
                <a:schemeClr val="tx2">
                  <a:lumMod val="60000"/>
                  <a:lumOff val="40000"/>
                </a:schemeClr>
              </a:solidFill>
            </a:endParaRPr>
          </a:p>
          <a:p>
            <a:pPr lvl="1" algn="l" rtl="0" eaLnBrk="1" hangingPunct="1">
              <a:buFontTx/>
              <a:buNone/>
            </a:pPr>
            <a:endParaRPr lang="en-US" sz="4800" dirty="0" smtClean="0">
              <a:solidFill>
                <a:srgbClr val="66FFFF"/>
              </a:solidFill>
            </a:endParaRPr>
          </a:p>
          <a:p>
            <a:pPr lvl="1" algn="l" rtl="0" eaLnBrk="1" hangingPunct="1">
              <a:buFontTx/>
              <a:buNone/>
            </a:pPr>
            <a:endParaRPr lang="en-US" sz="4800" dirty="0" smtClean="0">
              <a:solidFill>
                <a:srgbClr val="66FFFF"/>
              </a:solidFill>
            </a:endParaRPr>
          </a:p>
          <a:p>
            <a:pPr lvl="1" algn="l" rtl="0" eaLnBrk="1" hangingPunct="1">
              <a:buFontTx/>
              <a:buNone/>
            </a:pPr>
            <a:endParaRPr lang="en-US" sz="4800" dirty="0" smtClean="0">
              <a:solidFill>
                <a:srgbClr val="66FFFF"/>
              </a:solidFill>
            </a:endParaRPr>
          </a:p>
        </p:txBody>
      </p:sp>
      <p:sp>
        <p:nvSpPr>
          <p:cNvPr id="2" name="Rectangle 1"/>
          <p:cNvSpPr/>
          <p:nvPr/>
        </p:nvSpPr>
        <p:spPr>
          <a:xfrm>
            <a:off x="838200" y="426073"/>
            <a:ext cx="7620000" cy="769441"/>
          </a:xfrm>
          <a:prstGeom prst="rect">
            <a:avLst/>
          </a:prstGeom>
        </p:spPr>
        <p:txBody>
          <a:bodyPr wrap="square">
            <a:spAutoFit/>
          </a:bodyPr>
          <a:lstStyle/>
          <a:p>
            <a:pPr algn="ctr" rtl="0" eaLnBrk="1" hangingPunct="1"/>
            <a:r>
              <a:rPr lang="en-US" dirty="0">
                <a:solidFill>
                  <a:srgbClr val="66FFFF"/>
                </a:solidFill>
              </a:rPr>
              <a:t>Differential Diagnosis</a:t>
            </a:r>
          </a:p>
        </p:txBody>
      </p:sp>
      <p:sp>
        <p:nvSpPr>
          <p:cNvPr id="4" name="Rectangle 3"/>
          <p:cNvSpPr txBox="1">
            <a:spLocks noChangeArrowheads="1"/>
          </p:cNvSpPr>
          <p:nvPr/>
        </p:nvSpPr>
        <p:spPr bwMode="auto">
          <a:xfrm>
            <a:off x="4279023" y="1905000"/>
            <a:ext cx="4953000" cy="4191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algn="l" rtl="0" eaLnBrk="1" hangingPunct="1"/>
            <a:r>
              <a:rPr lang="en-US" sz="2400" b="0" dirty="0" smtClean="0">
                <a:solidFill>
                  <a:schemeClr val="tx2">
                    <a:lumMod val="60000"/>
                    <a:lumOff val="40000"/>
                  </a:schemeClr>
                </a:solidFill>
              </a:rPr>
              <a:t>NEUROLOGICAL DISORDERS</a:t>
            </a:r>
          </a:p>
          <a:p>
            <a:pPr lvl="1" algn="l" rtl="0" eaLnBrk="1" hangingPunct="1"/>
            <a:r>
              <a:rPr lang="en-US" sz="2000" dirty="0" smtClean="0">
                <a:solidFill>
                  <a:schemeClr val="tx2">
                    <a:lumMod val="60000"/>
                    <a:lumOff val="40000"/>
                  </a:schemeClr>
                </a:solidFill>
              </a:rPr>
              <a:t>UMNL</a:t>
            </a:r>
            <a:r>
              <a:rPr lang="en-US" sz="2000" b="0" dirty="0" smtClean="0">
                <a:solidFill>
                  <a:schemeClr val="tx2">
                    <a:lumMod val="60000"/>
                    <a:lumOff val="40000"/>
                  </a:schemeClr>
                </a:solidFill>
              </a:rPr>
              <a:t>:</a:t>
            </a:r>
          </a:p>
          <a:p>
            <a:pPr lvl="2" algn="l" rtl="0" eaLnBrk="1" hangingPunct="1"/>
            <a:r>
              <a:rPr lang="en-US" sz="2000" b="0" dirty="0" err="1" smtClean="0">
                <a:solidFill>
                  <a:schemeClr val="tx2">
                    <a:lumMod val="60000"/>
                    <a:lumOff val="40000"/>
                  </a:schemeClr>
                </a:solidFill>
              </a:rPr>
              <a:t>Amytrophic</a:t>
            </a:r>
            <a:r>
              <a:rPr lang="en-US" sz="2000" b="0" dirty="0" smtClean="0">
                <a:solidFill>
                  <a:schemeClr val="tx2">
                    <a:lumMod val="60000"/>
                    <a:lumOff val="40000"/>
                  </a:schemeClr>
                </a:solidFill>
              </a:rPr>
              <a:t> Lateral Sclerosis</a:t>
            </a:r>
          </a:p>
          <a:p>
            <a:pPr lvl="2" algn="l" rtl="0" eaLnBrk="1" hangingPunct="1"/>
            <a:r>
              <a:rPr lang="en-US" sz="2000" b="0" dirty="0" smtClean="0">
                <a:solidFill>
                  <a:schemeClr val="tx2">
                    <a:lumMod val="60000"/>
                    <a:lumOff val="40000"/>
                  </a:schemeClr>
                </a:solidFill>
              </a:rPr>
              <a:t>Multiple sclerosis</a:t>
            </a:r>
          </a:p>
          <a:p>
            <a:pPr lvl="2" algn="l" rtl="0" eaLnBrk="1" hangingPunct="1"/>
            <a:r>
              <a:rPr lang="en-US" sz="2000" b="0" dirty="0" smtClean="0">
                <a:solidFill>
                  <a:schemeClr val="tx2">
                    <a:lumMod val="60000"/>
                    <a:lumOff val="40000"/>
                  </a:schemeClr>
                </a:solidFill>
              </a:rPr>
              <a:t>Spinal vascular insults</a:t>
            </a:r>
          </a:p>
          <a:p>
            <a:pPr lvl="1" algn="l" rtl="0" eaLnBrk="1" hangingPunct="1"/>
            <a:r>
              <a:rPr lang="en-US" sz="2000" dirty="0" smtClean="0">
                <a:solidFill>
                  <a:schemeClr val="tx2">
                    <a:lumMod val="60000"/>
                    <a:lumOff val="40000"/>
                  </a:schemeClr>
                </a:solidFill>
              </a:rPr>
              <a:t>LMNL</a:t>
            </a:r>
          </a:p>
          <a:p>
            <a:pPr lvl="2" algn="l" rtl="0" eaLnBrk="1" hangingPunct="1"/>
            <a:r>
              <a:rPr lang="en-US" sz="2000" b="0" dirty="0" smtClean="0">
                <a:solidFill>
                  <a:schemeClr val="tx2">
                    <a:lumMod val="60000"/>
                    <a:lumOff val="40000"/>
                  </a:schemeClr>
                </a:solidFill>
              </a:rPr>
              <a:t>Peripheral neuritis: DM,</a:t>
            </a:r>
          </a:p>
          <a:p>
            <a:pPr lvl="2" algn="l" rtl="0" eaLnBrk="1" hangingPunct="1"/>
            <a:r>
              <a:rPr lang="en-US" sz="2000" b="0" dirty="0" smtClean="0">
                <a:solidFill>
                  <a:schemeClr val="tx2">
                    <a:lumMod val="60000"/>
                    <a:lumOff val="40000"/>
                  </a:schemeClr>
                </a:solidFill>
              </a:rPr>
              <a:t>GBS</a:t>
            </a:r>
          </a:p>
          <a:p>
            <a:pPr lvl="1" algn="l" rtl="0" eaLnBrk="1" hangingPunct="1"/>
            <a:r>
              <a:rPr lang="en-US" sz="2000" dirty="0" smtClean="0">
                <a:solidFill>
                  <a:schemeClr val="tx2">
                    <a:lumMod val="60000"/>
                    <a:lumOff val="40000"/>
                  </a:schemeClr>
                </a:solidFill>
              </a:rPr>
              <a:t>Myopathies</a:t>
            </a:r>
          </a:p>
          <a:p>
            <a:pPr marL="0" indent="0" algn="l" rtl="0" eaLnBrk="1" hangingPunct="1">
              <a:buNone/>
            </a:pPr>
            <a:endParaRPr lang="en-US" dirty="0" smtClean="0">
              <a:solidFill>
                <a:schemeClr val="tx2">
                  <a:lumMod val="60000"/>
                  <a:lumOff val="40000"/>
                </a:schemeClr>
              </a:solidFill>
            </a:endParaRPr>
          </a:p>
          <a:p>
            <a:pPr lvl="1" algn="l" rtl="0" eaLnBrk="1" hangingPunct="1">
              <a:buFontTx/>
              <a:buNone/>
            </a:pPr>
            <a:endParaRPr lang="en-US" sz="4800" dirty="0" smtClean="0">
              <a:solidFill>
                <a:srgbClr val="66FFFF"/>
              </a:solidFill>
            </a:endParaRPr>
          </a:p>
          <a:p>
            <a:pPr lvl="1" algn="l" rtl="0" eaLnBrk="1" hangingPunct="1">
              <a:buFontTx/>
              <a:buNone/>
            </a:pPr>
            <a:endParaRPr lang="en-US" sz="4800" dirty="0" smtClean="0">
              <a:solidFill>
                <a:srgbClr val="66FFFF"/>
              </a:solidFill>
            </a:endParaRPr>
          </a:p>
          <a:p>
            <a:pPr lvl="1" algn="l" rtl="0" eaLnBrk="1" hangingPunct="1">
              <a:buFontTx/>
              <a:buNone/>
            </a:pPr>
            <a:endParaRPr lang="en-US" sz="4800" dirty="0" smtClean="0">
              <a:solidFill>
                <a:srgbClr val="66FFFF"/>
              </a:solidFill>
            </a:endParaRPr>
          </a:p>
        </p:txBody>
      </p:sp>
    </p:spTree>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Spine infections</a:t>
            </a:r>
            <a:endParaRPr lang="ar-EG" dirty="0"/>
          </a:p>
        </p:txBody>
      </p:sp>
      <p:sp>
        <p:nvSpPr>
          <p:cNvPr id="3" name="Content Placeholder 2"/>
          <p:cNvSpPr>
            <a:spLocks noGrp="1"/>
          </p:cNvSpPr>
          <p:nvPr>
            <p:ph idx="1"/>
          </p:nvPr>
        </p:nvSpPr>
        <p:spPr>
          <a:xfrm>
            <a:off x="457200" y="1600200"/>
            <a:ext cx="4267200" cy="4724400"/>
          </a:xfrm>
        </p:spPr>
        <p:txBody>
          <a:bodyPr/>
          <a:lstStyle/>
          <a:p>
            <a:pPr algn="l" rtl="0"/>
            <a:r>
              <a:rPr lang="en-US" sz="2800" dirty="0" smtClean="0">
                <a:latin typeface="Andalus" pitchFamily="18" charset="-78"/>
                <a:cs typeface="Andalus" pitchFamily="18" charset="-78"/>
              </a:rPr>
              <a:t>Most cases can be treated medically</a:t>
            </a:r>
          </a:p>
          <a:p>
            <a:pPr algn="l" rtl="0"/>
            <a:endParaRPr lang="en-US" sz="2800" dirty="0" smtClean="0">
              <a:latin typeface="Andalus" pitchFamily="18" charset="-78"/>
              <a:cs typeface="Andalus" pitchFamily="18" charset="-78"/>
            </a:endParaRPr>
          </a:p>
          <a:p>
            <a:pPr algn="l" rtl="0"/>
            <a:r>
              <a:rPr lang="en-US" sz="2800" dirty="0" smtClean="0">
                <a:latin typeface="Andalus" pitchFamily="18" charset="-78"/>
                <a:cs typeface="Andalus" pitchFamily="18" charset="-78"/>
              </a:rPr>
              <a:t>Surgery is reserved for </a:t>
            </a:r>
          </a:p>
          <a:p>
            <a:pPr lvl="1" algn="l" rtl="0"/>
            <a:r>
              <a:rPr lang="en-US" sz="2000" dirty="0" smtClean="0">
                <a:latin typeface="Andalus" pitchFamily="18" charset="-78"/>
                <a:cs typeface="Andalus" pitchFamily="18" charset="-78"/>
              </a:rPr>
              <a:t>Neurological compression with rapid deterioration</a:t>
            </a:r>
          </a:p>
          <a:p>
            <a:pPr lvl="1" algn="l" rtl="0"/>
            <a:r>
              <a:rPr lang="en-US" sz="2000" dirty="0" smtClean="0">
                <a:latin typeface="Andalus" pitchFamily="18" charset="-78"/>
                <a:cs typeface="Andalus" pitchFamily="18" charset="-78"/>
              </a:rPr>
              <a:t>Drainage of collections</a:t>
            </a:r>
          </a:p>
          <a:p>
            <a:pPr lvl="1" algn="l" rtl="0"/>
            <a:r>
              <a:rPr lang="en-US" sz="2000" dirty="0" smtClean="0">
                <a:latin typeface="Andalus" pitchFamily="18" charset="-78"/>
                <a:cs typeface="Andalus" pitchFamily="18" charset="-78"/>
              </a:rPr>
              <a:t>Spinal instability</a:t>
            </a:r>
            <a:endParaRPr lang="ar-EG" sz="2000" dirty="0">
              <a:latin typeface="Andalus" pitchFamily="18" charset="-78"/>
              <a:cs typeface="Andalus" pitchFamily="18" charset="-78"/>
            </a:endParaRPr>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274364" y="1752600"/>
            <a:ext cx="3877519" cy="3657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66659716"/>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lstStyle/>
          <a:p>
            <a:r>
              <a:rPr lang="en-US" dirty="0" smtClean="0"/>
              <a:t>Spinal Cord Tumors</a:t>
            </a:r>
            <a:endParaRPr lang="ar-EG" dirty="0"/>
          </a:p>
        </p:txBody>
      </p:sp>
      <p:sp>
        <p:nvSpPr>
          <p:cNvPr id="3" name="Content Placeholder 2"/>
          <p:cNvSpPr>
            <a:spLocks noGrp="1"/>
          </p:cNvSpPr>
          <p:nvPr>
            <p:ph idx="1"/>
          </p:nvPr>
        </p:nvSpPr>
        <p:spPr>
          <a:xfrm>
            <a:off x="228600" y="5274244"/>
            <a:ext cx="5623259" cy="567945"/>
          </a:xfrm>
        </p:spPr>
        <p:txBody>
          <a:bodyPr/>
          <a:lstStyle/>
          <a:p>
            <a:pPr marL="0" indent="0" algn="l" rtl="0">
              <a:buNone/>
            </a:pPr>
            <a:r>
              <a:rPr lang="en-US" dirty="0" smtClean="0"/>
              <a:t>MRI- Lumbar </a:t>
            </a:r>
            <a:r>
              <a:rPr lang="en-US" dirty="0" err="1" smtClean="0"/>
              <a:t>Neurofibroma</a:t>
            </a:r>
            <a:endParaRPr lang="ar-EG" dirty="0"/>
          </a:p>
        </p:txBody>
      </p:sp>
      <p:pic>
        <p:nvPicPr>
          <p:cNvPr id="4" name="Picture 2" descr="C:\Users\user\Desktop\slides for students\04 neurofibroma gross pathology.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39407" y="4707753"/>
            <a:ext cx="2270673" cy="1700928"/>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3" descr="C:\Users\user\Desktop\slides for students\00 neurofibroma coronal MRI.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628033" y="1513054"/>
            <a:ext cx="4336699" cy="2833180"/>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4" descr="C:\Users\user\Desktop\slides for students\00 neurofibroma Sagittal MRI T1.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1380627"/>
            <a:ext cx="1664998" cy="3566856"/>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5" descr="C:\Users\user\Desktop\slides for students\02 neurofibroma preexicion 1.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339407" y="838200"/>
            <a:ext cx="2512204" cy="1883234"/>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6" descr="C:\Users\user\Desktop\slides for students\03 Lumbar neurofibroma postexcision.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141241" y="3079038"/>
            <a:ext cx="2757488" cy="1278753"/>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extBox 8"/>
          <p:cNvSpPr txBox="1"/>
          <p:nvPr/>
        </p:nvSpPr>
        <p:spPr>
          <a:xfrm>
            <a:off x="5952889" y="2740223"/>
            <a:ext cx="3134191" cy="307777"/>
          </a:xfrm>
          <a:prstGeom prst="rect">
            <a:avLst/>
          </a:prstGeom>
          <a:noFill/>
        </p:spPr>
        <p:txBody>
          <a:bodyPr wrap="none" rtlCol="1">
            <a:spAutoFit/>
          </a:bodyPr>
          <a:lstStyle/>
          <a:p>
            <a:r>
              <a:rPr lang="en-US" sz="1400" dirty="0" smtClean="0"/>
              <a:t>Intraoperative </a:t>
            </a:r>
            <a:r>
              <a:rPr lang="en-US" sz="1200" dirty="0" smtClean="0"/>
              <a:t>lumbar</a:t>
            </a:r>
            <a:r>
              <a:rPr lang="en-US" sz="1400" dirty="0" smtClean="0"/>
              <a:t> </a:t>
            </a:r>
            <a:r>
              <a:rPr lang="en-US" sz="1400" dirty="0" err="1" smtClean="0"/>
              <a:t>neurofibroma</a:t>
            </a:r>
            <a:endParaRPr lang="ar-EG" sz="1400" dirty="0"/>
          </a:p>
        </p:txBody>
      </p:sp>
      <p:sp>
        <p:nvSpPr>
          <p:cNvPr id="10" name="TextBox 9"/>
          <p:cNvSpPr txBox="1"/>
          <p:nvPr/>
        </p:nvSpPr>
        <p:spPr>
          <a:xfrm>
            <a:off x="5441114" y="4346234"/>
            <a:ext cx="3664785" cy="738664"/>
          </a:xfrm>
          <a:prstGeom prst="rect">
            <a:avLst/>
          </a:prstGeom>
          <a:noFill/>
        </p:spPr>
        <p:txBody>
          <a:bodyPr wrap="square" rtlCol="1">
            <a:spAutoFit/>
          </a:bodyPr>
          <a:lstStyle/>
          <a:p>
            <a:r>
              <a:rPr lang="en-US" sz="1400" dirty="0" smtClean="0"/>
              <a:t>Intraoperative lumbar </a:t>
            </a:r>
            <a:r>
              <a:rPr lang="en-US" sz="1400" dirty="0" err="1" smtClean="0"/>
              <a:t>neurofibroma</a:t>
            </a:r>
            <a:endParaRPr lang="en-US" sz="1400" dirty="0" smtClean="0"/>
          </a:p>
          <a:p>
            <a:pPr algn="ctr"/>
            <a:endParaRPr lang="en-US" sz="1400" dirty="0" smtClean="0">
              <a:solidFill>
                <a:schemeClr val="bg2"/>
              </a:solidFill>
            </a:endParaRPr>
          </a:p>
          <a:p>
            <a:pPr algn="ctr"/>
            <a:r>
              <a:rPr lang="en-US" sz="1400" dirty="0" smtClean="0">
                <a:solidFill>
                  <a:schemeClr val="bg2"/>
                </a:solidFill>
              </a:rPr>
              <a:t>Excision</a:t>
            </a:r>
            <a:endParaRPr lang="ar-EG" sz="1600" dirty="0">
              <a:solidFill>
                <a:schemeClr val="bg2"/>
              </a:solidFill>
            </a:endParaRPr>
          </a:p>
        </p:txBody>
      </p:sp>
    </p:spTree>
    <p:extLst>
      <p:ext uri="{BB962C8B-B14F-4D97-AF65-F5344CB8AC3E}">
        <p14:creationId xmlns="" xmlns:p14="http://schemas.microsoft.com/office/powerpoint/2010/main" val="2606620158"/>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type="body" idx="1"/>
          </p:nvPr>
        </p:nvSpPr>
        <p:spPr>
          <a:xfrm>
            <a:off x="457200" y="1828800"/>
            <a:ext cx="8229600" cy="4525963"/>
          </a:xfrm>
        </p:spPr>
        <p:txBody>
          <a:bodyPr/>
          <a:lstStyle/>
          <a:p>
            <a:pPr algn="ctr" rtl="0" eaLnBrk="1" hangingPunct="1">
              <a:buFontTx/>
              <a:buNone/>
            </a:pPr>
            <a:r>
              <a:rPr lang="en-US" sz="5400" smtClean="0"/>
              <a:t>Correlation between radiological and clinical findings is mandatory .</a:t>
            </a:r>
          </a:p>
          <a:p>
            <a:pPr algn="l" rtl="0" eaLnBrk="1" hangingPunct="1"/>
            <a:endParaRPr lang="en-US" sz="5400" smtClean="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27">
                                            <p:txEl>
                                              <p:pRg st="0" end="0"/>
                                            </p:txEl>
                                          </p:spTgt>
                                        </p:tgtEl>
                                        <p:attrNameLst>
                                          <p:attrName>style.visibility</p:attrName>
                                        </p:attrNameLst>
                                      </p:cBhvr>
                                      <p:to>
                                        <p:strVal val="visible"/>
                                      </p:to>
                                    </p:set>
                                    <p:animEffect transition="in" filter="blinds(horizontal)">
                                      <p:cBhvr>
                                        <p:cTn id="7" dur="500"/>
                                        <p:tgtEl>
                                          <p:spTgt spid="1034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t>Imaging </a:t>
            </a:r>
          </a:p>
        </p:txBody>
      </p:sp>
      <p:sp>
        <p:nvSpPr>
          <p:cNvPr id="27651" name="Rectangle 3"/>
          <p:cNvSpPr>
            <a:spLocks noGrp="1" noChangeArrowheads="1"/>
          </p:cNvSpPr>
          <p:nvPr>
            <p:ph type="body" idx="1"/>
          </p:nvPr>
        </p:nvSpPr>
        <p:spPr>
          <a:xfrm>
            <a:off x="457200" y="1600200"/>
            <a:ext cx="2362200" cy="4525963"/>
          </a:xfrm>
        </p:spPr>
        <p:txBody>
          <a:bodyPr/>
          <a:lstStyle/>
          <a:p>
            <a:pPr algn="l" rtl="0" eaLnBrk="1" hangingPunct="1"/>
            <a:r>
              <a:rPr lang="en-US" smtClean="0"/>
              <a:t>PXR</a:t>
            </a:r>
          </a:p>
        </p:txBody>
      </p:sp>
      <p:pic>
        <p:nvPicPr>
          <p:cNvPr id="27652" name="Picture 4" descr="336139-398955-842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810000" y="1524000"/>
            <a:ext cx="45132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b="1" smtClean="0"/>
              <a:t>Imaging </a:t>
            </a:r>
          </a:p>
        </p:txBody>
      </p:sp>
      <p:sp>
        <p:nvSpPr>
          <p:cNvPr id="28675" name="Rectangle 3"/>
          <p:cNvSpPr>
            <a:spLocks noGrp="1" noChangeArrowheads="1"/>
          </p:cNvSpPr>
          <p:nvPr>
            <p:ph type="body" idx="1"/>
          </p:nvPr>
        </p:nvSpPr>
        <p:spPr>
          <a:xfrm>
            <a:off x="457200" y="1600200"/>
            <a:ext cx="3048000" cy="4525963"/>
          </a:xfrm>
        </p:spPr>
        <p:txBody>
          <a:bodyPr/>
          <a:lstStyle/>
          <a:p>
            <a:pPr algn="l" rtl="0" eaLnBrk="1" hangingPunct="1"/>
            <a:r>
              <a:rPr lang="en-US" smtClean="0"/>
              <a:t>CT Scan</a:t>
            </a:r>
          </a:p>
        </p:txBody>
      </p:sp>
      <p:pic>
        <p:nvPicPr>
          <p:cNvPr id="28676" name="Picture 5" descr="1230552-1264627-39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819400" y="1524000"/>
            <a:ext cx="5486400" cy="4635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b="1" smtClean="0"/>
              <a:t>Imaging</a:t>
            </a:r>
          </a:p>
        </p:txBody>
      </p:sp>
      <p:sp>
        <p:nvSpPr>
          <p:cNvPr id="29699" name="Rectangle 3"/>
          <p:cNvSpPr>
            <a:spLocks noGrp="1" noChangeArrowheads="1"/>
          </p:cNvSpPr>
          <p:nvPr>
            <p:ph type="body" idx="1"/>
          </p:nvPr>
        </p:nvSpPr>
        <p:spPr>
          <a:xfrm>
            <a:off x="457200" y="1600200"/>
            <a:ext cx="3124200" cy="4525963"/>
          </a:xfrm>
        </p:spPr>
        <p:txBody>
          <a:bodyPr/>
          <a:lstStyle/>
          <a:p>
            <a:pPr algn="l" rtl="0" eaLnBrk="1" hangingPunct="1"/>
            <a:r>
              <a:rPr lang="en-US" smtClean="0"/>
              <a:t>CT Scan reconstruction</a:t>
            </a:r>
          </a:p>
        </p:txBody>
      </p:sp>
      <p:pic>
        <p:nvPicPr>
          <p:cNvPr id="29700" name="Picture 4" descr="odontoid-fig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05200" y="1371600"/>
            <a:ext cx="5448300"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1" smtClean="0"/>
              <a:t>Imaging</a:t>
            </a:r>
          </a:p>
        </p:txBody>
      </p:sp>
      <p:sp>
        <p:nvSpPr>
          <p:cNvPr id="30723" name="Rectangle 3"/>
          <p:cNvSpPr>
            <a:spLocks noGrp="1" noChangeArrowheads="1"/>
          </p:cNvSpPr>
          <p:nvPr>
            <p:ph type="body" idx="1"/>
          </p:nvPr>
        </p:nvSpPr>
        <p:spPr>
          <a:xfrm>
            <a:off x="457200" y="1600200"/>
            <a:ext cx="6248400" cy="636533"/>
          </a:xfrm>
        </p:spPr>
        <p:txBody>
          <a:bodyPr/>
          <a:lstStyle/>
          <a:p>
            <a:pPr algn="l" rtl="0" eaLnBrk="1" hangingPunct="1"/>
            <a:r>
              <a:rPr lang="en-US" dirty="0" smtClean="0"/>
              <a:t>MRI Lumbar spine: PLD L4-5</a:t>
            </a:r>
          </a:p>
        </p:txBody>
      </p:sp>
      <p:pic>
        <p:nvPicPr>
          <p:cNvPr id="5" name="Picture 2" descr="C:\Users\user\Desktop\slides for students\26-09-09_1559.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857702" y="2236732"/>
            <a:ext cx="2894451" cy="3859268"/>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8" descr="C:\Users\user\Desktop\slides for students\26-09-09_1556.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24400" y="2236733"/>
            <a:ext cx="2988551" cy="3859267"/>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Rectangle 9"/>
          <p:cNvSpPr/>
          <p:nvPr/>
        </p:nvSpPr>
        <p:spPr bwMode="auto">
          <a:xfrm>
            <a:off x="1857702" y="5181600"/>
            <a:ext cx="2561898" cy="381000"/>
          </a:xfrm>
          <a:prstGeom prst="rect">
            <a:avLst/>
          </a:prstGeom>
          <a:solidFill>
            <a:schemeClr val="bg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10"/>
          <p:cNvSpPr/>
          <p:nvPr/>
        </p:nvSpPr>
        <p:spPr bwMode="auto">
          <a:xfrm>
            <a:off x="4724399" y="2236733"/>
            <a:ext cx="2988551" cy="430267"/>
          </a:xfrm>
          <a:prstGeom prst="rect">
            <a:avLst/>
          </a:prstGeom>
          <a:solidFill>
            <a:schemeClr val="bg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1" smtClean="0"/>
              <a:t>Imaging</a:t>
            </a:r>
          </a:p>
        </p:txBody>
      </p:sp>
      <p:pic>
        <p:nvPicPr>
          <p:cNvPr id="7" name="Picture 4" descr="C:\Users\user\Desktop\slides for students\00 Abdel Salam Aref Preoperative (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38703" y="1600200"/>
            <a:ext cx="2819400" cy="3615808"/>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5" descr="C:\Users\user\Desktop\slides for students\00 Abdel Salam Aref Preoperative (6).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58103" y="1600200"/>
            <a:ext cx="4114800" cy="3629388"/>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Rectangle 9"/>
          <p:cNvSpPr/>
          <p:nvPr/>
        </p:nvSpPr>
        <p:spPr bwMode="auto">
          <a:xfrm>
            <a:off x="7772400" y="1752600"/>
            <a:ext cx="1219200" cy="228600"/>
          </a:xfrm>
          <a:prstGeom prst="rect">
            <a:avLst/>
          </a:prstGeom>
          <a:solidFill>
            <a:schemeClr val="bg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3"/>
          <p:cNvSpPr txBox="1">
            <a:spLocks noChangeArrowheads="1"/>
          </p:cNvSpPr>
          <p:nvPr/>
        </p:nvSpPr>
        <p:spPr bwMode="auto">
          <a:xfrm>
            <a:off x="-18394" y="2286000"/>
            <a:ext cx="2286000" cy="3733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algn="l" rtl="0" eaLnBrk="1" hangingPunct="1"/>
            <a:r>
              <a:rPr lang="en-US" dirty="0" smtClean="0"/>
              <a:t>MRI Lumbar spine: PLD L4-5</a:t>
            </a:r>
          </a:p>
        </p:txBody>
      </p:sp>
    </p:spTree>
    <p:extLst>
      <p:ext uri="{BB962C8B-B14F-4D97-AF65-F5344CB8AC3E}">
        <p14:creationId xmlns="" xmlns:p14="http://schemas.microsoft.com/office/powerpoint/2010/main" val="3397556593"/>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9828" y="70946"/>
            <a:ext cx="8229600" cy="1143000"/>
          </a:xfrm>
        </p:spPr>
        <p:txBody>
          <a:bodyPr/>
          <a:lstStyle/>
          <a:p>
            <a:pPr eaLnBrk="1" hangingPunct="1"/>
            <a:r>
              <a:rPr lang="en-US" b="1" smtClean="0"/>
              <a:t>Imaging</a:t>
            </a:r>
          </a:p>
        </p:txBody>
      </p:sp>
      <p:pic>
        <p:nvPicPr>
          <p:cNvPr id="1030" name="Picture 6" descr="C:\Users\user\Desktop\slides for students\05 Adel Hamza.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184" y="2286000"/>
            <a:ext cx="4194936" cy="4058601"/>
          </a:xfrm>
          <a:prstGeom prst="rect">
            <a:avLst/>
          </a:prstGeom>
          <a:noFill/>
          <a:extLst>
            <a:ext uri="{909E8E84-426E-40DD-AFC4-6F175D3DCCD1}">
              <a14:hiddenFill xmlns="" xmlns:a14="http://schemas.microsoft.com/office/drawing/2010/main">
                <a:solidFill>
                  <a:srgbClr val="FFFFFF"/>
                </a:solidFill>
              </a14:hiddenFill>
            </a:ext>
          </a:extLst>
        </p:spPr>
      </p:pic>
      <p:pic>
        <p:nvPicPr>
          <p:cNvPr id="1031" name="Picture 7" descr="C:\Users\user\Desktop\slides for students\06 Adel Hamza.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832120" y="2286000"/>
            <a:ext cx="4114800" cy="4108141"/>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Rectangle 10"/>
          <p:cNvSpPr/>
          <p:nvPr/>
        </p:nvSpPr>
        <p:spPr bwMode="auto">
          <a:xfrm>
            <a:off x="3612920" y="2333005"/>
            <a:ext cx="1219200" cy="228600"/>
          </a:xfrm>
          <a:prstGeom prst="rect">
            <a:avLst/>
          </a:prstGeom>
          <a:solidFill>
            <a:schemeClr val="bg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11"/>
          <p:cNvSpPr/>
          <p:nvPr/>
        </p:nvSpPr>
        <p:spPr bwMode="auto">
          <a:xfrm>
            <a:off x="7706699" y="2307532"/>
            <a:ext cx="1219200" cy="228600"/>
          </a:xfrm>
          <a:prstGeom prst="rect">
            <a:avLst/>
          </a:prstGeom>
          <a:solidFill>
            <a:schemeClr val="bg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sp>
        <p:nvSpPr>
          <p:cNvPr id="13" name="Rectangle 3"/>
          <p:cNvSpPr txBox="1">
            <a:spLocks noChangeArrowheads="1"/>
          </p:cNvSpPr>
          <p:nvPr/>
        </p:nvSpPr>
        <p:spPr bwMode="auto">
          <a:xfrm>
            <a:off x="457200" y="1331276"/>
            <a:ext cx="6934200" cy="4905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algn="l" rtl="0" eaLnBrk="1" hangingPunct="1"/>
            <a:r>
              <a:rPr lang="en-US" dirty="0" smtClean="0"/>
              <a:t>MRI Lumbar spine: PLD L5-S1</a:t>
            </a:r>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sp>
        <p:nvSpPr>
          <p:cNvPr id="3" name="Content Placeholder 2"/>
          <p:cNvSpPr>
            <a:spLocks noGrp="1"/>
          </p:cNvSpPr>
          <p:nvPr>
            <p:ph idx="1"/>
          </p:nvPr>
        </p:nvSpPr>
        <p:spPr/>
        <p:txBody>
          <a:bodyPr/>
          <a:lstStyle/>
          <a:p>
            <a:endParaRPr lang="ar-EG"/>
          </a:p>
        </p:txBody>
      </p:sp>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MRI Lumbar Spine: </a:t>
            </a:r>
            <a:r>
              <a:rPr lang="en-US" sz="3600" dirty="0" err="1" smtClean="0"/>
              <a:t>Spondylolithesis</a:t>
            </a:r>
            <a:endParaRPr lang="ar-EG" sz="3600" dirty="0"/>
          </a:p>
        </p:txBody>
      </p: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048000" y="1981200"/>
            <a:ext cx="3128962" cy="34204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56006480"/>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user\Desktop\slides for students\23092010135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5800" y="1143000"/>
            <a:ext cx="4306657" cy="42672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ectangle 4"/>
          <p:cNvSpPr/>
          <p:nvPr/>
        </p:nvSpPr>
        <p:spPr bwMode="auto">
          <a:xfrm>
            <a:off x="685800" y="1143000"/>
            <a:ext cx="1219200" cy="228600"/>
          </a:xfrm>
          <a:prstGeom prst="rect">
            <a:avLst/>
          </a:prstGeom>
          <a:solidFill>
            <a:schemeClr val="bg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pic>
        <p:nvPicPr>
          <p:cNvPr id="6" name="Picture 5" descr="C:\Users\user\Desktop\slides for students\23092010135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979319" y="1143000"/>
            <a:ext cx="4306657" cy="4267200"/>
          </a:xfrm>
          <a:prstGeom prst="rect">
            <a:avLst/>
          </a:prstGeom>
          <a:noFill/>
          <a:extLst>
            <a:ext uri="{909E8E84-426E-40DD-AFC4-6F175D3DCCD1}">
              <a14:hiddenFill xmlns="" xmlns:a14="http://schemas.microsoft.com/office/drawing/2010/main">
                <a:solidFill>
                  <a:srgbClr val="FFFFFF"/>
                </a:solidFill>
              </a14:hiddenFill>
            </a:ext>
          </a:extLst>
        </p:spPr>
      </p:pic>
      <p:sp>
        <p:nvSpPr>
          <p:cNvPr id="7" name="Rectangle 6"/>
          <p:cNvSpPr/>
          <p:nvPr/>
        </p:nvSpPr>
        <p:spPr bwMode="auto">
          <a:xfrm>
            <a:off x="4992457" y="1154824"/>
            <a:ext cx="1219200" cy="228600"/>
          </a:xfrm>
          <a:prstGeom prst="rect">
            <a:avLst/>
          </a:prstGeom>
          <a:solidFill>
            <a:schemeClr val="bg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sp>
        <p:nvSpPr>
          <p:cNvPr id="8" name="Freeform 7"/>
          <p:cNvSpPr/>
          <p:nvPr/>
        </p:nvSpPr>
        <p:spPr bwMode="auto">
          <a:xfrm>
            <a:off x="7031421" y="3846786"/>
            <a:ext cx="126124" cy="268141"/>
          </a:xfrm>
          <a:custGeom>
            <a:avLst/>
            <a:gdLst>
              <a:gd name="connsiteX0" fmla="*/ 0 w 126124"/>
              <a:gd name="connsiteY0" fmla="*/ 0 h 268141"/>
              <a:gd name="connsiteX1" fmla="*/ 78827 w 126124"/>
              <a:gd name="connsiteY1" fmla="*/ 47297 h 268141"/>
              <a:gd name="connsiteX2" fmla="*/ 126124 w 126124"/>
              <a:gd name="connsiteY2" fmla="*/ 141890 h 268141"/>
              <a:gd name="connsiteX3" fmla="*/ 110358 w 126124"/>
              <a:gd name="connsiteY3" fmla="*/ 204952 h 268141"/>
              <a:gd name="connsiteX4" fmla="*/ 63062 w 126124"/>
              <a:gd name="connsiteY4" fmla="*/ 220717 h 268141"/>
              <a:gd name="connsiteX5" fmla="*/ 31531 w 126124"/>
              <a:gd name="connsiteY5" fmla="*/ 268014 h 2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124" h="268141">
                <a:moveTo>
                  <a:pt x="0" y="0"/>
                </a:moveTo>
                <a:cubicBezTo>
                  <a:pt x="26276" y="15766"/>
                  <a:pt x="55561" y="27355"/>
                  <a:pt x="78827" y="47297"/>
                </a:cubicBezTo>
                <a:cubicBezTo>
                  <a:pt x="107352" y="71747"/>
                  <a:pt x="115088" y="108783"/>
                  <a:pt x="126124" y="141890"/>
                </a:cubicBezTo>
                <a:cubicBezTo>
                  <a:pt x="120869" y="162911"/>
                  <a:pt x="123894" y="188032"/>
                  <a:pt x="110358" y="204952"/>
                </a:cubicBezTo>
                <a:cubicBezTo>
                  <a:pt x="99977" y="217929"/>
                  <a:pt x="74813" y="208966"/>
                  <a:pt x="63062" y="220717"/>
                </a:cubicBezTo>
                <a:cubicBezTo>
                  <a:pt x="10780" y="272999"/>
                  <a:pt x="74936" y="268014"/>
                  <a:pt x="31531" y="268014"/>
                </a:cubicBezTo>
              </a:path>
            </a:pathLst>
          </a:custGeom>
          <a:no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sp>
        <p:nvSpPr>
          <p:cNvPr id="9" name="TextBox 8"/>
          <p:cNvSpPr txBox="1"/>
          <p:nvPr/>
        </p:nvSpPr>
        <p:spPr>
          <a:xfrm>
            <a:off x="1447800" y="304800"/>
            <a:ext cx="6801862" cy="646331"/>
          </a:xfrm>
          <a:prstGeom prst="rect">
            <a:avLst/>
          </a:prstGeom>
          <a:noFill/>
        </p:spPr>
        <p:txBody>
          <a:bodyPr wrap="none" rtlCol="1">
            <a:spAutoFit/>
          </a:bodyPr>
          <a:lstStyle/>
          <a:p>
            <a:r>
              <a:rPr lang="en-US" sz="3600" b="0" dirty="0" smtClean="0"/>
              <a:t>MRI – Cervical spine: PCD C5-6</a:t>
            </a:r>
            <a:endParaRPr lang="ar-EG" sz="3600" b="0" dirty="0"/>
          </a:p>
        </p:txBody>
      </p:sp>
    </p:spTree>
    <p:extLst>
      <p:ext uri="{BB962C8B-B14F-4D97-AF65-F5344CB8AC3E}">
        <p14:creationId xmlns="" xmlns:p14="http://schemas.microsoft.com/office/powerpoint/2010/main" val="1046465242"/>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bwMode="auto">
          <a:xfrm>
            <a:off x="7031421" y="3846786"/>
            <a:ext cx="126124" cy="268141"/>
          </a:xfrm>
          <a:custGeom>
            <a:avLst/>
            <a:gdLst>
              <a:gd name="connsiteX0" fmla="*/ 0 w 126124"/>
              <a:gd name="connsiteY0" fmla="*/ 0 h 268141"/>
              <a:gd name="connsiteX1" fmla="*/ 78827 w 126124"/>
              <a:gd name="connsiteY1" fmla="*/ 47297 h 268141"/>
              <a:gd name="connsiteX2" fmla="*/ 126124 w 126124"/>
              <a:gd name="connsiteY2" fmla="*/ 141890 h 268141"/>
              <a:gd name="connsiteX3" fmla="*/ 110358 w 126124"/>
              <a:gd name="connsiteY3" fmla="*/ 204952 h 268141"/>
              <a:gd name="connsiteX4" fmla="*/ 63062 w 126124"/>
              <a:gd name="connsiteY4" fmla="*/ 220717 h 268141"/>
              <a:gd name="connsiteX5" fmla="*/ 31531 w 126124"/>
              <a:gd name="connsiteY5" fmla="*/ 268014 h 2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124" h="268141">
                <a:moveTo>
                  <a:pt x="0" y="0"/>
                </a:moveTo>
                <a:cubicBezTo>
                  <a:pt x="26276" y="15766"/>
                  <a:pt x="55561" y="27355"/>
                  <a:pt x="78827" y="47297"/>
                </a:cubicBezTo>
                <a:cubicBezTo>
                  <a:pt x="107352" y="71747"/>
                  <a:pt x="115088" y="108783"/>
                  <a:pt x="126124" y="141890"/>
                </a:cubicBezTo>
                <a:cubicBezTo>
                  <a:pt x="120869" y="162911"/>
                  <a:pt x="123894" y="188032"/>
                  <a:pt x="110358" y="204952"/>
                </a:cubicBezTo>
                <a:cubicBezTo>
                  <a:pt x="99977" y="217929"/>
                  <a:pt x="74813" y="208966"/>
                  <a:pt x="63062" y="220717"/>
                </a:cubicBezTo>
                <a:cubicBezTo>
                  <a:pt x="10780" y="272999"/>
                  <a:pt x="74936" y="268014"/>
                  <a:pt x="31531" y="268014"/>
                </a:cubicBezTo>
              </a:path>
            </a:pathLst>
          </a:custGeom>
          <a:no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sp>
        <p:nvSpPr>
          <p:cNvPr id="9" name="TextBox 8"/>
          <p:cNvSpPr txBox="1"/>
          <p:nvPr/>
        </p:nvSpPr>
        <p:spPr>
          <a:xfrm>
            <a:off x="652711" y="304800"/>
            <a:ext cx="7596951" cy="646331"/>
          </a:xfrm>
          <a:prstGeom prst="rect">
            <a:avLst/>
          </a:prstGeom>
          <a:noFill/>
        </p:spPr>
        <p:txBody>
          <a:bodyPr wrap="none" rtlCol="1">
            <a:spAutoFit/>
          </a:bodyPr>
          <a:lstStyle/>
          <a:p>
            <a:r>
              <a:rPr lang="en-US" sz="3600" b="0" dirty="0" smtClean="0"/>
              <a:t>MRI – Cervical spine: PCD C5-6/6-7</a:t>
            </a:r>
            <a:endParaRPr lang="ar-EG" sz="3600" b="0" dirty="0"/>
          </a:p>
        </p:txBody>
      </p:sp>
      <p:pic>
        <p:nvPicPr>
          <p:cNvPr id="2050" name="Picture 2" descr="E:\old desk top\my cases\Spine\cervical spine\Janet Poynton\PB26016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838831" y="1371600"/>
            <a:ext cx="6019800" cy="451485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Rectangle 1"/>
          <p:cNvSpPr/>
          <p:nvPr/>
        </p:nvSpPr>
        <p:spPr bwMode="auto">
          <a:xfrm>
            <a:off x="1838831" y="5334000"/>
            <a:ext cx="6019800" cy="552450"/>
          </a:xfrm>
          <a:prstGeom prst="rect">
            <a:avLst/>
          </a:prstGeom>
          <a:solidFill>
            <a:schemeClr val="bg2"/>
          </a:solid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1"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ar-EG" sz="4400" b="1"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1833468380"/>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304800"/>
            <a:ext cx="8991600" cy="1143000"/>
          </a:xfrm>
        </p:spPr>
        <p:txBody>
          <a:bodyPr/>
          <a:lstStyle/>
          <a:p>
            <a:pPr eaLnBrk="1" hangingPunct="1"/>
            <a:r>
              <a:rPr lang="en-US" b="1" smtClean="0"/>
              <a:t>Management </a:t>
            </a:r>
          </a:p>
        </p:txBody>
      </p:sp>
      <p:sp>
        <p:nvSpPr>
          <p:cNvPr id="32771" name="Rectangle 3"/>
          <p:cNvSpPr>
            <a:spLocks noGrp="1" noChangeArrowheads="1"/>
          </p:cNvSpPr>
          <p:nvPr>
            <p:ph type="body" idx="1"/>
          </p:nvPr>
        </p:nvSpPr>
        <p:spPr/>
        <p:txBody>
          <a:bodyPr/>
          <a:lstStyle/>
          <a:p>
            <a:pPr algn="l" rtl="0" eaLnBrk="1" hangingPunct="1">
              <a:lnSpc>
                <a:spcPct val="90000"/>
              </a:lnSpc>
            </a:pPr>
            <a:r>
              <a:rPr lang="en-US" dirty="0" smtClean="0"/>
              <a:t>Conservative management:</a:t>
            </a:r>
          </a:p>
          <a:p>
            <a:pPr lvl="1" algn="l" rtl="0" eaLnBrk="1" hangingPunct="1">
              <a:lnSpc>
                <a:spcPct val="90000"/>
              </a:lnSpc>
              <a:buFont typeface="Wingdings" pitchFamily="2" charset="2"/>
              <a:buChar char="ü"/>
            </a:pPr>
            <a:r>
              <a:rPr lang="en-US" dirty="0" smtClean="0"/>
              <a:t> For relief of symptoms</a:t>
            </a:r>
          </a:p>
          <a:p>
            <a:pPr lvl="2" algn="l" rtl="0" eaLnBrk="1" hangingPunct="1">
              <a:lnSpc>
                <a:spcPct val="90000"/>
              </a:lnSpc>
              <a:buFont typeface="Wingdings" pitchFamily="2" charset="2"/>
              <a:buChar char="Ø"/>
            </a:pPr>
            <a:r>
              <a:rPr lang="en-US" dirty="0" smtClean="0"/>
              <a:t>Bed rest, massage, heat application, analgesics, anti-</a:t>
            </a:r>
            <a:r>
              <a:rPr lang="en-US" dirty="0" err="1" smtClean="0"/>
              <a:t>inflamatory</a:t>
            </a:r>
            <a:r>
              <a:rPr lang="en-US" dirty="0" smtClean="0"/>
              <a:t> medications, muscle relaxants.</a:t>
            </a:r>
          </a:p>
          <a:p>
            <a:pPr lvl="2" algn="l" rtl="0" eaLnBrk="1" hangingPunct="1">
              <a:lnSpc>
                <a:spcPct val="90000"/>
              </a:lnSpc>
              <a:buFont typeface="Wingdings" pitchFamily="2" charset="2"/>
              <a:buChar char="Ø"/>
            </a:pPr>
            <a:r>
              <a:rPr lang="en-US" dirty="0" smtClean="0"/>
              <a:t>Immobilization (Neck Collar/ Lumbar brace).</a:t>
            </a:r>
          </a:p>
          <a:p>
            <a:pPr lvl="2" algn="l" rtl="0" eaLnBrk="1" hangingPunct="1">
              <a:lnSpc>
                <a:spcPct val="90000"/>
              </a:lnSpc>
              <a:buFont typeface="Wingdings" pitchFamily="2" charset="2"/>
              <a:buChar char="Ø"/>
            </a:pPr>
            <a:r>
              <a:rPr lang="en-US" dirty="0" smtClean="0"/>
              <a:t>Physiotherapy ?</a:t>
            </a:r>
          </a:p>
          <a:p>
            <a:pPr lvl="1" algn="l" rtl="0" eaLnBrk="1" hangingPunct="1">
              <a:lnSpc>
                <a:spcPct val="90000"/>
              </a:lnSpc>
              <a:buFont typeface="Wingdings" pitchFamily="2" charset="2"/>
              <a:buChar char="ü"/>
            </a:pPr>
            <a:r>
              <a:rPr lang="en-US" dirty="0" smtClean="0"/>
              <a:t> Minor neurological deficit can also be treated.</a:t>
            </a:r>
          </a:p>
          <a:p>
            <a:pPr lvl="1" algn="l" rtl="0" eaLnBrk="1" hangingPunct="1">
              <a:lnSpc>
                <a:spcPct val="90000"/>
              </a:lnSpc>
              <a:buFont typeface="Wingdings" pitchFamily="2" charset="2"/>
              <a:buChar char="ü"/>
            </a:pPr>
            <a:r>
              <a:rPr lang="en-US" dirty="0" smtClean="0"/>
              <a:t> Frequent monitoring is required .</a:t>
            </a:r>
          </a:p>
          <a:p>
            <a:pPr algn="l" rtl="0" eaLnBrk="1" hangingPunct="1">
              <a:lnSpc>
                <a:spcPct val="90000"/>
              </a:lnSpc>
            </a:pPr>
            <a:r>
              <a:rPr lang="en-US" dirty="0" smtClean="0"/>
              <a:t>Surgical management.</a:t>
            </a:r>
          </a:p>
        </p:txBody>
      </p:sp>
    </p:spTree>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0" y="274638"/>
            <a:ext cx="9144000" cy="1143000"/>
          </a:xfrm>
        </p:spPr>
        <p:txBody>
          <a:bodyPr/>
          <a:lstStyle/>
          <a:p>
            <a:pPr eaLnBrk="1" hangingPunct="1"/>
            <a:r>
              <a:rPr lang="en-US" b="1" smtClean="0"/>
              <a:t>Management</a:t>
            </a:r>
          </a:p>
        </p:txBody>
      </p:sp>
      <p:sp>
        <p:nvSpPr>
          <p:cNvPr id="33795" name="Rectangle 3"/>
          <p:cNvSpPr>
            <a:spLocks noGrp="1" noChangeArrowheads="1"/>
          </p:cNvSpPr>
          <p:nvPr>
            <p:ph type="body" idx="1"/>
          </p:nvPr>
        </p:nvSpPr>
        <p:spPr/>
        <p:txBody>
          <a:bodyPr/>
          <a:lstStyle/>
          <a:p>
            <a:pPr algn="ctr" rtl="0" eaLnBrk="1" hangingPunct="1">
              <a:lnSpc>
                <a:spcPct val="80000"/>
              </a:lnSpc>
              <a:buFontTx/>
              <a:buNone/>
            </a:pPr>
            <a:r>
              <a:rPr lang="en-US" sz="2000" dirty="0" smtClean="0"/>
              <a:t>Surgical management</a:t>
            </a:r>
          </a:p>
          <a:p>
            <a:pPr algn="l" rtl="0" eaLnBrk="1" hangingPunct="1">
              <a:lnSpc>
                <a:spcPct val="80000"/>
              </a:lnSpc>
            </a:pPr>
            <a:r>
              <a:rPr lang="en-US" sz="2000" dirty="0" smtClean="0"/>
              <a:t>Indications:</a:t>
            </a:r>
          </a:p>
          <a:p>
            <a:pPr lvl="1" algn="l" rtl="0" eaLnBrk="1" hangingPunct="1">
              <a:lnSpc>
                <a:spcPct val="80000"/>
              </a:lnSpc>
              <a:buFont typeface="Wingdings" pitchFamily="2" charset="2"/>
              <a:buChar char="ü"/>
            </a:pPr>
            <a:r>
              <a:rPr lang="en-US" sz="1800" dirty="0" smtClean="0"/>
              <a:t>Intractable pain due to identified cause.</a:t>
            </a:r>
          </a:p>
          <a:p>
            <a:pPr lvl="1" algn="l" rtl="0" eaLnBrk="1" hangingPunct="1">
              <a:lnSpc>
                <a:spcPct val="80000"/>
              </a:lnSpc>
              <a:buFont typeface="Wingdings" pitchFamily="2" charset="2"/>
              <a:buChar char="ü"/>
            </a:pPr>
            <a:r>
              <a:rPr lang="en-US" sz="1800" dirty="0" smtClean="0"/>
              <a:t>Progressive neurologic deficit.</a:t>
            </a:r>
          </a:p>
          <a:p>
            <a:pPr lvl="1" algn="l" rtl="0" eaLnBrk="1" hangingPunct="1">
              <a:lnSpc>
                <a:spcPct val="80000"/>
              </a:lnSpc>
              <a:buFont typeface="Wingdings" pitchFamily="2" charset="2"/>
              <a:buChar char="ü"/>
            </a:pPr>
            <a:r>
              <a:rPr lang="en-US" sz="1800" dirty="0" smtClean="0"/>
              <a:t>Function threatening neurological compression </a:t>
            </a:r>
            <a:r>
              <a:rPr lang="en-US" sz="1800" dirty="0" err="1" smtClean="0"/>
              <a:t>clinicaly</a:t>
            </a:r>
            <a:r>
              <a:rPr lang="en-US" sz="1800" dirty="0" smtClean="0"/>
              <a:t> correlated to radiological finding.</a:t>
            </a:r>
            <a:endParaRPr lang="ar-EG" sz="1800" dirty="0" smtClean="0"/>
          </a:p>
          <a:p>
            <a:pPr lvl="1" algn="l" rtl="0" eaLnBrk="1" hangingPunct="1">
              <a:lnSpc>
                <a:spcPct val="80000"/>
              </a:lnSpc>
              <a:buFont typeface="Wingdings" pitchFamily="2" charset="2"/>
              <a:buChar char="ü"/>
            </a:pPr>
            <a:r>
              <a:rPr lang="en-US" sz="1800" dirty="0" smtClean="0"/>
              <a:t>Instability</a:t>
            </a:r>
          </a:p>
          <a:p>
            <a:pPr lvl="1" algn="l" rtl="0" eaLnBrk="1" hangingPunct="1">
              <a:lnSpc>
                <a:spcPct val="80000"/>
              </a:lnSpc>
              <a:buFont typeface="Wingdings" pitchFamily="2" charset="2"/>
              <a:buNone/>
            </a:pPr>
            <a:endParaRPr lang="en-US" sz="1800" dirty="0" smtClean="0"/>
          </a:p>
          <a:p>
            <a:pPr algn="l" rtl="0" eaLnBrk="1" hangingPunct="1">
              <a:lnSpc>
                <a:spcPct val="80000"/>
              </a:lnSpc>
            </a:pPr>
            <a:r>
              <a:rPr lang="en-US" sz="2000" dirty="0" smtClean="0"/>
              <a:t>Aim of surgery</a:t>
            </a:r>
          </a:p>
          <a:p>
            <a:pPr lvl="1" algn="l" rtl="0" eaLnBrk="1" hangingPunct="1">
              <a:lnSpc>
                <a:spcPct val="80000"/>
              </a:lnSpc>
              <a:buFont typeface="Wingdings" pitchFamily="2" charset="2"/>
              <a:buChar char="ü"/>
            </a:pPr>
            <a:r>
              <a:rPr lang="en-US" sz="1800" dirty="0" smtClean="0"/>
              <a:t>Relieve pain and neuronal compression.</a:t>
            </a:r>
          </a:p>
          <a:p>
            <a:pPr lvl="1" algn="l" rtl="0" eaLnBrk="1" hangingPunct="1">
              <a:lnSpc>
                <a:spcPct val="80000"/>
              </a:lnSpc>
              <a:buFont typeface="Wingdings" pitchFamily="2" charset="2"/>
              <a:buChar char="ü"/>
            </a:pPr>
            <a:r>
              <a:rPr lang="en-US" sz="1800" dirty="0" smtClean="0"/>
              <a:t>Achieve stability.</a:t>
            </a:r>
          </a:p>
          <a:p>
            <a:pPr lvl="1" algn="l" rtl="0" eaLnBrk="1" hangingPunct="1">
              <a:lnSpc>
                <a:spcPct val="80000"/>
              </a:lnSpc>
              <a:buFont typeface="Wingdings" pitchFamily="2" charset="2"/>
              <a:buNone/>
            </a:pPr>
            <a:endParaRPr lang="en-US" sz="1800" dirty="0" smtClean="0"/>
          </a:p>
          <a:p>
            <a:pPr algn="l" rtl="0" eaLnBrk="1" hangingPunct="1">
              <a:lnSpc>
                <a:spcPct val="80000"/>
              </a:lnSpc>
            </a:pPr>
            <a:r>
              <a:rPr lang="en-US" sz="2000" dirty="0" smtClean="0"/>
              <a:t>Choice of procedure</a:t>
            </a:r>
          </a:p>
          <a:p>
            <a:pPr lvl="1" algn="l" rtl="0" eaLnBrk="1" hangingPunct="1">
              <a:lnSpc>
                <a:spcPct val="80000"/>
              </a:lnSpc>
              <a:buFont typeface="Wingdings" pitchFamily="2" charset="2"/>
              <a:buChar char="ü"/>
            </a:pPr>
            <a:r>
              <a:rPr lang="en-US" sz="1800" dirty="0" smtClean="0"/>
              <a:t>Depends upon findings on imaging</a:t>
            </a:r>
          </a:p>
          <a:p>
            <a:pPr lvl="1" algn="l" rtl="0" eaLnBrk="1" hangingPunct="1">
              <a:lnSpc>
                <a:spcPct val="80000"/>
              </a:lnSpc>
              <a:buFont typeface="Wingdings" pitchFamily="2" charset="2"/>
              <a:buChar char="ü"/>
            </a:pPr>
            <a:r>
              <a:rPr lang="en-US" sz="1800" dirty="0" smtClean="0"/>
              <a:t>Level of disease process.</a:t>
            </a:r>
          </a:p>
          <a:p>
            <a:pPr lvl="1" algn="l" rtl="0" eaLnBrk="1" hangingPunct="1">
              <a:lnSpc>
                <a:spcPct val="80000"/>
              </a:lnSpc>
              <a:buFont typeface="Wingdings" pitchFamily="2" charset="2"/>
              <a:buChar char="ü"/>
            </a:pPr>
            <a:r>
              <a:rPr lang="en-US" sz="1800" dirty="0" smtClean="0"/>
              <a:t>Extent of pathological changes.</a:t>
            </a:r>
          </a:p>
        </p:txBody>
      </p:sp>
    </p:spTree>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0" y="0"/>
            <a:ext cx="9144000" cy="792162"/>
          </a:xfrm>
        </p:spPr>
        <p:txBody>
          <a:bodyPr/>
          <a:lstStyle/>
          <a:p>
            <a:pPr eaLnBrk="1" hangingPunct="1"/>
            <a:r>
              <a:rPr lang="en-US" b="1" dirty="0" smtClean="0"/>
              <a:t>Management</a:t>
            </a:r>
          </a:p>
        </p:txBody>
      </p:sp>
      <p:sp>
        <p:nvSpPr>
          <p:cNvPr id="34819" name="Rectangle 3"/>
          <p:cNvSpPr>
            <a:spLocks noGrp="1" noChangeArrowheads="1"/>
          </p:cNvSpPr>
          <p:nvPr>
            <p:ph type="body" idx="1"/>
          </p:nvPr>
        </p:nvSpPr>
        <p:spPr>
          <a:xfrm>
            <a:off x="0" y="762000"/>
            <a:ext cx="5029200" cy="6096000"/>
          </a:xfrm>
        </p:spPr>
        <p:txBody>
          <a:bodyPr/>
          <a:lstStyle/>
          <a:p>
            <a:pPr algn="l" rtl="0" eaLnBrk="1" hangingPunct="1">
              <a:lnSpc>
                <a:spcPct val="80000"/>
              </a:lnSpc>
            </a:pPr>
            <a:r>
              <a:rPr lang="en-US" sz="2400" dirty="0" smtClean="0"/>
              <a:t>Cervical Surgical procedures</a:t>
            </a:r>
          </a:p>
          <a:p>
            <a:pPr lvl="1" algn="l" rtl="0" eaLnBrk="1" hangingPunct="1">
              <a:lnSpc>
                <a:spcPct val="80000"/>
              </a:lnSpc>
              <a:buFont typeface="Wingdings" pitchFamily="2" charset="2"/>
              <a:buChar char="ü"/>
            </a:pPr>
            <a:r>
              <a:rPr lang="en-US" sz="2400" dirty="0" smtClean="0"/>
              <a:t>Posterior approaches:</a:t>
            </a:r>
          </a:p>
          <a:p>
            <a:pPr lvl="2" algn="l" rtl="0" eaLnBrk="1" hangingPunct="1">
              <a:lnSpc>
                <a:spcPct val="80000"/>
              </a:lnSpc>
              <a:buFont typeface="Wingdings" pitchFamily="2" charset="2"/>
              <a:buChar char="Ø"/>
            </a:pPr>
            <a:r>
              <a:rPr lang="en-US" sz="1800" dirty="0" smtClean="0"/>
              <a:t>Laminectomy.</a:t>
            </a:r>
          </a:p>
          <a:p>
            <a:pPr lvl="2" algn="l" rtl="0" eaLnBrk="1" hangingPunct="1">
              <a:lnSpc>
                <a:spcPct val="80000"/>
              </a:lnSpc>
              <a:buFont typeface="Wingdings" pitchFamily="2" charset="2"/>
              <a:buChar char="Ø"/>
            </a:pPr>
            <a:r>
              <a:rPr lang="en-US" sz="1800" dirty="0" smtClean="0"/>
              <a:t>Posterior foraminotomy.</a:t>
            </a:r>
          </a:p>
          <a:p>
            <a:pPr lvl="2" algn="l" rtl="0" eaLnBrk="1" hangingPunct="1">
              <a:lnSpc>
                <a:spcPct val="80000"/>
              </a:lnSpc>
              <a:buFont typeface="Wingdings" pitchFamily="2" charset="2"/>
              <a:buChar char="Ø"/>
            </a:pPr>
            <a:r>
              <a:rPr lang="en-US" sz="1800" dirty="0" err="1" smtClean="0"/>
              <a:t>Laminoplasty</a:t>
            </a:r>
            <a:r>
              <a:rPr lang="en-US" sz="1800" dirty="0" smtClean="0"/>
              <a:t>.</a:t>
            </a:r>
          </a:p>
          <a:p>
            <a:pPr lvl="2" algn="l" rtl="0" eaLnBrk="1" hangingPunct="1">
              <a:lnSpc>
                <a:spcPct val="80000"/>
              </a:lnSpc>
              <a:buFont typeface="Wingdings" pitchFamily="2" charset="2"/>
              <a:buChar char="Ø"/>
            </a:pPr>
            <a:r>
              <a:rPr lang="en-US" sz="1800" dirty="0" smtClean="0"/>
              <a:t>With or without fixation with plate and screws.</a:t>
            </a:r>
            <a:endParaRPr lang="ar-EG" sz="1800" dirty="0" smtClean="0"/>
          </a:p>
          <a:p>
            <a:pPr lvl="2" algn="l" rtl="0" eaLnBrk="1" hangingPunct="1">
              <a:lnSpc>
                <a:spcPct val="80000"/>
              </a:lnSpc>
              <a:buFont typeface="Wingdings" pitchFamily="2" charset="2"/>
              <a:buNone/>
            </a:pPr>
            <a:r>
              <a:rPr lang="en-US" sz="1800" i="1" dirty="0" smtClean="0"/>
              <a:t>NB. Posterior approaches for posterior pathology</a:t>
            </a:r>
            <a:r>
              <a:rPr lang="en-US" sz="2000" dirty="0" smtClean="0"/>
              <a:t>.</a:t>
            </a:r>
          </a:p>
          <a:p>
            <a:pPr lvl="2" algn="l" rtl="0" eaLnBrk="1" hangingPunct="1">
              <a:lnSpc>
                <a:spcPct val="80000"/>
              </a:lnSpc>
              <a:buFont typeface="Wingdings" pitchFamily="2" charset="2"/>
              <a:buNone/>
            </a:pPr>
            <a:endParaRPr lang="en-US" sz="2000" dirty="0" smtClean="0"/>
          </a:p>
          <a:p>
            <a:pPr lvl="1" algn="l" rtl="0" eaLnBrk="1" hangingPunct="1">
              <a:lnSpc>
                <a:spcPct val="80000"/>
              </a:lnSpc>
              <a:buFont typeface="Wingdings" pitchFamily="2" charset="2"/>
              <a:buChar char="ü"/>
            </a:pPr>
            <a:r>
              <a:rPr lang="en-US" sz="2400" dirty="0" smtClean="0"/>
              <a:t>Anterior approaches:</a:t>
            </a:r>
          </a:p>
          <a:p>
            <a:pPr lvl="2" algn="l" rtl="0" eaLnBrk="1" hangingPunct="1">
              <a:lnSpc>
                <a:spcPct val="80000"/>
              </a:lnSpc>
              <a:buFont typeface="Wingdings" pitchFamily="2" charset="2"/>
              <a:buChar char="Ø"/>
            </a:pPr>
            <a:r>
              <a:rPr lang="en-US" sz="1800" dirty="0" smtClean="0"/>
              <a:t>Anterior cervical discectomy/</a:t>
            </a:r>
            <a:r>
              <a:rPr lang="en-US" sz="1800" dirty="0" err="1" smtClean="0"/>
              <a:t>osteophytectomy</a:t>
            </a:r>
            <a:r>
              <a:rPr lang="en-US" sz="1800" dirty="0" smtClean="0"/>
              <a:t> and fusion.</a:t>
            </a:r>
          </a:p>
          <a:p>
            <a:pPr lvl="2" algn="l" rtl="0" eaLnBrk="1" hangingPunct="1">
              <a:lnSpc>
                <a:spcPct val="80000"/>
              </a:lnSpc>
              <a:buFont typeface="Wingdings" pitchFamily="2" charset="2"/>
              <a:buChar char="Ø"/>
            </a:pPr>
            <a:r>
              <a:rPr lang="en-US" sz="1800" dirty="0" err="1" smtClean="0"/>
              <a:t>Corpectomy</a:t>
            </a:r>
            <a:r>
              <a:rPr lang="en-US" sz="1800" dirty="0" smtClean="0"/>
              <a:t> with fusion and fixation.</a:t>
            </a:r>
          </a:p>
          <a:p>
            <a:pPr lvl="2" algn="l" rtl="0" eaLnBrk="1" hangingPunct="1">
              <a:lnSpc>
                <a:spcPct val="80000"/>
              </a:lnSpc>
              <a:buFont typeface="Wingdings" pitchFamily="2" charset="2"/>
              <a:buChar char="Ø"/>
            </a:pPr>
            <a:r>
              <a:rPr lang="en-US" sz="1800" dirty="0" smtClean="0"/>
              <a:t>Anterior foraminotomy.</a:t>
            </a:r>
          </a:p>
          <a:p>
            <a:pPr lvl="2" algn="l" rtl="0" eaLnBrk="1" hangingPunct="1">
              <a:lnSpc>
                <a:spcPct val="80000"/>
              </a:lnSpc>
              <a:buFont typeface="Wingdings" pitchFamily="2" charset="2"/>
              <a:buChar char="Ø"/>
            </a:pPr>
            <a:r>
              <a:rPr lang="en-US" sz="1800" dirty="0" smtClean="0"/>
              <a:t>Cervical </a:t>
            </a:r>
            <a:r>
              <a:rPr lang="en-US" sz="1800" dirty="0" err="1" smtClean="0"/>
              <a:t>arthroplasty</a:t>
            </a:r>
            <a:r>
              <a:rPr lang="en-US" sz="1800" dirty="0" smtClean="0"/>
              <a:t>. (artificial disc and dynamic implants)</a:t>
            </a:r>
          </a:p>
          <a:p>
            <a:pPr marL="914400" lvl="2" indent="0" algn="l" rtl="0" eaLnBrk="1" hangingPunct="1">
              <a:lnSpc>
                <a:spcPct val="80000"/>
              </a:lnSpc>
              <a:buNone/>
            </a:pPr>
            <a:endParaRPr lang="ar-EG" sz="1800" dirty="0" smtClean="0"/>
          </a:p>
          <a:p>
            <a:pPr lvl="1" algn="l" rtl="0" eaLnBrk="1" hangingPunct="1">
              <a:lnSpc>
                <a:spcPct val="80000"/>
              </a:lnSpc>
              <a:buFont typeface="Wingdings" pitchFamily="2" charset="2"/>
              <a:buChar char="ü"/>
            </a:pPr>
            <a:r>
              <a:rPr lang="en-US" sz="2400" dirty="0" smtClean="0"/>
              <a:t>Percutaneous Pain control procedures.</a:t>
            </a:r>
          </a:p>
        </p:txBody>
      </p:sp>
      <p:pic>
        <p:nvPicPr>
          <p:cNvPr id="4" name="Picture 4" descr="imagesCATIHH7N"/>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510049" y="613228"/>
            <a:ext cx="2639205" cy="29223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510049" y="3535585"/>
            <a:ext cx="2607305" cy="32865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274638"/>
            <a:ext cx="9144000" cy="1143000"/>
          </a:xfrm>
        </p:spPr>
        <p:txBody>
          <a:bodyPr/>
          <a:lstStyle/>
          <a:p>
            <a:pPr rtl="0" eaLnBrk="1" hangingPunct="1"/>
            <a:r>
              <a:rPr lang="en-US" b="1" dirty="0" smtClean="0"/>
              <a:t>Management- ACDF</a:t>
            </a:r>
          </a:p>
        </p:txBody>
      </p:sp>
      <p:pic>
        <p:nvPicPr>
          <p:cNvPr id="2" name="Anterior Cervical Fusion - YouTube.flv">
            <a:hlinkClick r:id="" action="ppaction://media"/>
          </p:cNvPr>
          <p:cNvPicPr>
            <a:picLocks noChangeAspect="1"/>
          </p:cNvPicPr>
          <p:nvPr>
            <a:videoFile r:link="rId1"/>
            <p:extLst>
              <p:ext uri="{DAA4B4D4-6D71-4841-9C94-3DE7FCFB9230}">
                <p14:media xmlns="" xmlns:p14="http://schemas.microsoft.com/office/powerpoint/2010/main" r:embed="rId3"/>
              </p:ext>
            </p:extLst>
          </p:nvPr>
        </p:nvPicPr>
        <p:blipFill>
          <a:blip r:embed="rId4" cstate="print"/>
          <a:stretch>
            <a:fillRect/>
          </a:stretch>
        </p:blipFill>
        <p:spPr>
          <a:xfrm>
            <a:off x="914400" y="1334814"/>
            <a:ext cx="7315200" cy="5486400"/>
          </a:xfrm>
          <a:prstGeom prst="rect">
            <a:avLst/>
          </a:prstGeom>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5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274638"/>
            <a:ext cx="9144000" cy="1143000"/>
          </a:xfrm>
        </p:spPr>
        <p:txBody>
          <a:bodyPr/>
          <a:lstStyle/>
          <a:p>
            <a:pPr eaLnBrk="1" hangingPunct="1"/>
            <a:r>
              <a:rPr lang="en-US" b="1" dirty="0" smtClean="0"/>
              <a:t>Management- Different fusion and dynamic </a:t>
            </a:r>
            <a:r>
              <a:rPr lang="en-US" b="1" dirty="0" err="1" smtClean="0"/>
              <a:t>prothesis</a:t>
            </a:r>
            <a:endParaRPr lang="en-US" b="1" dirty="0" smtClean="0"/>
          </a:p>
        </p:txBody>
      </p:sp>
      <p:pic>
        <p:nvPicPr>
          <p:cNvPr id="37891" name="Picture 4"/>
          <p:cNvPicPr>
            <a:picLocks noChangeAspect="1" noChangeArrowheads="1"/>
          </p:cNvPicPr>
          <p:nvPr/>
        </p:nvPicPr>
        <p:blipFill>
          <a:blip r:embed="rId2" cstate="print">
            <a:extLst>
              <a:ext uri="{28A0092B-C50C-407E-A947-70E740481C1C}">
                <a14:useLocalDpi xmlns="" xmlns:a14="http://schemas.microsoft.com/office/drawing/2010/main" val="0"/>
              </a:ext>
            </a:extLst>
          </a:blip>
          <a:srcRect l="50819" t="6505"/>
          <a:stretch>
            <a:fillRect/>
          </a:stretch>
        </p:blipFill>
        <p:spPr bwMode="auto">
          <a:xfrm flipH="1">
            <a:off x="5750142" y="1676400"/>
            <a:ext cx="3393858" cy="4914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098" name="Picture 2" descr="C:\Users\user\Desktop\slides for students\17-10-09_1926.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14847" y="1676400"/>
            <a:ext cx="5258943" cy="4914900"/>
          </a:xfrm>
          <a:prstGeom prst="rect">
            <a:avLst/>
          </a:prstGeom>
          <a:noFill/>
          <a:extLst>
            <a:ext uri="{909E8E84-426E-40DD-AFC4-6F175D3DCCD1}">
              <a14:hiddenFill xmlns="" xmlns:a14="http://schemas.microsoft.com/office/drawing/2010/main">
                <a:solidFill>
                  <a:srgbClr val="FFFFFF"/>
                </a:solidFill>
              </a14:hiddenFill>
            </a:ext>
          </a:extLst>
        </p:spPr>
      </p:pic>
      <p:pic>
        <p:nvPicPr>
          <p:cNvPr id="4099" name="Picture 3" descr="E:\old desk top\my cases\Spine\cervical spine\hesham amman allah\07-04-10_1248.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52400" y="1676400"/>
            <a:ext cx="2743200" cy="491490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0" y="274638"/>
            <a:ext cx="9144000" cy="1143000"/>
          </a:xfrm>
        </p:spPr>
        <p:txBody>
          <a:bodyPr/>
          <a:lstStyle/>
          <a:p>
            <a:r>
              <a:rPr lang="en-US" b="1"/>
              <a:t>Management</a:t>
            </a:r>
          </a:p>
        </p:txBody>
      </p:sp>
      <p:sp>
        <p:nvSpPr>
          <p:cNvPr id="112643" name="Rectangle 3"/>
          <p:cNvSpPr>
            <a:spLocks noGrp="1" noChangeArrowheads="1"/>
          </p:cNvSpPr>
          <p:nvPr>
            <p:ph type="body" idx="1"/>
          </p:nvPr>
        </p:nvSpPr>
        <p:spPr>
          <a:xfrm>
            <a:off x="457200" y="1600200"/>
            <a:ext cx="8458200" cy="2895600"/>
          </a:xfrm>
        </p:spPr>
        <p:txBody>
          <a:bodyPr/>
          <a:lstStyle/>
          <a:p>
            <a:pPr algn="l" rtl="0">
              <a:lnSpc>
                <a:spcPct val="90000"/>
              </a:lnSpc>
            </a:pPr>
            <a:r>
              <a:rPr lang="en-US" sz="2400" dirty="0"/>
              <a:t>Surgical procedures</a:t>
            </a:r>
          </a:p>
          <a:p>
            <a:pPr lvl="1" algn="l" rtl="0">
              <a:lnSpc>
                <a:spcPct val="90000"/>
              </a:lnSpc>
              <a:buFont typeface="Wingdings" pitchFamily="2" charset="2"/>
              <a:buChar char="ü"/>
            </a:pPr>
            <a:r>
              <a:rPr lang="en-US" sz="2000" dirty="0"/>
              <a:t>Laminectomy, </a:t>
            </a:r>
            <a:r>
              <a:rPr lang="en-US" sz="2000" dirty="0" err="1"/>
              <a:t>hemilaminectomy</a:t>
            </a:r>
            <a:r>
              <a:rPr lang="en-US" sz="2000" dirty="0"/>
              <a:t> or fenestration with or without fixation and fusion.</a:t>
            </a:r>
          </a:p>
          <a:p>
            <a:pPr lvl="1" algn="l" rtl="0">
              <a:lnSpc>
                <a:spcPct val="90000"/>
              </a:lnSpc>
              <a:buFont typeface="Wingdings" pitchFamily="2" charset="2"/>
              <a:buChar char="ü"/>
            </a:pPr>
            <a:r>
              <a:rPr lang="en-US" sz="2000" dirty="0"/>
              <a:t>Discectomy or </a:t>
            </a:r>
            <a:r>
              <a:rPr lang="en-US" sz="2000" dirty="0" err="1"/>
              <a:t>microdiscectomy</a:t>
            </a:r>
            <a:r>
              <a:rPr lang="en-US" sz="2000" dirty="0"/>
              <a:t> with or without </a:t>
            </a:r>
            <a:r>
              <a:rPr lang="en-US" sz="2000" dirty="0" err="1"/>
              <a:t>interbody</a:t>
            </a:r>
            <a:r>
              <a:rPr lang="en-US" sz="2000" dirty="0"/>
              <a:t> fusion.</a:t>
            </a:r>
          </a:p>
          <a:p>
            <a:pPr lvl="1" algn="l" rtl="0">
              <a:lnSpc>
                <a:spcPct val="90000"/>
              </a:lnSpc>
              <a:buFont typeface="Wingdings" pitchFamily="2" charset="2"/>
              <a:buChar char="ü"/>
            </a:pPr>
            <a:r>
              <a:rPr lang="en-US" sz="2000" dirty="0"/>
              <a:t>Dynamic stabilization and </a:t>
            </a:r>
            <a:r>
              <a:rPr lang="en-US" sz="2000" dirty="0" err="1"/>
              <a:t>arthroplasty</a:t>
            </a:r>
            <a:r>
              <a:rPr lang="en-US" sz="2000" dirty="0"/>
              <a:t>.</a:t>
            </a:r>
          </a:p>
          <a:p>
            <a:pPr lvl="1" algn="l" rtl="0">
              <a:lnSpc>
                <a:spcPct val="90000"/>
              </a:lnSpc>
              <a:buFont typeface="Wingdings" pitchFamily="2" charset="2"/>
              <a:buChar char="ü"/>
            </a:pPr>
            <a:r>
              <a:rPr lang="en-US" sz="2000" dirty="0"/>
              <a:t>Minimal invasive disc procedures (percutaneous ,endoscopic, IDET(Intra </a:t>
            </a:r>
            <a:r>
              <a:rPr lang="en-US" sz="2000" dirty="0" err="1"/>
              <a:t>Discal</a:t>
            </a:r>
            <a:r>
              <a:rPr lang="en-US" sz="2000" dirty="0"/>
              <a:t> Thermal Coagulation), </a:t>
            </a:r>
            <a:r>
              <a:rPr lang="en-US" sz="2000" dirty="0" err="1"/>
              <a:t>Chemopapyn</a:t>
            </a:r>
            <a:r>
              <a:rPr lang="en-US" sz="2000" dirty="0"/>
              <a:t> ,</a:t>
            </a:r>
            <a:r>
              <a:rPr lang="en-US" sz="2000" dirty="0" err="1"/>
              <a:t>coblation</a:t>
            </a:r>
            <a:r>
              <a:rPr lang="en-US" sz="2000" dirty="0"/>
              <a:t>).</a:t>
            </a:r>
          </a:p>
          <a:p>
            <a:pPr lvl="1" algn="l" rtl="0">
              <a:lnSpc>
                <a:spcPct val="90000"/>
              </a:lnSpc>
              <a:buFont typeface="Wingdings" pitchFamily="2" charset="2"/>
              <a:buChar char="ü"/>
            </a:pPr>
            <a:r>
              <a:rPr lang="en-US" sz="2000" dirty="0"/>
              <a:t>Percutaneous facet injection or radiofrequency.</a:t>
            </a:r>
          </a:p>
          <a:p>
            <a:pPr lvl="1" algn="l" rtl="0">
              <a:lnSpc>
                <a:spcPct val="90000"/>
              </a:lnSpc>
              <a:buFont typeface="Wingdings" pitchFamily="2" charset="2"/>
              <a:buNone/>
            </a:pPr>
            <a:endParaRPr lang="en-US" sz="2000" dirty="0"/>
          </a:p>
          <a:p>
            <a:pPr algn="l" rtl="0">
              <a:lnSpc>
                <a:spcPct val="90000"/>
              </a:lnSpc>
              <a:buFont typeface="Wingdings" pitchFamily="2" charset="2"/>
              <a:buNone/>
            </a:pPr>
            <a:endParaRPr lang="en-US" sz="2400" dirty="0"/>
          </a:p>
        </p:txBody>
      </p:sp>
      <p:sp>
        <p:nvSpPr>
          <p:cNvPr id="112644" name="Text Box 4"/>
          <p:cNvSpPr txBox="1">
            <a:spLocks noChangeArrowheads="1"/>
          </p:cNvSpPr>
          <p:nvPr/>
        </p:nvSpPr>
        <p:spPr bwMode="auto">
          <a:xfrm>
            <a:off x="457200" y="4953000"/>
            <a:ext cx="8229600" cy="14319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rtl="0">
              <a:spcBef>
                <a:spcPct val="50000"/>
              </a:spcBef>
            </a:pPr>
            <a:r>
              <a:rPr lang="en-US" b="0" i="1" dirty="0">
                <a:solidFill>
                  <a:srgbClr val="FFFF00"/>
                </a:solidFill>
                <a:effectLst>
                  <a:outerShdw blurRad="38100" dist="38100" dir="2700000" algn="tl">
                    <a:srgbClr val="000000"/>
                  </a:outerShdw>
                </a:effectLst>
                <a:latin typeface="Monotype Corsiva" pitchFamily="66" charset="0"/>
              </a:rPr>
              <a:t>“The decision is more important </a:t>
            </a:r>
            <a:br>
              <a:rPr lang="en-US" b="0" i="1" dirty="0">
                <a:solidFill>
                  <a:srgbClr val="FFFF00"/>
                </a:solidFill>
                <a:effectLst>
                  <a:outerShdw blurRad="38100" dist="38100" dir="2700000" algn="tl">
                    <a:srgbClr val="000000"/>
                  </a:outerShdw>
                </a:effectLst>
                <a:latin typeface="Monotype Corsiva" pitchFamily="66" charset="0"/>
              </a:rPr>
            </a:br>
            <a:r>
              <a:rPr lang="en-US" b="0" i="1" dirty="0">
                <a:solidFill>
                  <a:srgbClr val="FFFF00"/>
                </a:solidFill>
                <a:effectLst>
                  <a:outerShdw blurRad="38100" dist="38100" dir="2700000" algn="tl">
                    <a:srgbClr val="000000"/>
                  </a:outerShdw>
                </a:effectLst>
                <a:latin typeface="Monotype Corsiva" pitchFamily="66" charset="0"/>
              </a:rPr>
              <a:t>than the incision.”</a:t>
            </a:r>
          </a:p>
        </p:txBody>
      </p:sp>
    </p:spTree>
    <p:extLst>
      <p:ext uri="{BB962C8B-B14F-4D97-AF65-F5344CB8AC3E}">
        <p14:creationId xmlns="" xmlns:p14="http://schemas.microsoft.com/office/powerpoint/2010/main" val="272853455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44"/>
                                        </p:tgtEl>
                                        <p:attrNameLst>
                                          <p:attrName>style.visibility</p:attrName>
                                        </p:attrNameLst>
                                      </p:cBhvr>
                                      <p:to>
                                        <p:strVal val="visible"/>
                                      </p:to>
                                    </p:set>
                                    <p:animEffect transition="in" filter="blinds(horizontal)">
                                      <p:cBhvr>
                                        <p:cTn id="7" dur="500"/>
                                        <p:tgtEl>
                                          <p:spTgt spid="112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dirty="0" smtClean="0"/>
              <a:t>L4-5 </a:t>
            </a:r>
            <a:r>
              <a:rPr lang="en-US" dirty="0" err="1" smtClean="0"/>
              <a:t>Microdiscetomy</a:t>
            </a:r>
            <a:endParaRPr lang="ar-EG" dirty="0"/>
          </a:p>
        </p:txBody>
      </p:sp>
      <p:pic>
        <p:nvPicPr>
          <p:cNvPr id="4" name="L4-5 micro discectomy - YouTube.flv">
            <a:hlinkClick r:id="" action="ppaction://media"/>
          </p:cNvPr>
          <p:cNvPicPr>
            <a:picLocks noGrp="1" noChangeAspect="1"/>
          </p:cNvPicPr>
          <p:nvPr>
            <p:ph idx="1"/>
            <a:videoFile r:link="rId1"/>
            <p:extLst>
              <p:ext uri="{DAA4B4D4-6D71-4841-9C94-3DE7FCFB9230}">
                <p14:media xmlns="" xmlns:p14="http://schemas.microsoft.com/office/powerpoint/2010/main" r:embed="rId3"/>
              </p:ext>
            </p:extLst>
          </p:nvPr>
        </p:nvPicPr>
        <p:blipFill>
          <a:blip r:embed="rId4" cstate="print"/>
          <a:stretch>
            <a:fillRect/>
          </a:stretch>
        </p:blipFill>
        <p:spPr>
          <a:xfrm>
            <a:off x="1219200" y="1371600"/>
            <a:ext cx="6705012" cy="5029200"/>
          </a:xfrm>
        </p:spPr>
      </p:pic>
    </p:spTree>
    <p:extLst>
      <p:ext uri="{BB962C8B-B14F-4D97-AF65-F5344CB8AC3E}">
        <p14:creationId xmlns="" xmlns:p14="http://schemas.microsoft.com/office/powerpoint/2010/main" val="166050583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63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Spondylosis</a:t>
            </a:r>
            <a:endParaRPr lang="ar-EG" dirty="0"/>
          </a:p>
        </p:txBody>
      </p:sp>
      <p:sp>
        <p:nvSpPr>
          <p:cNvPr id="3" name="Content Placeholder 2"/>
          <p:cNvSpPr>
            <a:spLocks noGrp="1"/>
          </p:cNvSpPr>
          <p:nvPr>
            <p:ph idx="1"/>
          </p:nvPr>
        </p:nvSpPr>
        <p:spPr/>
        <p:txBody>
          <a:bodyPr/>
          <a:lstStyle/>
          <a:p>
            <a:pPr marL="0" indent="0" algn="l" rtl="0">
              <a:buNone/>
            </a:pPr>
            <a:r>
              <a:rPr lang="en-US" dirty="0" smtClean="0"/>
              <a:t>Affects:</a:t>
            </a:r>
          </a:p>
          <a:p>
            <a:pPr lvl="6" algn="l" rtl="0"/>
            <a:r>
              <a:rPr lang="en-US" sz="3200" dirty="0" smtClean="0">
                <a:latin typeface="Shonar Bangla" pitchFamily="34" charset="0"/>
                <a:cs typeface="Shonar Bangla" pitchFamily="34" charset="0"/>
              </a:rPr>
              <a:t>Vertebrae</a:t>
            </a:r>
          </a:p>
          <a:p>
            <a:pPr lvl="6" algn="l" rtl="0"/>
            <a:r>
              <a:rPr lang="en-US" sz="3200" dirty="0" smtClean="0">
                <a:latin typeface="Shonar Bangla" pitchFamily="34" charset="0"/>
                <a:cs typeface="Shonar Bangla" pitchFamily="34" charset="0"/>
              </a:rPr>
              <a:t>Ligaments</a:t>
            </a:r>
          </a:p>
          <a:p>
            <a:pPr lvl="6" algn="l" rtl="0"/>
            <a:r>
              <a:rPr lang="en-US" sz="3200" dirty="0" smtClean="0">
                <a:latin typeface="Shonar Bangla" pitchFamily="34" charset="0"/>
                <a:cs typeface="Shonar Bangla" pitchFamily="34" charset="0"/>
              </a:rPr>
              <a:t>Joints</a:t>
            </a:r>
          </a:p>
          <a:p>
            <a:pPr lvl="6" algn="l" rtl="0"/>
            <a:r>
              <a:rPr lang="en-US" sz="3200" dirty="0" smtClean="0">
                <a:latin typeface="Shonar Bangla" pitchFamily="34" charset="0"/>
                <a:cs typeface="Shonar Bangla" pitchFamily="34" charset="0"/>
              </a:rPr>
              <a:t>Blood vessels</a:t>
            </a:r>
          </a:p>
          <a:p>
            <a:pPr lvl="6" algn="l" rtl="0"/>
            <a:r>
              <a:rPr lang="en-US" sz="3200" dirty="0" smtClean="0">
                <a:latin typeface="Shonar Bangla" pitchFamily="34" charset="0"/>
                <a:cs typeface="Shonar Bangla" pitchFamily="34" charset="0"/>
              </a:rPr>
              <a:t>Neural Foramen and nerve </a:t>
            </a:r>
            <a:r>
              <a:rPr lang="en-US" sz="3200" dirty="0">
                <a:latin typeface="Shonar Bangla" pitchFamily="34" charset="0"/>
                <a:cs typeface="Shonar Bangla" pitchFamily="34" charset="0"/>
              </a:rPr>
              <a:t>roots </a:t>
            </a:r>
            <a:r>
              <a:rPr lang="en-US" sz="3200" dirty="0" smtClean="0">
                <a:latin typeface="Shonar Bangla" pitchFamily="34" charset="0"/>
                <a:cs typeface="Shonar Bangla" pitchFamily="34" charset="0"/>
              </a:rPr>
              <a:t>.</a:t>
            </a:r>
          </a:p>
          <a:p>
            <a:pPr lvl="6" algn="l" rtl="0"/>
            <a:r>
              <a:rPr lang="en-US" sz="3200" dirty="0" smtClean="0">
                <a:latin typeface="Shonar Bangla" pitchFamily="34" charset="0"/>
                <a:cs typeface="Shonar Bangla" pitchFamily="34" charset="0"/>
              </a:rPr>
              <a:t>Spinal </a:t>
            </a:r>
            <a:r>
              <a:rPr lang="en-US" sz="3200" dirty="0">
                <a:latin typeface="Shonar Bangla" pitchFamily="34" charset="0"/>
                <a:cs typeface="Shonar Bangla" pitchFamily="34" charset="0"/>
              </a:rPr>
              <a:t>cord</a:t>
            </a:r>
            <a:endParaRPr lang="en-US" sz="3200" dirty="0" smtClean="0"/>
          </a:p>
          <a:p>
            <a:pPr lvl="6" algn="l" rtl="0"/>
            <a:r>
              <a:rPr lang="en-US" sz="3200" dirty="0">
                <a:latin typeface="Shonar Bangla" pitchFamily="34" charset="0"/>
                <a:cs typeface="Shonar Bangla" pitchFamily="34" charset="0"/>
              </a:rPr>
              <a:t>Discs</a:t>
            </a:r>
          </a:p>
          <a:p>
            <a:pPr marL="0" indent="0" algn="l" rtl="0">
              <a:buNone/>
            </a:pPr>
            <a:endParaRPr lang="en-US" dirty="0"/>
          </a:p>
        </p:txBody>
      </p:sp>
    </p:spTree>
    <p:extLst>
      <p:ext uri="{BB962C8B-B14F-4D97-AF65-F5344CB8AC3E}">
        <p14:creationId xmlns="" xmlns:p14="http://schemas.microsoft.com/office/powerpoint/2010/main" val="2063788362"/>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0" y="274638"/>
            <a:ext cx="9144000" cy="1143000"/>
          </a:xfrm>
        </p:spPr>
        <p:txBody>
          <a:bodyPr/>
          <a:lstStyle/>
          <a:p>
            <a:pPr eaLnBrk="1" hangingPunct="1"/>
            <a:r>
              <a:rPr lang="en-US" sz="3200" dirty="0" smtClean="0"/>
              <a:t>Management-Examples of spinal instrumentation</a:t>
            </a:r>
          </a:p>
        </p:txBody>
      </p:sp>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199759" y="1905000"/>
            <a:ext cx="4253764" cy="34655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6" name="Picture 2" descr="E:\Undergraduate teaching\ppp for y6\5_lumbar_tlif.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8600" y="1295400"/>
            <a:ext cx="3937000" cy="492125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a:t>Take home messages</a:t>
            </a:r>
          </a:p>
        </p:txBody>
      </p:sp>
      <p:sp>
        <p:nvSpPr>
          <p:cNvPr id="119811" name="Rectangle 3"/>
          <p:cNvSpPr>
            <a:spLocks noGrp="1" noChangeArrowheads="1"/>
          </p:cNvSpPr>
          <p:nvPr>
            <p:ph type="body" idx="1"/>
          </p:nvPr>
        </p:nvSpPr>
        <p:spPr/>
        <p:txBody>
          <a:bodyPr/>
          <a:lstStyle/>
          <a:p>
            <a:pPr algn="l" rtl="0">
              <a:lnSpc>
                <a:spcPct val="150000"/>
              </a:lnSpc>
            </a:pPr>
            <a:r>
              <a:rPr lang="en-US" sz="2800" dirty="0">
                <a:effectLst>
                  <a:outerShdw blurRad="38100" dist="38100" dir="2700000" algn="tl">
                    <a:srgbClr val="000000"/>
                  </a:outerShdw>
                </a:effectLst>
                <a:latin typeface="Times New Roman" pitchFamily="18" charset="0"/>
                <a:cs typeface="Times New Roman" pitchFamily="18" charset="0"/>
              </a:rPr>
              <a:t>Know the natural history of the disease.</a:t>
            </a:r>
          </a:p>
          <a:p>
            <a:pPr algn="l" rtl="0">
              <a:lnSpc>
                <a:spcPct val="150000"/>
              </a:lnSpc>
            </a:pPr>
            <a:r>
              <a:rPr lang="en-US" sz="2800" dirty="0">
                <a:effectLst>
                  <a:outerShdw blurRad="38100" dist="38100" dir="2700000" algn="tl">
                    <a:srgbClr val="000000"/>
                  </a:outerShdw>
                </a:effectLst>
                <a:latin typeface="Times New Roman" pitchFamily="18" charset="0"/>
                <a:cs typeface="Times New Roman" pitchFamily="18" charset="0"/>
              </a:rPr>
              <a:t>Know your patient.</a:t>
            </a:r>
          </a:p>
          <a:p>
            <a:pPr algn="l" rtl="0">
              <a:lnSpc>
                <a:spcPct val="150000"/>
              </a:lnSpc>
            </a:pPr>
            <a:r>
              <a:rPr lang="en-US" sz="2800" dirty="0">
                <a:effectLst>
                  <a:outerShdw blurRad="38100" dist="38100" dir="2700000" algn="tl">
                    <a:srgbClr val="000000"/>
                  </a:outerShdw>
                </a:effectLst>
                <a:latin typeface="Times New Roman" pitchFamily="18" charset="0"/>
                <a:cs typeface="Times New Roman" pitchFamily="18" charset="0"/>
              </a:rPr>
              <a:t>Correlate clinical findings, MRI and </a:t>
            </a:r>
            <a:r>
              <a:rPr lang="en-US" sz="2800" dirty="0" err="1">
                <a:effectLst>
                  <a:outerShdw blurRad="38100" dist="38100" dir="2700000" algn="tl">
                    <a:srgbClr val="000000"/>
                  </a:outerShdw>
                </a:effectLst>
                <a:latin typeface="Times New Roman" pitchFamily="18" charset="0"/>
                <a:cs typeface="Times New Roman" pitchFamily="18" charset="0"/>
              </a:rPr>
              <a:t>discograms</a:t>
            </a:r>
            <a:r>
              <a:rPr lang="en-US" sz="2800" dirty="0">
                <a:effectLst>
                  <a:outerShdw blurRad="38100" dist="38100" dir="2700000" algn="tl">
                    <a:srgbClr val="000000"/>
                  </a:outerShdw>
                </a:effectLst>
                <a:latin typeface="Times New Roman" pitchFamily="18" charset="0"/>
                <a:cs typeface="Times New Roman" pitchFamily="18" charset="0"/>
              </a:rPr>
              <a:t> if needed.</a:t>
            </a:r>
          </a:p>
          <a:p>
            <a:pPr algn="ctr" rtl="0">
              <a:lnSpc>
                <a:spcPct val="150000"/>
              </a:lnSpc>
            </a:pPr>
            <a:r>
              <a:rPr lang="en-US" sz="2800" dirty="0">
                <a:effectLst>
                  <a:outerShdw blurRad="38100" dist="38100" dir="2700000" algn="tl">
                    <a:srgbClr val="000000"/>
                  </a:outerShdw>
                </a:effectLst>
                <a:latin typeface="Times New Roman" pitchFamily="18" charset="0"/>
                <a:cs typeface="Times New Roman" pitchFamily="18" charset="0"/>
              </a:rPr>
              <a:t>Until definitive evidence available, choose the most </a:t>
            </a:r>
            <a:r>
              <a:rPr lang="en-US" sz="2800" dirty="0" smtClean="0">
                <a:effectLst>
                  <a:outerShdw blurRad="38100" dist="38100" dir="2700000" algn="tl">
                    <a:srgbClr val="000000"/>
                  </a:outerShdw>
                </a:effectLst>
                <a:latin typeface="Times New Roman" pitchFamily="18" charset="0"/>
                <a:cs typeface="Times New Roman" pitchFamily="18" charset="0"/>
              </a:rPr>
              <a:t> </a:t>
            </a:r>
            <a:r>
              <a:rPr lang="en-US" sz="2400" dirty="0" smtClean="0">
                <a:effectLst>
                  <a:outerShdw blurRad="38100" dist="38100" dir="2700000" algn="tl">
                    <a:srgbClr val="000000"/>
                  </a:outerShdw>
                </a:effectLst>
                <a:latin typeface="Times New Roman" pitchFamily="18" charset="0"/>
                <a:cs typeface="Times New Roman" pitchFamily="18" charset="0"/>
              </a:rPr>
              <a:t>cost-effective </a:t>
            </a:r>
            <a:r>
              <a:rPr lang="en-US" sz="2400" dirty="0">
                <a:effectLst>
                  <a:outerShdw blurRad="38100" dist="38100" dir="2700000" algn="tl">
                    <a:srgbClr val="000000"/>
                  </a:outerShdw>
                </a:effectLst>
                <a:latin typeface="Times New Roman" pitchFamily="18" charset="0"/>
                <a:cs typeface="Times New Roman" pitchFamily="18" charset="0"/>
              </a:rPr>
              <a:t>available treatment option: </a:t>
            </a:r>
            <a:r>
              <a:rPr lang="en-US" sz="2400" dirty="0" smtClean="0">
                <a:effectLst>
                  <a:outerShdw blurRad="38100" dist="38100" dir="2700000" algn="tl">
                    <a:srgbClr val="000000"/>
                  </a:outerShdw>
                </a:effectLst>
                <a:latin typeface="Times New Roman" pitchFamily="18" charset="0"/>
                <a:cs typeface="Times New Roman" pitchFamily="18" charset="0"/>
              </a:rPr>
              <a:t>cognitive therapy, exercise, fusion, </a:t>
            </a:r>
            <a:r>
              <a:rPr lang="en-US" sz="2400" dirty="0" err="1" smtClean="0">
                <a:effectLst>
                  <a:outerShdw blurRad="38100" dist="38100" dir="2700000" algn="tl">
                    <a:srgbClr val="000000"/>
                  </a:outerShdw>
                </a:effectLst>
                <a:latin typeface="Times New Roman" pitchFamily="18" charset="0"/>
                <a:cs typeface="Times New Roman" pitchFamily="18" charset="0"/>
              </a:rPr>
              <a:t>arthroplasty</a:t>
            </a:r>
            <a:r>
              <a:rPr lang="en-US" sz="2400" dirty="0" smtClean="0">
                <a:effectLst>
                  <a:outerShdw blurRad="38100" dist="38100" dir="2700000" algn="tl">
                    <a:srgbClr val="000000"/>
                  </a:outerShdw>
                </a:effectLst>
                <a:latin typeface="Times New Roman" pitchFamily="18" charset="0"/>
                <a:cs typeface="Times New Roman" pitchFamily="18" charset="0"/>
              </a:rPr>
              <a:t>, dynamic stabilization</a:t>
            </a:r>
            <a:endParaRPr lang="en-US" sz="2400" dirty="0">
              <a:effectLst>
                <a:outerShdw blurRad="38100" dist="38100" dir="2700000" algn="tl">
                  <a:srgbClr val="000000"/>
                </a:outerShdw>
              </a:effectLst>
              <a:latin typeface="Times New Roman" pitchFamily="18" charset="0"/>
              <a:cs typeface="Times New Roman" pitchFamily="18" charset="0"/>
            </a:endParaRPr>
          </a:p>
          <a:p>
            <a:pPr algn="l" rtl="0">
              <a:lnSpc>
                <a:spcPct val="150000"/>
              </a:lnSpc>
            </a:pPr>
            <a:endParaRPr lang="en-US" dirty="0"/>
          </a:p>
        </p:txBody>
      </p:sp>
    </p:spTree>
    <p:extLst>
      <p:ext uri="{BB962C8B-B14F-4D97-AF65-F5344CB8AC3E}">
        <p14:creationId xmlns="" xmlns:p14="http://schemas.microsoft.com/office/powerpoint/2010/main" val="264778374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9811">
                                            <p:txEl>
                                              <p:pRg st="0" end="0"/>
                                            </p:txEl>
                                          </p:spTgt>
                                        </p:tgtEl>
                                        <p:attrNameLst>
                                          <p:attrName>style.visibility</p:attrName>
                                        </p:attrNameLst>
                                      </p:cBhvr>
                                      <p:to>
                                        <p:strVal val="visible"/>
                                      </p:to>
                                    </p:set>
                                    <p:animEffect transition="in" filter="blinds(horizontal)">
                                      <p:cBhvr>
                                        <p:cTn id="7" dur="500"/>
                                        <p:tgtEl>
                                          <p:spTgt spid="1198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9811">
                                            <p:txEl>
                                              <p:pRg st="1" end="1"/>
                                            </p:txEl>
                                          </p:spTgt>
                                        </p:tgtEl>
                                        <p:attrNameLst>
                                          <p:attrName>style.visibility</p:attrName>
                                        </p:attrNameLst>
                                      </p:cBhvr>
                                      <p:to>
                                        <p:strVal val="visible"/>
                                      </p:to>
                                    </p:set>
                                    <p:animEffect transition="in" filter="blinds(horizontal)">
                                      <p:cBhvr>
                                        <p:cTn id="12" dur="500"/>
                                        <p:tgtEl>
                                          <p:spTgt spid="1198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9811">
                                            <p:txEl>
                                              <p:pRg st="2" end="2"/>
                                            </p:txEl>
                                          </p:spTgt>
                                        </p:tgtEl>
                                        <p:attrNameLst>
                                          <p:attrName>style.visibility</p:attrName>
                                        </p:attrNameLst>
                                      </p:cBhvr>
                                      <p:to>
                                        <p:strVal val="visible"/>
                                      </p:to>
                                    </p:set>
                                    <p:animEffect transition="in" filter="blinds(horizontal)">
                                      <p:cBhvr>
                                        <p:cTn id="17" dur="500"/>
                                        <p:tgtEl>
                                          <p:spTgt spid="11981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9811">
                                            <p:txEl>
                                              <p:pRg st="3" end="3"/>
                                            </p:txEl>
                                          </p:spTgt>
                                        </p:tgtEl>
                                        <p:attrNameLst>
                                          <p:attrName>style.visibility</p:attrName>
                                        </p:attrNameLst>
                                      </p:cBhvr>
                                      <p:to>
                                        <p:strVal val="visible"/>
                                      </p:to>
                                    </p:set>
                                    <p:animEffect transition="in" filter="blinds(horizontal)">
                                      <p:cBhvr>
                                        <p:cTn id="22" dur="500"/>
                                        <p:tgtEl>
                                          <p:spTgt spid="1198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WordArt 8"/>
          <p:cNvSpPr>
            <a:spLocks noChangeArrowheads="1" noChangeShapeType="1" noTextEdit="1"/>
          </p:cNvSpPr>
          <p:nvPr/>
        </p:nvSpPr>
        <p:spPr bwMode="auto">
          <a:xfrm>
            <a:off x="609600" y="1752600"/>
            <a:ext cx="7086600" cy="3254375"/>
          </a:xfrm>
          <a:prstGeom prst="rect">
            <a:avLst/>
          </a:prstGeom>
        </p:spPr>
        <p:txBody>
          <a:bodyPr wrap="none" fromWordArt="1">
            <a:prstTxWarp prst="textCascadeUp">
              <a:avLst>
                <a:gd name="adj" fmla="val 44444"/>
              </a:avLst>
            </a:prstTxWarp>
            <a:scene3d>
              <a:camera prst="legacyPerspectiveFront">
                <a:rot lat="20519995" lon="1080000" rev="0"/>
              </a:camera>
              <a:lightRig rig="legacyHarsh2" dir="b"/>
            </a:scene3d>
            <a:sp3d extrusionH="430200" prstMaterial="legacyMatte">
              <a:extrusionClr>
                <a:srgbClr val="FF6600"/>
              </a:extrusionClr>
            </a:sp3d>
          </a:bodyPr>
          <a:lstStyle/>
          <a:p>
            <a:pPr algn="ctr" rtl="0"/>
            <a:r>
              <a:rPr lang="en-US" sz="3600" kern="10" dirty="0">
                <a:ln w="9525">
                  <a:round/>
                  <a:headEnd/>
                  <a:tailEnd/>
                </a:ln>
                <a:gradFill rotWithShape="1">
                  <a:gsLst>
                    <a:gs pos="0">
                      <a:srgbClr val="FFE701"/>
                    </a:gs>
                    <a:gs pos="100000">
                      <a:srgbClr val="FE3E02"/>
                    </a:gs>
                  </a:gsLst>
                  <a:lin ang="5400000" scaled="1"/>
                </a:gradFill>
                <a:latin typeface="Impact"/>
              </a:rPr>
              <a:t>Thank </a:t>
            </a:r>
            <a:r>
              <a:rPr lang="en-US" sz="3600" kern="10" dirty="0" smtClean="0">
                <a:ln w="9525">
                  <a:round/>
                  <a:headEnd/>
                  <a:tailEnd/>
                </a:ln>
                <a:gradFill rotWithShape="1">
                  <a:gsLst>
                    <a:gs pos="0">
                      <a:srgbClr val="FFE701"/>
                    </a:gs>
                    <a:gs pos="100000">
                      <a:srgbClr val="FE3E02"/>
                    </a:gs>
                  </a:gsLst>
                  <a:lin ang="5400000" scaled="1"/>
                </a:gradFill>
                <a:latin typeface="Impact"/>
              </a:rPr>
              <a:t>You</a:t>
            </a:r>
            <a:endParaRPr lang="ar-EG" sz="3600" kern="10" dirty="0">
              <a:ln w="9525">
                <a:round/>
                <a:headEnd/>
                <a:tailEnd/>
              </a:ln>
              <a:gradFill rotWithShape="1">
                <a:gsLst>
                  <a:gs pos="0">
                    <a:srgbClr val="FFE701"/>
                  </a:gs>
                  <a:gs pos="100000">
                    <a:srgbClr val="FE3E02"/>
                  </a:gs>
                </a:gsLst>
                <a:lin ang="5400000" scaled="1"/>
              </a:gradFill>
              <a:latin typeface="Impact"/>
            </a:endParaRP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sp>
        <p:nvSpPr>
          <p:cNvPr id="3" name="Content Placeholder 2"/>
          <p:cNvSpPr>
            <a:spLocks noGrp="1"/>
          </p:cNvSpPr>
          <p:nvPr>
            <p:ph idx="1"/>
          </p:nvPr>
        </p:nvSpPr>
        <p:spPr/>
        <p:txBody>
          <a:bodyPr/>
          <a:lstStyle/>
          <a:p>
            <a:endParaRPr lang="ar-EG"/>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533400"/>
            <a:ext cx="8229600" cy="1143000"/>
          </a:xfrm>
        </p:spPr>
        <p:txBody>
          <a:bodyPr/>
          <a:lstStyle/>
          <a:p>
            <a:pPr algn="l" eaLnBrk="1" hangingPunct="1"/>
            <a:r>
              <a:rPr lang="en-US" sz="4000" b="1" dirty="0" err="1" smtClean="0"/>
              <a:t>Spondylosis</a:t>
            </a:r>
            <a:r>
              <a:rPr lang="en-US" sz="4000" b="1" dirty="0" smtClean="0"/>
              <a:t> (pathology)</a:t>
            </a:r>
          </a:p>
        </p:txBody>
      </p:sp>
      <p:sp>
        <p:nvSpPr>
          <p:cNvPr id="9219" name="Rectangle 3"/>
          <p:cNvSpPr>
            <a:spLocks noGrp="1" noChangeArrowheads="1"/>
          </p:cNvSpPr>
          <p:nvPr>
            <p:ph type="body" idx="1"/>
          </p:nvPr>
        </p:nvSpPr>
        <p:spPr>
          <a:xfrm>
            <a:off x="228600" y="2027238"/>
            <a:ext cx="4648200" cy="4525962"/>
          </a:xfrm>
        </p:spPr>
        <p:txBody>
          <a:bodyPr/>
          <a:lstStyle/>
          <a:p>
            <a:pPr algn="l" rtl="0" eaLnBrk="1" hangingPunct="1">
              <a:buFontTx/>
              <a:buNone/>
            </a:pPr>
            <a:r>
              <a:rPr lang="en-US" sz="2800" dirty="0" smtClean="0">
                <a:solidFill>
                  <a:srgbClr val="66FFFF"/>
                </a:solidFill>
                <a:latin typeface="Times New Roman" pitchFamily="18" charset="0"/>
                <a:cs typeface="Times New Roman" pitchFamily="18" charset="0"/>
              </a:rPr>
              <a:t>Vertebrae:</a:t>
            </a:r>
          </a:p>
          <a:p>
            <a:pPr lvl="1" algn="l" rtl="0" eaLnBrk="1" hangingPunct="1">
              <a:buFont typeface="Wingdings" pitchFamily="2" charset="2"/>
              <a:buChar char="§"/>
            </a:pPr>
            <a:r>
              <a:rPr lang="en-US" sz="2000" dirty="0" smtClean="0">
                <a:latin typeface="Times New Roman" pitchFamily="18" charset="0"/>
                <a:cs typeface="Times New Roman" pitchFamily="18" charset="0"/>
              </a:rPr>
              <a:t>Marginal osteophytes:</a:t>
            </a:r>
          </a:p>
          <a:p>
            <a:pPr lvl="2" algn="l" rtl="0" eaLnBrk="1" hangingPunct="1">
              <a:buFont typeface="Wingdings" pitchFamily="2" charset="2"/>
              <a:buChar char="ü"/>
            </a:pPr>
            <a:endParaRPr lang="en-US" sz="1800" dirty="0" smtClean="0">
              <a:latin typeface="Times New Roman" pitchFamily="18" charset="0"/>
              <a:cs typeface="Times New Roman" pitchFamily="18" charset="0"/>
            </a:endParaRPr>
          </a:p>
          <a:p>
            <a:pPr lvl="2" algn="l" rtl="0" eaLnBrk="1" hangingPunct="1">
              <a:buFont typeface="Wingdings" pitchFamily="2" charset="2"/>
              <a:buChar char="ü"/>
            </a:pPr>
            <a:r>
              <a:rPr lang="en-US" sz="1800" dirty="0" smtClean="0">
                <a:latin typeface="Times New Roman" pitchFamily="18" charset="0"/>
                <a:cs typeface="Times New Roman" pitchFamily="18" charset="0"/>
              </a:rPr>
              <a:t>Anterior</a:t>
            </a:r>
          </a:p>
          <a:p>
            <a:pPr lvl="2" algn="l" rtl="0" eaLnBrk="1" hangingPunct="1">
              <a:buFont typeface="Wingdings" pitchFamily="2" charset="2"/>
              <a:buChar char="ü"/>
            </a:pPr>
            <a:endParaRPr lang="en-US" sz="1800" dirty="0" smtClean="0">
              <a:latin typeface="Times New Roman" pitchFamily="18" charset="0"/>
              <a:cs typeface="Times New Roman" pitchFamily="18" charset="0"/>
            </a:endParaRPr>
          </a:p>
          <a:p>
            <a:pPr lvl="2" algn="l" rtl="0" eaLnBrk="1" hangingPunct="1">
              <a:buFont typeface="Wingdings" pitchFamily="2" charset="2"/>
              <a:buChar char="ü"/>
            </a:pPr>
            <a:r>
              <a:rPr lang="en-US" sz="1800" dirty="0" smtClean="0">
                <a:latin typeface="Times New Roman" pitchFamily="18" charset="0"/>
                <a:cs typeface="Times New Roman" pitchFamily="18" charset="0"/>
              </a:rPr>
              <a:t>Posterior &amp;lateral (leads to Neural </a:t>
            </a:r>
            <a:r>
              <a:rPr lang="en-US" sz="1800" dirty="0" err="1" smtClean="0">
                <a:latin typeface="Times New Roman" pitchFamily="18" charset="0"/>
                <a:cs typeface="Times New Roman" pitchFamily="18" charset="0"/>
              </a:rPr>
              <a:t>foraminal</a:t>
            </a:r>
            <a:r>
              <a:rPr lang="en-US" sz="1800" dirty="0" smtClean="0">
                <a:latin typeface="Times New Roman" pitchFamily="18" charset="0"/>
                <a:cs typeface="Times New Roman" pitchFamily="18" charset="0"/>
              </a:rPr>
              <a:t> encroachment and spinal canal stenosis.</a:t>
            </a:r>
          </a:p>
          <a:p>
            <a:pPr lvl="1" algn="l" rtl="0" eaLnBrk="1" hangingPunct="1">
              <a:buFont typeface="Wingdings" pitchFamily="2" charset="2"/>
              <a:buChar char="§"/>
            </a:pPr>
            <a:endParaRPr lang="en-US" sz="2000" dirty="0" smtClean="0">
              <a:latin typeface="Times New Roman" pitchFamily="18" charset="0"/>
              <a:cs typeface="Times New Roman" pitchFamily="18" charset="0"/>
            </a:endParaRPr>
          </a:p>
          <a:p>
            <a:pPr lvl="1" algn="l" rtl="0" eaLnBrk="1" hangingPunct="1">
              <a:buFont typeface="Wingdings" pitchFamily="2" charset="2"/>
              <a:buChar char="§"/>
            </a:pPr>
            <a:r>
              <a:rPr lang="en-US" sz="2000" dirty="0" smtClean="0">
                <a:latin typeface="Times New Roman" pitchFamily="18" charset="0"/>
                <a:cs typeface="Times New Roman" pitchFamily="18" charset="0"/>
              </a:rPr>
              <a:t>Spontaneous fusion: between osteophytes and adjacent vertebrae</a:t>
            </a:r>
            <a:r>
              <a:rPr lang="en-US" sz="2400" dirty="0" smtClean="0">
                <a:latin typeface="Times New Roman" pitchFamily="18" charset="0"/>
                <a:cs typeface="Times New Roman" pitchFamily="18" charset="0"/>
              </a:rPr>
              <a:t>.</a:t>
            </a:r>
          </a:p>
          <a:p>
            <a:pPr algn="l" rtl="0" eaLnBrk="1" hangingPunct="1">
              <a:buFont typeface="Wingdings" pitchFamily="2" charset="2"/>
              <a:buChar char="ü"/>
            </a:pPr>
            <a:endParaRPr lang="en-US" sz="2800" dirty="0" smtClean="0">
              <a:latin typeface="Times New Roman" pitchFamily="18" charset="0"/>
              <a:cs typeface="Times New Roman" pitchFamily="18" charset="0"/>
            </a:endParaRPr>
          </a:p>
        </p:txBody>
      </p:sp>
      <p:pic>
        <p:nvPicPr>
          <p:cNvPr id="7173" name="Picture 5" descr="180px-CERVICAL_ARTHRITIS"/>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34200" y="1447800"/>
            <a:ext cx="2209800" cy="2209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7" descr="imagesCA30126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879975" y="1447800"/>
            <a:ext cx="2054225" cy="2938105"/>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blinds(horizontal)">
                                      <p:cBhvr>
                                        <p:cTn id="7" dur="500"/>
                                        <p:tgtEl>
                                          <p:spTgt spid="71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914400" y="1828800"/>
            <a:ext cx="4114800" cy="4525963"/>
          </a:xfrm>
        </p:spPr>
        <p:txBody>
          <a:bodyPr/>
          <a:lstStyle/>
          <a:p>
            <a:pPr algn="l" rtl="0" eaLnBrk="1" hangingPunct="1"/>
            <a:r>
              <a:rPr lang="en-US" sz="4000" smtClean="0">
                <a:solidFill>
                  <a:srgbClr val="66FFFF"/>
                </a:solidFill>
                <a:latin typeface="Times New Roman" pitchFamily="18" charset="0"/>
                <a:cs typeface="Times New Roman" pitchFamily="18" charset="0"/>
              </a:rPr>
              <a:t>Ligaments:</a:t>
            </a:r>
          </a:p>
          <a:p>
            <a:pPr lvl="1" algn="l" rtl="0" eaLnBrk="1" hangingPunct="1">
              <a:buFont typeface="Wingdings" pitchFamily="2" charset="2"/>
              <a:buChar char="ü"/>
            </a:pPr>
            <a:r>
              <a:rPr lang="en-US" sz="3600" smtClean="0">
                <a:latin typeface="Times New Roman" pitchFamily="18" charset="0"/>
                <a:cs typeface="Times New Roman" pitchFamily="18" charset="0"/>
              </a:rPr>
              <a:t>Thickening</a:t>
            </a:r>
          </a:p>
          <a:p>
            <a:pPr lvl="1" algn="l" rtl="0" eaLnBrk="1" hangingPunct="1">
              <a:buFont typeface="Wingdings" pitchFamily="2" charset="2"/>
              <a:buChar char="ü"/>
            </a:pPr>
            <a:r>
              <a:rPr lang="en-US" sz="3600" smtClean="0">
                <a:latin typeface="Times New Roman" pitchFamily="18" charset="0"/>
                <a:cs typeface="Times New Roman" pitchFamily="18" charset="0"/>
              </a:rPr>
              <a:t>Ossification</a:t>
            </a:r>
          </a:p>
          <a:p>
            <a:pPr lvl="1" algn="l" rtl="0" eaLnBrk="1" hangingPunct="1">
              <a:buFont typeface="Wingdings" pitchFamily="2" charset="2"/>
              <a:buChar char="ü"/>
            </a:pPr>
            <a:r>
              <a:rPr lang="en-US" sz="3600" smtClean="0">
                <a:latin typeface="Times New Roman" pitchFamily="18" charset="0"/>
                <a:cs typeface="Times New Roman" pitchFamily="18" charset="0"/>
              </a:rPr>
              <a:t>Buckling ?</a:t>
            </a:r>
          </a:p>
          <a:p>
            <a:pPr lvl="1" algn="l" rtl="0" eaLnBrk="1" hangingPunct="1">
              <a:buFont typeface="Wingdings" pitchFamily="2" charset="2"/>
              <a:buChar char="ü"/>
            </a:pPr>
            <a:r>
              <a:rPr lang="en-US" sz="3600" smtClean="0">
                <a:latin typeface="Times New Roman" pitchFamily="18" charset="0"/>
                <a:cs typeface="Times New Roman" pitchFamily="18" charset="0"/>
              </a:rPr>
              <a:t>Rupture.</a:t>
            </a:r>
          </a:p>
        </p:txBody>
      </p:sp>
      <p:sp>
        <p:nvSpPr>
          <p:cNvPr id="14339" name="Rectangle 5"/>
          <p:cNvSpPr>
            <a:spLocks noChangeArrowheads="1"/>
          </p:cNvSpPr>
          <p:nvPr/>
        </p:nvSpPr>
        <p:spPr bwMode="auto">
          <a:xfrm>
            <a:off x="0" y="503238"/>
            <a:ext cx="9144000" cy="868362"/>
          </a:xfrm>
          <a:prstGeom prst="rect">
            <a:avLst/>
          </a:prstGeom>
          <a:noFill/>
          <a:ln w="0">
            <a:solidFill>
              <a:schemeClr val="bg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lgn="l"/>
            <a:r>
              <a:rPr lang="en-US" sz="4000" dirty="0" err="1" smtClean="0">
                <a:solidFill>
                  <a:schemeClr val="tx2"/>
                </a:solidFill>
              </a:rPr>
              <a:t>Spondylosis</a:t>
            </a:r>
            <a:r>
              <a:rPr lang="en-US" sz="4000" dirty="0" smtClean="0">
                <a:solidFill>
                  <a:schemeClr val="tx2"/>
                </a:solidFill>
              </a:rPr>
              <a:t> </a:t>
            </a:r>
            <a:r>
              <a:rPr lang="en-US" sz="4000" dirty="0">
                <a:solidFill>
                  <a:schemeClr val="tx2"/>
                </a:solidFill>
              </a:rPr>
              <a:t>(pathology)</a:t>
            </a:r>
          </a:p>
        </p:txBody>
      </p:sp>
      <p:pic>
        <p:nvPicPr>
          <p:cNvPr id="40967" name="Picture 7" descr="08-5_ossification"/>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67200" y="1447800"/>
            <a:ext cx="4648200"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2289402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67"/>
                                        </p:tgtEl>
                                        <p:attrNameLst>
                                          <p:attrName>style.visibility</p:attrName>
                                        </p:attrNameLst>
                                      </p:cBhvr>
                                      <p:to>
                                        <p:strVal val="visible"/>
                                      </p:to>
                                    </p:set>
                                    <p:animEffect transition="in" filter="blinds(horizontal)">
                                      <p:cBhvr>
                                        <p:cTn id="7" dur="500"/>
                                        <p:tgtEl>
                                          <p:spTgt spid="40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l" rtl="0" eaLnBrk="1" hangingPunct="1"/>
            <a:r>
              <a:rPr lang="en-US" sz="4000" b="1" dirty="0" err="1" smtClean="0"/>
              <a:t>Spondylosis</a:t>
            </a:r>
            <a:r>
              <a:rPr lang="en-US" sz="4000" b="1" dirty="0" smtClean="0"/>
              <a:t> (pathology)</a:t>
            </a:r>
          </a:p>
        </p:txBody>
      </p:sp>
      <p:pic>
        <p:nvPicPr>
          <p:cNvPr id="15363" name="Picture 5" descr="odontoid-fig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2400" y="1752600"/>
            <a:ext cx="8763000" cy="4610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4" name="Line 6"/>
          <p:cNvSpPr>
            <a:spLocks noChangeShapeType="1"/>
          </p:cNvSpPr>
          <p:nvPr/>
        </p:nvSpPr>
        <p:spPr bwMode="auto">
          <a:xfrm flipH="1">
            <a:off x="6781800" y="3581400"/>
            <a:ext cx="1524000" cy="60960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ar-EG"/>
          </a:p>
        </p:txBody>
      </p:sp>
    </p:spTree>
    <p:extLst>
      <p:ext uri="{BB962C8B-B14F-4D97-AF65-F5344CB8AC3E}">
        <p14:creationId xmlns="" xmlns:p14="http://schemas.microsoft.com/office/powerpoint/2010/main" val="895857087"/>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3">
      <a:dk1>
        <a:srgbClr val="000000"/>
      </a:dk1>
      <a:lt1>
        <a:srgbClr val="FFFFFF"/>
      </a:lt1>
      <a:dk2>
        <a:srgbClr val="000066"/>
      </a:dk2>
      <a:lt2>
        <a:srgbClr val="FFFF00"/>
      </a:lt2>
      <a:accent1>
        <a:srgbClr val="BBE0E3"/>
      </a:accent1>
      <a:accent2>
        <a:srgbClr val="333399"/>
      </a:accent2>
      <a:accent3>
        <a:srgbClr val="AAAAB8"/>
      </a:accent3>
      <a:accent4>
        <a:srgbClr val="DADADA"/>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4400" b="1"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4400" b="1"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66"/>
        </a:dk2>
        <a:lt2>
          <a:srgbClr val="FFFF00"/>
        </a:lt2>
        <a:accent1>
          <a:srgbClr val="BBE0E3"/>
        </a:accent1>
        <a:accent2>
          <a:srgbClr val="333399"/>
        </a:accent2>
        <a:accent3>
          <a:srgbClr val="AAAAB8"/>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8000</TotalTime>
  <Words>1211</Words>
  <Application>Microsoft Office PowerPoint</Application>
  <PresentationFormat>On-screen Show (4:3)</PresentationFormat>
  <Paragraphs>297</Paragraphs>
  <Slides>52</Slides>
  <Notes>2</Notes>
  <HiddenSlides>0</HiddenSlides>
  <MMClips>7</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Default Design</vt:lpstr>
      <vt:lpstr>Slide 1</vt:lpstr>
      <vt:lpstr>Introduction</vt:lpstr>
      <vt:lpstr>Anatomy Of the Cervical Spine</vt:lpstr>
      <vt:lpstr>Slide 4</vt:lpstr>
      <vt:lpstr>Spondylosis</vt:lpstr>
      <vt:lpstr>Slide 6</vt:lpstr>
      <vt:lpstr>Spondylosis (pathology)</vt:lpstr>
      <vt:lpstr>Slide 8</vt:lpstr>
      <vt:lpstr>Spondylosis (pathology)</vt:lpstr>
      <vt:lpstr>Spondylosis (pathology)</vt:lpstr>
      <vt:lpstr>Spondylosis (pathology)</vt:lpstr>
      <vt:lpstr>Spondylosis (pathology)</vt:lpstr>
      <vt:lpstr>Slide 13</vt:lpstr>
      <vt:lpstr>Spondylosis (pathology)</vt:lpstr>
      <vt:lpstr>Degenerative disc pathology</vt:lpstr>
      <vt:lpstr>Degenerative Disc Disease</vt:lpstr>
      <vt:lpstr>Degenerative Disc Disease</vt:lpstr>
      <vt:lpstr>Lumbar disc herniation</vt:lpstr>
      <vt:lpstr>Degenerative Spinal Instability</vt:lpstr>
      <vt:lpstr>Degenerative Spinal Instability</vt:lpstr>
      <vt:lpstr>   Degenerative Spine Disease Clinical presentation</vt:lpstr>
      <vt:lpstr>Clinical- Personal and past history </vt:lpstr>
      <vt:lpstr>Clinical History</vt:lpstr>
      <vt:lpstr>Claudication pain neuro vs vascular</vt:lpstr>
      <vt:lpstr> Clinical Examination</vt:lpstr>
      <vt:lpstr> Clinical Examination</vt:lpstr>
      <vt:lpstr> Clinical Examination</vt:lpstr>
      <vt:lpstr>Clinical (cont.)</vt:lpstr>
      <vt:lpstr>Red Flags of a Spinal Pathology</vt:lpstr>
      <vt:lpstr>Slide 30</vt:lpstr>
      <vt:lpstr>Spine infections</vt:lpstr>
      <vt:lpstr>Spinal Cord Tumors</vt:lpstr>
      <vt:lpstr>Slide 33</vt:lpstr>
      <vt:lpstr>Imaging </vt:lpstr>
      <vt:lpstr>Imaging </vt:lpstr>
      <vt:lpstr>Imaging</vt:lpstr>
      <vt:lpstr>Imaging</vt:lpstr>
      <vt:lpstr>Imaging</vt:lpstr>
      <vt:lpstr>Imaging</vt:lpstr>
      <vt:lpstr>MRI Lumbar Spine: Spondylolithesis</vt:lpstr>
      <vt:lpstr>Slide 41</vt:lpstr>
      <vt:lpstr>Slide 42</vt:lpstr>
      <vt:lpstr>Management </vt:lpstr>
      <vt:lpstr>Management</vt:lpstr>
      <vt:lpstr>Management</vt:lpstr>
      <vt:lpstr>Management- ACDF</vt:lpstr>
      <vt:lpstr>Management- Different fusion and dynamic prothesis</vt:lpstr>
      <vt:lpstr>Management</vt:lpstr>
      <vt:lpstr>L4-5 Microdiscetomy</vt:lpstr>
      <vt:lpstr>Management-Examples of spinal instrumentation</vt:lpstr>
      <vt:lpstr>Take home messages</vt:lpstr>
      <vt:lpstr>Slide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 الله الرحمن الرحيم</dc:title>
  <dc:creator>FSC</dc:creator>
  <cp:lastModifiedBy>lap to lap</cp:lastModifiedBy>
  <cp:revision>143</cp:revision>
  <dcterms:created xsi:type="dcterms:W3CDTF">2008-08-15T18:29:26Z</dcterms:created>
  <dcterms:modified xsi:type="dcterms:W3CDTF">2019-03-04T22:50:48Z</dcterms:modified>
</cp:coreProperties>
</file>