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notesSlides/notesSlide6.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4"/>
  </p:notesMasterIdLst>
  <p:sldIdLst>
    <p:sldId id="257" r:id="rId2"/>
    <p:sldId id="259" r:id="rId3"/>
    <p:sldId id="260" r:id="rId4"/>
    <p:sldId id="294" r:id="rId5"/>
    <p:sldId id="293" r:id="rId6"/>
    <p:sldId id="261" r:id="rId7"/>
    <p:sldId id="262" r:id="rId8"/>
    <p:sldId id="263" r:id="rId9"/>
    <p:sldId id="264" r:id="rId10"/>
    <p:sldId id="266" r:id="rId11"/>
    <p:sldId id="265" r:id="rId12"/>
    <p:sldId id="269" r:id="rId13"/>
    <p:sldId id="270" r:id="rId14"/>
    <p:sldId id="272" r:id="rId15"/>
    <p:sldId id="271" r:id="rId16"/>
    <p:sldId id="273" r:id="rId17"/>
    <p:sldId id="275" r:id="rId18"/>
    <p:sldId id="277" r:id="rId19"/>
    <p:sldId id="278" r:id="rId20"/>
    <p:sldId id="274" r:id="rId21"/>
    <p:sldId id="292" r:id="rId22"/>
    <p:sldId id="281" r:id="rId23"/>
    <p:sldId id="282" r:id="rId24"/>
    <p:sldId id="305" r:id="rId25"/>
    <p:sldId id="283" r:id="rId26"/>
    <p:sldId id="306" r:id="rId27"/>
    <p:sldId id="307" r:id="rId28"/>
    <p:sldId id="284" r:id="rId29"/>
    <p:sldId id="285" r:id="rId30"/>
    <p:sldId id="287" r:id="rId31"/>
    <p:sldId id="288" r:id="rId32"/>
    <p:sldId id="289" r:id="rId33"/>
    <p:sldId id="290" r:id="rId34"/>
    <p:sldId id="295" r:id="rId35"/>
    <p:sldId id="297" r:id="rId36"/>
    <p:sldId id="298" r:id="rId37"/>
    <p:sldId id="299" r:id="rId38"/>
    <p:sldId id="300" r:id="rId39"/>
    <p:sldId id="302" r:id="rId40"/>
    <p:sldId id="303" r:id="rId41"/>
    <p:sldId id="304" r:id="rId42"/>
    <p:sldId id="291" r:id="rId43"/>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2426" autoAdjust="0"/>
    <p:restoredTop sz="94660"/>
  </p:normalViewPr>
  <p:slideViewPr>
    <p:cSldViewPr>
      <p:cViewPr>
        <p:scale>
          <a:sx n="64" d="100"/>
          <a:sy n="64" d="100"/>
        </p:scale>
        <p:origin x="-1692" y="-18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1.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B56B43E-994B-4BFB-BBC6-CAB88AAF8216}" type="datetimeFigureOut">
              <a:rPr lang="fr-FR" smtClean="0"/>
              <a:pPr/>
              <a:t>15/02/2011</a:t>
            </a:fld>
            <a:endParaRPr lang="fr-FR"/>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AAA360A-243F-4C62-B6B1-692F24FCADF5}" type="slidenum">
              <a:rPr lang="fr-FR" smtClean="0"/>
              <a:pPr/>
              <a:t>‹N°›</a:t>
            </a:fld>
            <a:endParaRPr lang="fr-F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2AAA360A-243F-4C62-B6B1-692F24FCADF5}" type="slidenum">
              <a:rPr lang="fr-FR" smtClean="0"/>
              <a:pPr/>
              <a:t>1</a:t>
            </a:fld>
            <a:endParaRPr lang="fr-F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ar-DZ" dirty="0"/>
          </a:p>
        </p:txBody>
      </p:sp>
      <p:sp>
        <p:nvSpPr>
          <p:cNvPr id="4" name="Espace réservé du numéro de diapositive 3"/>
          <p:cNvSpPr>
            <a:spLocks noGrp="1"/>
          </p:cNvSpPr>
          <p:nvPr>
            <p:ph type="sldNum" sz="quarter" idx="10"/>
          </p:nvPr>
        </p:nvSpPr>
        <p:spPr/>
        <p:txBody>
          <a:bodyPr/>
          <a:lstStyle/>
          <a:p>
            <a:fld id="{2AAA360A-243F-4C62-B6B1-692F24FCADF5}" type="slidenum">
              <a:rPr lang="fr-FR" smtClean="0"/>
              <a:pPr/>
              <a:t>2</a:t>
            </a:fld>
            <a:endParaRPr lang="fr-F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2AAA360A-243F-4C62-B6B1-692F24FCADF5}" type="slidenum">
              <a:rPr lang="fr-FR" smtClean="0"/>
              <a:pPr/>
              <a:t>21</a:t>
            </a:fld>
            <a:endParaRPr lang="fr-F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ar-DZ" dirty="0"/>
          </a:p>
        </p:txBody>
      </p:sp>
      <p:sp>
        <p:nvSpPr>
          <p:cNvPr id="4" name="Espace réservé du numéro de diapositive 3"/>
          <p:cNvSpPr>
            <a:spLocks noGrp="1"/>
          </p:cNvSpPr>
          <p:nvPr>
            <p:ph type="sldNum" sz="quarter" idx="10"/>
          </p:nvPr>
        </p:nvSpPr>
        <p:spPr/>
        <p:txBody>
          <a:bodyPr/>
          <a:lstStyle/>
          <a:p>
            <a:fld id="{2AAA360A-243F-4C62-B6B1-692F24FCADF5}" type="slidenum">
              <a:rPr lang="fr-FR" smtClean="0"/>
              <a:pPr/>
              <a:t>26</a:t>
            </a:fld>
            <a:endParaRPr lang="fr-F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2AAA360A-243F-4C62-B6B1-692F24FCADF5}" type="slidenum">
              <a:rPr lang="fr-FR" smtClean="0"/>
              <a:pPr/>
              <a:t>28</a:t>
            </a:fld>
            <a:endParaRPr lang="fr-F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ar-DZ" dirty="0"/>
          </a:p>
        </p:txBody>
      </p:sp>
      <p:sp>
        <p:nvSpPr>
          <p:cNvPr id="4" name="Espace réservé du numéro de diapositive 3"/>
          <p:cNvSpPr>
            <a:spLocks noGrp="1"/>
          </p:cNvSpPr>
          <p:nvPr>
            <p:ph type="sldNum" sz="quarter" idx="10"/>
          </p:nvPr>
        </p:nvSpPr>
        <p:spPr/>
        <p:txBody>
          <a:bodyPr/>
          <a:lstStyle/>
          <a:p>
            <a:fld id="{2AAA360A-243F-4C62-B6B1-692F24FCADF5}" type="slidenum">
              <a:rPr lang="fr-FR" smtClean="0"/>
              <a:pPr/>
              <a:t>39</a:t>
            </a:fld>
            <a:endParaRPr lang="fr-F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Cliquez pour modifier le style du titre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Cliquez pour modifier le style des sous-titres du masque</a:t>
            </a:r>
            <a:endParaRPr lang="fr-FR"/>
          </a:p>
        </p:txBody>
      </p:sp>
      <p:sp>
        <p:nvSpPr>
          <p:cNvPr id="4" name="Espace réservé de la date 3"/>
          <p:cNvSpPr>
            <a:spLocks noGrp="1"/>
          </p:cNvSpPr>
          <p:nvPr>
            <p:ph type="dt" sz="half" idx="10"/>
          </p:nvPr>
        </p:nvSpPr>
        <p:spPr/>
        <p:txBody>
          <a:bodyPr/>
          <a:lstStyle/>
          <a:p>
            <a:fld id="{F3A2FEBC-AFB5-465A-AB85-0805EABC1FD8}" type="datetimeFigureOut">
              <a:rPr lang="fr-FR" smtClean="0"/>
              <a:pPr/>
              <a:t>15/02/2011</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67619974-3919-40C0-AC06-96E2B6FAE300}" type="slidenum">
              <a:rPr lang="fr-FR" smtClean="0"/>
              <a:pPr/>
              <a:t>‹N°›</a:t>
            </a:fld>
            <a:endParaRPr lang="fr-FR"/>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F3A2FEBC-AFB5-465A-AB85-0805EABC1FD8}" type="datetimeFigureOut">
              <a:rPr lang="fr-FR" smtClean="0"/>
              <a:pPr/>
              <a:t>15/02/2011</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67619974-3919-40C0-AC06-96E2B6FAE300}" type="slidenum">
              <a:rPr lang="fr-FR" smtClean="0"/>
              <a:pPr/>
              <a:t>‹N°›</a:t>
            </a:fld>
            <a:endParaRPr lang="fr-F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F3A2FEBC-AFB5-465A-AB85-0805EABC1FD8}" type="datetimeFigureOut">
              <a:rPr lang="fr-FR" smtClean="0"/>
              <a:pPr/>
              <a:t>15/02/2011</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67619974-3919-40C0-AC06-96E2B6FAE300}" type="slidenum">
              <a:rPr lang="fr-FR" smtClean="0"/>
              <a:pPr/>
              <a:t>‹N°›</a:t>
            </a:fld>
            <a:endParaRPr lang="fr-F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F3A2FEBC-AFB5-465A-AB85-0805EABC1FD8}" type="datetimeFigureOut">
              <a:rPr lang="fr-FR" smtClean="0"/>
              <a:pPr/>
              <a:t>15/02/2011</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67619974-3919-40C0-AC06-96E2B6FAE300}" type="slidenum">
              <a:rPr lang="fr-FR" smtClean="0"/>
              <a:pPr/>
              <a:t>‹N°›</a:t>
            </a:fld>
            <a:endParaRPr lang="fr-FR"/>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Cliquez pour modifier les styles du texte du masque</a:t>
            </a:r>
          </a:p>
        </p:txBody>
      </p:sp>
      <p:sp>
        <p:nvSpPr>
          <p:cNvPr id="4" name="Espace réservé de la date 3"/>
          <p:cNvSpPr>
            <a:spLocks noGrp="1"/>
          </p:cNvSpPr>
          <p:nvPr>
            <p:ph type="dt" sz="half" idx="10"/>
          </p:nvPr>
        </p:nvSpPr>
        <p:spPr/>
        <p:txBody>
          <a:bodyPr/>
          <a:lstStyle/>
          <a:p>
            <a:fld id="{F3A2FEBC-AFB5-465A-AB85-0805EABC1FD8}" type="datetimeFigureOut">
              <a:rPr lang="fr-FR" smtClean="0"/>
              <a:pPr/>
              <a:t>15/02/2011</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67619974-3919-40C0-AC06-96E2B6FAE300}" type="slidenum">
              <a:rPr lang="fr-FR" smtClean="0"/>
              <a:pPr/>
              <a:t>‹N°›</a:t>
            </a:fld>
            <a:endParaRPr lang="fr-F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p>
            <a:fld id="{F3A2FEBC-AFB5-465A-AB85-0805EABC1FD8}" type="datetimeFigureOut">
              <a:rPr lang="fr-FR" smtClean="0"/>
              <a:pPr/>
              <a:t>15/02/2011</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67619974-3919-40C0-AC06-96E2B6FAE300}" type="slidenum">
              <a:rPr lang="fr-FR" smtClean="0"/>
              <a:pPr/>
              <a:t>‹N°›</a:t>
            </a:fld>
            <a:endParaRPr lang="fr-FR"/>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p>
            <a:fld id="{F3A2FEBC-AFB5-465A-AB85-0805EABC1FD8}" type="datetimeFigureOut">
              <a:rPr lang="fr-FR" smtClean="0"/>
              <a:pPr/>
              <a:t>15/02/2011</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67619974-3919-40C0-AC06-96E2B6FAE300}" type="slidenum">
              <a:rPr lang="fr-FR" smtClean="0"/>
              <a:pPr/>
              <a:t>‹N°›</a:t>
            </a:fld>
            <a:endParaRPr lang="fr-FR"/>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e la date 2"/>
          <p:cNvSpPr>
            <a:spLocks noGrp="1"/>
          </p:cNvSpPr>
          <p:nvPr>
            <p:ph type="dt" sz="half" idx="10"/>
          </p:nvPr>
        </p:nvSpPr>
        <p:spPr/>
        <p:txBody>
          <a:bodyPr/>
          <a:lstStyle/>
          <a:p>
            <a:fld id="{F3A2FEBC-AFB5-465A-AB85-0805EABC1FD8}" type="datetimeFigureOut">
              <a:rPr lang="fr-FR" smtClean="0"/>
              <a:pPr/>
              <a:t>15/02/2011</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67619974-3919-40C0-AC06-96E2B6FAE300}" type="slidenum">
              <a:rPr lang="fr-FR" smtClean="0"/>
              <a:pPr/>
              <a:t>‹N°›</a:t>
            </a:fld>
            <a:endParaRPr lang="fr-FR"/>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F3A2FEBC-AFB5-465A-AB85-0805EABC1FD8}" type="datetimeFigureOut">
              <a:rPr lang="fr-FR" smtClean="0"/>
              <a:pPr/>
              <a:t>15/02/2011</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67619974-3919-40C0-AC06-96E2B6FAE300}" type="slidenum">
              <a:rPr lang="fr-FR" smtClean="0"/>
              <a:pPr/>
              <a:t>‹N°›</a:t>
            </a:fld>
            <a:endParaRPr lang="fr-FR"/>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Cliquez pour modifier le style du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F3A2FEBC-AFB5-465A-AB85-0805EABC1FD8}" type="datetimeFigureOut">
              <a:rPr lang="fr-FR" smtClean="0"/>
              <a:pPr/>
              <a:t>15/02/2011</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67619974-3919-40C0-AC06-96E2B6FAE300}" type="slidenum">
              <a:rPr lang="fr-FR" smtClean="0"/>
              <a:pPr/>
              <a:t>‹N°›</a:t>
            </a:fld>
            <a:endParaRPr lang="fr-F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F3A2FEBC-AFB5-465A-AB85-0805EABC1FD8}" type="datetimeFigureOut">
              <a:rPr lang="fr-FR" smtClean="0"/>
              <a:pPr/>
              <a:t>15/02/2011</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67619974-3919-40C0-AC06-96E2B6FAE300}" type="slidenum">
              <a:rPr lang="fr-FR" smtClean="0"/>
              <a:pPr/>
              <a:t>‹N°›</a:t>
            </a:fld>
            <a:endParaRPr lang="fr-F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3A2FEBC-AFB5-465A-AB85-0805EABC1FD8}" type="datetimeFigureOut">
              <a:rPr lang="fr-FR" smtClean="0"/>
              <a:pPr/>
              <a:t>15/02/2011</a:t>
            </a:fld>
            <a:endParaRPr lang="fr-F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7619974-3919-40C0-AC06-96E2B6FAE300}" type="slidenum">
              <a:rPr lang="fr-FR" smtClean="0"/>
              <a:pPr/>
              <a:t>‹N°›</a:t>
            </a:fld>
            <a:endParaRPr lang="fr-F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5.xml"/><Relationship Id="rId1" Type="http://schemas.openxmlformats.org/officeDocument/2006/relationships/slideLayout" Target="../slideLayouts/slideLayout6.xml"/><Relationship Id="rId4" Type="http://schemas.openxmlformats.org/officeDocument/2006/relationships/image" Target="../media/image16.jpe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oleObject" Target="../embeddings/oleObject1.bin"/></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txBox="1">
            <a:spLocks/>
          </p:cNvSpPr>
          <p:nvPr/>
        </p:nvSpPr>
        <p:spPr>
          <a:xfrm>
            <a:off x="0" y="285728"/>
            <a:ext cx="9144000" cy="1928826"/>
          </a:xfrm>
          <a:prstGeom prst="rect">
            <a:avLst/>
          </a:prstGeom>
        </p:spPr>
        <p:txBody>
          <a:bodyP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r-FR" sz="3200" b="0" i="0" u="none" strike="noStrike" kern="1200" cap="none" spc="0" normalizeH="0" baseline="0" noProof="0" smtClean="0">
                <a:ln>
                  <a:noFill/>
                </a:ln>
                <a:solidFill>
                  <a:schemeClr val="tx1"/>
                </a:solidFill>
                <a:effectLst/>
                <a:uLnTx/>
                <a:uFillTx/>
                <a:latin typeface="Times New Roman" pitchFamily="18" charset="0"/>
                <a:ea typeface="+mj-ea"/>
                <a:cs typeface="Times New Roman" pitchFamily="18" charset="0"/>
              </a:rPr>
              <a:t>La république algérienne démocratique et populaire</a:t>
            </a:r>
            <a:br>
              <a:rPr kumimoji="0" lang="fr-FR" sz="3200" b="0" i="0" u="none" strike="noStrike" kern="1200" cap="none" spc="0" normalizeH="0" baseline="0" noProof="0" smtClean="0">
                <a:ln>
                  <a:noFill/>
                </a:ln>
                <a:solidFill>
                  <a:schemeClr val="tx1"/>
                </a:solidFill>
                <a:effectLst/>
                <a:uLnTx/>
                <a:uFillTx/>
                <a:latin typeface="Times New Roman" pitchFamily="18" charset="0"/>
                <a:ea typeface="+mj-ea"/>
                <a:cs typeface="Times New Roman" pitchFamily="18" charset="0"/>
              </a:rPr>
            </a:br>
            <a:r>
              <a:rPr kumimoji="0" lang="fr-FR" sz="3200" b="0" i="0" u="none" strike="noStrike" kern="1200" cap="none" spc="0" normalizeH="0" baseline="0" noProof="0" smtClean="0">
                <a:ln>
                  <a:noFill/>
                </a:ln>
                <a:solidFill>
                  <a:schemeClr val="tx1"/>
                </a:solidFill>
                <a:effectLst/>
                <a:uLnTx/>
                <a:uFillTx/>
                <a:latin typeface="Times New Roman" pitchFamily="18" charset="0"/>
                <a:ea typeface="+mj-ea"/>
                <a:cs typeface="Times New Roman" pitchFamily="18" charset="0"/>
              </a:rPr>
              <a:t>ministre de l’enseignement supérieur et de la recherche scientifique</a:t>
            </a:r>
            <a:br>
              <a:rPr kumimoji="0" lang="fr-FR" sz="3200" b="0" i="0" u="none" strike="noStrike" kern="1200" cap="none" spc="0" normalizeH="0" baseline="0" noProof="0" smtClean="0">
                <a:ln>
                  <a:noFill/>
                </a:ln>
                <a:solidFill>
                  <a:schemeClr val="tx1"/>
                </a:solidFill>
                <a:effectLst/>
                <a:uLnTx/>
                <a:uFillTx/>
                <a:latin typeface="Times New Roman" pitchFamily="18" charset="0"/>
                <a:ea typeface="+mj-ea"/>
                <a:cs typeface="Times New Roman" pitchFamily="18" charset="0"/>
              </a:rPr>
            </a:br>
            <a:r>
              <a:rPr kumimoji="0" lang="fr-FR" sz="3200" b="0" i="0" u="none" strike="noStrike" kern="1200" cap="none" spc="0" normalizeH="0" baseline="0" noProof="0" smtClean="0">
                <a:ln>
                  <a:noFill/>
                </a:ln>
                <a:solidFill>
                  <a:schemeClr val="tx1"/>
                </a:solidFill>
                <a:effectLst/>
                <a:uLnTx/>
                <a:uFillTx/>
                <a:latin typeface="Times New Roman" pitchFamily="18" charset="0"/>
                <a:ea typeface="+mj-ea"/>
                <a:cs typeface="Times New Roman" pitchFamily="18" charset="0"/>
              </a:rPr>
              <a:t>Université Mentouri  -Constantine-</a:t>
            </a:r>
            <a:endParaRPr kumimoji="0" lang="fr-FR" sz="3200" b="0" i="0" u="none" strike="noStrike" kern="1200" cap="none" spc="0" normalizeH="0" baseline="0" noProof="0" dirty="0">
              <a:ln>
                <a:noFill/>
              </a:ln>
              <a:solidFill>
                <a:schemeClr val="tx1"/>
              </a:solidFill>
              <a:effectLst/>
              <a:uLnTx/>
              <a:uFillTx/>
              <a:latin typeface="Times New Roman" pitchFamily="18" charset="0"/>
              <a:ea typeface="+mj-ea"/>
              <a:cs typeface="Times New Roman" pitchFamily="18" charset="0"/>
            </a:endParaRPr>
          </a:p>
        </p:txBody>
      </p:sp>
      <p:sp>
        <p:nvSpPr>
          <p:cNvPr id="3" name="Sous-titre 2"/>
          <p:cNvSpPr txBox="1">
            <a:spLocks/>
          </p:cNvSpPr>
          <p:nvPr/>
        </p:nvSpPr>
        <p:spPr>
          <a:xfrm>
            <a:off x="533400" y="2928934"/>
            <a:ext cx="7854696" cy="1752600"/>
          </a:xfrm>
          <a:prstGeom prst="rect">
            <a:avLst/>
          </a:prstGeom>
        </p:spPr>
        <p:txBody>
          <a:bodyPr>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fr-FR" sz="3200" b="0" i="0" u="none" strike="noStrike" kern="1200" cap="none" spc="0" normalizeH="0" baseline="0" noProof="0" dirty="0" smtClean="0">
                <a:ln>
                  <a:noFill/>
                </a:ln>
                <a:solidFill>
                  <a:srgbClr val="FF0000"/>
                </a:solidFill>
                <a:effectLst/>
                <a:uLnTx/>
                <a:uFillTx/>
                <a:latin typeface="Times New Roman" pitchFamily="18" charset="0"/>
                <a:ea typeface="+mn-ea"/>
                <a:cs typeface="Times New Roman" pitchFamily="18" charset="0"/>
              </a:rPr>
              <a:t>Thème de recherche:</a:t>
            </a:r>
          </a:p>
          <a:p>
            <a:pPr marL="342900" marR="0" lvl="0" indent="-342900" algn="ctr"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fr-FR" sz="3200" b="0" i="0" u="none" strike="noStrike" kern="1200" cap="none" spc="0" normalizeH="0" baseline="0" noProof="0" dirty="0" smtClean="0">
                <a:ln>
                  <a:noFill/>
                </a:ln>
                <a:solidFill>
                  <a:srgbClr val="FF0000"/>
                </a:solidFill>
                <a:effectLst/>
                <a:uLnTx/>
                <a:uFillTx/>
                <a:latin typeface="Times New Roman" pitchFamily="18" charset="0"/>
                <a:ea typeface="+mn-ea"/>
                <a:cs typeface="Times New Roman" pitchFamily="18" charset="0"/>
              </a:rPr>
              <a:t>Analyse</a:t>
            </a:r>
            <a:r>
              <a:rPr kumimoji="0" lang="fr-FR" sz="3200" b="0" i="0" u="none" strike="noStrike" kern="1200" cap="none" spc="0" normalizeH="0" noProof="0" dirty="0" smtClean="0">
                <a:ln>
                  <a:noFill/>
                </a:ln>
                <a:solidFill>
                  <a:srgbClr val="FF0000"/>
                </a:solidFill>
                <a:effectLst/>
                <a:uLnTx/>
                <a:uFillTx/>
                <a:latin typeface="Times New Roman" pitchFamily="18" charset="0"/>
                <a:ea typeface="+mn-ea"/>
                <a:cs typeface="Times New Roman" pitchFamily="18" charset="0"/>
              </a:rPr>
              <a:t> urbain</a:t>
            </a:r>
            <a:endParaRPr kumimoji="0" lang="fr-FR" sz="3200" b="0" i="0" u="none" strike="noStrike" kern="1200" cap="none" spc="0" normalizeH="0" baseline="0" noProof="0" dirty="0" smtClean="0">
              <a:ln>
                <a:noFill/>
              </a:ln>
              <a:solidFill>
                <a:srgbClr val="FF0000"/>
              </a:solidFill>
              <a:effectLst/>
              <a:uLnTx/>
              <a:uFillTx/>
              <a:latin typeface="Times New Roman" pitchFamily="18" charset="0"/>
              <a:ea typeface="+mn-ea"/>
              <a:cs typeface="Times New Roman" pitchFamily="18" charset="0"/>
            </a:endParaRPr>
          </a:p>
          <a:p>
            <a:pPr marL="342900" marR="0" lvl="0" indent="-342900" algn="ctr"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fr-FR" sz="3200" b="0" i="0" u="none" strike="noStrike" kern="1200" cap="none" spc="0" normalizeH="0" baseline="0" noProof="0" dirty="0" smtClean="0">
                <a:ln>
                  <a:noFill/>
                </a:ln>
                <a:solidFill>
                  <a:srgbClr val="FF0000"/>
                </a:solidFill>
                <a:effectLst/>
                <a:uLnTx/>
                <a:uFillTx/>
                <a:latin typeface="Times New Roman" pitchFamily="18" charset="0"/>
                <a:ea typeface="+mn-ea"/>
                <a:cs typeface="Times New Roman" pitchFamily="18" charset="0"/>
              </a:rPr>
              <a:t>Réhabilitation de</a:t>
            </a:r>
            <a:r>
              <a:rPr kumimoji="0" lang="fr-FR" sz="3200" b="0" i="0" u="none" strike="noStrike" kern="1200" cap="none" spc="0" normalizeH="0" noProof="0" dirty="0" smtClean="0">
                <a:ln>
                  <a:noFill/>
                </a:ln>
                <a:solidFill>
                  <a:srgbClr val="FF0000"/>
                </a:solidFill>
                <a:effectLst/>
                <a:uLnTx/>
                <a:uFillTx/>
                <a:latin typeface="Times New Roman" pitchFamily="18" charset="0"/>
                <a:ea typeface="+mn-ea"/>
                <a:cs typeface="Times New Roman" pitchFamily="18" charset="0"/>
              </a:rPr>
              <a:t> SOUIKA</a:t>
            </a:r>
            <a:endParaRPr kumimoji="0" lang="fr-FR" sz="3200" b="0" i="0" u="none" strike="noStrike" kern="1200" cap="none" spc="0" normalizeH="0" baseline="0" noProof="0" dirty="0" smtClean="0">
              <a:ln>
                <a:noFill/>
              </a:ln>
              <a:solidFill>
                <a:srgbClr val="FF0000"/>
              </a:solidFill>
              <a:effectLst/>
              <a:uLnTx/>
              <a:uFillTx/>
              <a:latin typeface="Times New Roman" pitchFamily="18" charset="0"/>
              <a:ea typeface="+mn-ea"/>
              <a:cs typeface="Times New Roman" pitchFamily="18" charset="0"/>
            </a:endParaRPr>
          </a:p>
        </p:txBody>
      </p:sp>
      <p:sp>
        <p:nvSpPr>
          <p:cNvPr id="4" name="ZoneTexte 3"/>
          <p:cNvSpPr txBox="1"/>
          <p:nvPr/>
        </p:nvSpPr>
        <p:spPr>
          <a:xfrm>
            <a:off x="285720" y="5072074"/>
            <a:ext cx="3500462" cy="1323439"/>
          </a:xfrm>
          <a:prstGeom prst="rect">
            <a:avLst/>
          </a:prstGeom>
          <a:noFill/>
        </p:spPr>
        <p:txBody>
          <a:bodyPr wrap="square" rtlCol="0">
            <a:spAutoFit/>
          </a:bodyPr>
          <a:lstStyle/>
          <a:p>
            <a:r>
              <a:rPr lang="fr-FR" sz="2000" b="1" dirty="0" smtClean="0">
                <a:latin typeface="Times New Roman" pitchFamily="18" charset="0"/>
                <a:cs typeface="Times New Roman" pitchFamily="18" charset="0"/>
              </a:rPr>
              <a:t>Réalisé par:</a:t>
            </a:r>
          </a:p>
          <a:p>
            <a:r>
              <a:rPr lang="fr-FR" sz="2000" b="1" dirty="0" smtClean="0">
                <a:latin typeface="Times New Roman" pitchFamily="18" charset="0"/>
                <a:cs typeface="Times New Roman" pitchFamily="18" charset="0"/>
              </a:rPr>
              <a:t>Kriouet Djamel</a:t>
            </a:r>
          </a:p>
          <a:p>
            <a:r>
              <a:rPr lang="fr-FR" sz="2000" b="1" dirty="0" smtClean="0">
                <a:latin typeface="Times New Roman" pitchFamily="18" charset="0"/>
                <a:cs typeface="Times New Roman" pitchFamily="18" charset="0"/>
              </a:rPr>
              <a:t>Souibaa abd esselam</a:t>
            </a:r>
          </a:p>
          <a:p>
            <a:r>
              <a:rPr lang="fr-FR" sz="2000" b="1" dirty="0" smtClean="0">
                <a:latin typeface="Times New Roman" pitchFamily="18" charset="0"/>
                <a:cs typeface="Times New Roman" pitchFamily="18" charset="0"/>
              </a:rPr>
              <a:t>Boudelal Abdelaziz</a:t>
            </a:r>
            <a:endParaRPr lang="fr-FR" sz="2000" b="1" dirty="0">
              <a:latin typeface="Times New Roman" pitchFamily="18" charset="0"/>
              <a:cs typeface="Times New Roman" pitchFamily="18" charset="0"/>
            </a:endParaRPr>
          </a:p>
        </p:txBody>
      </p:sp>
      <p:sp>
        <p:nvSpPr>
          <p:cNvPr id="5" name="ZoneTexte 4"/>
          <p:cNvSpPr txBox="1"/>
          <p:nvPr/>
        </p:nvSpPr>
        <p:spPr>
          <a:xfrm>
            <a:off x="6429388" y="5078568"/>
            <a:ext cx="2143140" cy="707886"/>
          </a:xfrm>
          <a:prstGeom prst="rect">
            <a:avLst/>
          </a:prstGeom>
          <a:noFill/>
        </p:spPr>
        <p:txBody>
          <a:bodyPr wrap="square" rtlCol="0">
            <a:spAutoFit/>
          </a:bodyPr>
          <a:lstStyle/>
          <a:p>
            <a:r>
              <a:rPr lang="fr-FR" sz="2000" b="1" dirty="0" smtClean="0">
                <a:latin typeface="Times New Roman" pitchFamily="18" charset="0"/>
                <a:cs typeface="Times New Roman" pitchFamily="18" charset="0"/>
              </a:rPr>
              <a:t>Encadrée par : Redjal   </a:t>
            </a:r>
            <a:endParaRPr lang="fr-FR" sz="2000" b="1" dirty="0">
              <a:latin typeface="Times New Roman" pitchFamily="18" charset="0"/>
              <a:cs typeface="Times New Roman" pitchFamily="18" charset="0"/>
            </a:endParaRPr>
          </a:p>
        </p:txBody>
      </p:sp>
    </p:spTree>
  </p:cSld>
  <p:clrMapOvr>
    <a:masterClrMapping/>
  </p:clrMapOvr>
  <p:transition spd="slow">
    <p:strips dir="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85728"/>
            <a:ext cx="8229600" cy="642942"/>
          </a:xfrm>
        </p:spPr>
        <p:txBody>
          <a:bodyPr>
            <a:normAutofit fontScale="90000"/>
          </a:bodyPr>
          <a:lstStyle/>
          <a:p>
            <a:r>
              <a:rPr lang="fr-FR" dirty="0" smtClean="0"/>
              <a:t>4/LE SITE DU CAS D ETUDE</a:t>
            </a:r>
            <a:br>
              <a:rPr lang="fr-FR" dirty="0" smtClean="0"/>
            </a:br>
            <a:endParaRPr lang="fr-FR" dirty="0"/>
          </a:p>
        </p:txBody>
      </p:sp>
      <p:sp>
        <p:nvSpPr>
          <p:cNvPr id="3" name="Espace réservé du contenu 2"/>
          <p:cNvSpPr>
            <a:spLocks noGrp="1"/>
          </p:cNvSpPr>
          <p:nvPr>
            <p:ph sz="half" idx="1"/>
          </p:nvPr>
        </p:nvSpPr>
        <p:spPr>
          <a:xfrm>
            <a:off x="0" y="642918"/>
            <a:ext cx="4495800" cy="6215082"/>
          </a:xfrm>
        </p:spPr>
        <p:txBody>
          <a:bodyPr>
            <a:normAutofit fontScale="92500" lnSpcReduction="10000"/>
          </a:bodyPr>
          <a:lstStyle/>
          <a:p>
            <a:r>
              <a:rPr lang="it-IT" dirty="0">
                <a:solidFill>
                  <a:srgbClr val="FF0000"/>
                </a:solidFill>
              </a:rPr>
              <a:t>A = </a:t>
            </a:r>
            <a:r>
              <a:rPr lang="it-IT" dirty="0"/>
              <a:t>Souika Basse, Sidi Rached, Zelaika, E’Chet.</a:t>
            </a:r>
            <a:endParaRPr lang="fr-FR" dirty="0"/>
          </a:p>
          <a:p>
            <a:r>
              <a:rPr lang="it-IT" dirty="0">
                <a:solidFill>
                  <a:srgbClr val="FF0000"/>
                </a:solidFill>
              </a:rPr>
              <a:t>B = </a:t>
            </a:r>
            <a:r>
              <a:rPr lang="it-IT" dirty="0"/>
              <a:t>Souika Haute: Rahbet El Djml, Sieda, </a:t>
            </a:r>
          </a:p>
          <a:p>
            <a:r>
              <a:rPr lang="it-IT" dirty="0"/>
              <a:t>Sidi Bounaba, El Batha.</a:t>
            </a:r>
            <a:endParaRPr lang="fr-FR" dirty="0"/>
          </a:p>
          <a:p>
            <a:r>
              <a:rPr lang="fr-FR" dirty="0">
                <a:solidFill>
                  <a:srgbClr val="FF0000"/>
                </a:solidFill>
              </a:rPr>
              <a:t>C = </a:t>
            </a:r>
            <a:r>
              <a:rPr lang="fr-FR" dirty="0" err="1"/>
              <a:t>R’cif</a:t>
            </a:r>
            <a:r>
              <a:rPr lang="fr-FR" dirty="0"/>
              <a:t>.</a:t>
            </a:r>
          </a:p>
          <a:p>
            <a:r>
              <a:rPr lang="fr-FR" dirty="0">
                <a:solidFill>
                  <a:srgbClr val="FF0000"/>
                </a:solidFill>
              </a:rPr>
              <a:t>H= </a:t>
            </a:r>
            <a:r>
              <a:rPr lang="fr-FR" dirty="0"/>
              <a:t>Mila </a:t>
            </a:r>
            <a:r>
              <a:rPr lang="fr-FR" dirty="0" err="1"/>
              <a:t>Seghira</a:t>
            </a:r>
            <a:r>
              <a:rPr lang="fr-FR" dirty="0"/>
              <a:t>, </a:t>
            </a:r>
            <a:r>
              <a:rPr lang="fr-FR" dirty="0" err="1"/>
              <a:t>Rahbet</a:t>
            </a:r>
            <a:r>
              <a:rPr lang="fr-FR" dirty="0"/>
              <a:t> </a:t>
            </a:r>
            <a:r>
              <a:rPr lang="fr-FR" dirty="0" err="1"/>
              <a:t>Essouf</a:t>
            </a:r>
            <a:r>
              <a:rPr lang="fr-FR" dirty="0"/>
              <a:t>, </a:t>
            </a:r>
            <a:r>
              <a:rPr lang="fr-FR" dirty="0" err="1"/>
              <a:t>Arbain</a:t>
            </a:r>
            <a:r>
              <a:rPr lang="fr-FR" dirty="0"/>
              <a:t> </a:t>
            </a:r>
            <a:r>
              <a:rPr lang="fr-FR" dirty="0" err="1"/>
              <a:t>Charif</a:t>
            </a:r>
            <a:r>
              <a:rPr lang="fr-FR" dirty="0"/>
              <a:t>, </a:t>
            </a:r>
          </a:p>
          <a:p>
            <a:r>
              <a:rPr lang="fr-FR" dirty="0"/>
              <a:t>Sidi </a:t>
            </a:r>
            <a:r>
              <a:rPr lang="fr-FR" dirty="0" err="1"/>
              <a:t>Djelisse</a:t>
            </a:r>
            <a:r>
              <a:rPr lang="fr-FR" dirty="0"/>
              <a:t>, </a:t>
            </a:r>
            <a:r>
              <a:rPr lang="fr-FR" dirty="0" err="1"/>
              <a:t>Charaâ</a:t>
            </a:r>
            <a:r>
              <a:rPr lang="fr-FR" dirty="0"/>
              <a:t>.</a:t>
            </a:r>
          </a:p>
          <a:p>
            <a:r>
              <a:rPr lang="fr-FR" dirty="0">
                <a:solidFill>
                  <a:srgbClr val="FF0000"/>
                </a:solidFill>
              </a:rPr>
              <a:t>G = </a:t>
            </a:r>
            <a:r>
              <a:rPr lang="fr-FR" dirty="0"/>
              <a:t>El </a:t>
            </a:r>
            <a:r>
              <a:rPr lang="fr-FR" dirty="0" err="1"/>
              <a:t>Djezarine</a:t>
            </a:r>
            <a:r>
              <a:rPr lang="fr-FR" dirty="0"/>
              <a:t>, </a:t>
            </a:r>
            <a:r>
              <a:rPr lang="fr-FR" dirty="0" err="1"/>
              <a:t>Rahbet</a:t>
            </a:r>
            <a:r>
              <a:rPr lang="fr-FR" dirty="0"/>
              <a:t> </a:t>
            </a:r>
            <a:r>
              <a:rPr lang="fr-FR" dirty="0" err="1"/>
              <a:t>Essouf</a:t>
            </a:r>
            <a:r>
              <a:rPr lang="fr-FR" dirty="0"/>
              <a:t>, </a:t>
            </a:r>
            <a:r>
              <a:rPr lang="fr-FR" dirty="0" err="1"/>
              <a:t>Charaâ</a:t>
            </a:r>
            <a:r>
              <a:rPr lang="fr-FR" dirty="0"/>
              <a:t>.</a:t>
            </a:r>
          </a:p>
          <a:p>
            <a:r>
              <a:rPr lang="it-IT" dirty="0">
                <a:solidFill>
                  <a:srgbClr val="FF0000"/>
                </a:solidFill>
              </a:rPr>
              <a:t>D = </a:t>
            </a:r>
            <a:r>
              <a:rPr lang="it-IT" dirty="0"/>
              <a:t>Casbah (sud).</a:t>
            </a:r>
            <a:endParaRPr lang="fr-FR" dirty="0"/>
          </a:p>
          <a:p>
            <a:r>
              <a:rPr lang="it-IT" dirty="0">
                <a:solidFill>
                  <a:srgbClr val="FF0000"/>
                </a:solidFill>
              </a:rPr>
              <a:t>E = </a:t>
            </a:r>
            <a:r>
              <a:rPr lang="it-IT" dirty="0"/>
              <a:t>Casbah (nord ovest).</a:t>
            </a:r>
            <a:endParaRPr lang="fr-FR" dirty="0"/>
          </a:p>
          <a:p>
            <a:r>
              <a:rPr lang="it-IT" dirty="0">
                <a:solidFill>
                  <a:srgbClr val="FF0000"/>
                </a:solidFill>
              </a:rPr>
              <a:t>F = </a:t>
            </a:r>
            <a:r>
              <a:rPr lang="it-IT" dirty="0"/>
              <a:t>Casbah (nord est).</a:t>
            </a:r>
            <a:endParaRPr lang="fr-FR" dirty="0"/>
          </a:p>
          <a:p>
            <a:endParaRPr lang="fr-FR" dirty="0"/>
          </a:p>
        </p:txBody>
      </p:sp>
      <p:pic>
        <p:nvPicPr>
          <p:cNvPr id="5" name="Picture 2" descr="00-Archivio_foto_x_zone copia"/>
          <p:cNvPicPr>
            <a:picLocks noGrp="1" noChangeAspect="1" noChangeArrowheads="1"/>
          </p:cNvPicPr>
          <p:nvPr>
            <p:ph sz="half" idx="2"/>
          </p:nvPr>
        </p:nvPicPr>
        <p:blipFill>
          <a:blip r:embed="rId2">
            <a:extLst>
              <a:ext uri="28A0092B-C50C-407e-A947-70E740481C1C">
                <a14:useLocalDpi xmlns="" xmlns:a14="http://schemas.microsoft.com/office/drawing/2007/7/7/main" val="0"/>
              </a:ext>
            </a:extLst>
          </a:blip>
          <a:srcRect l="9909" r="8650"/>
          <a:stretch>
            <a:fillRect/>
          </a:stretch>
        </p:blipFill>
        <p:spPr bwMode="auto">
          <a:xfrm>
            <a:off x="4214810" y="642938"/>
            <a:ext cx="4929190" cy="6215062"/>
          </a:xfrm>
          <a:prstGeom prst="rect">
            <a:avLst/>
          </a:prstGeom>
          <a:extLst>
            <a:ext uri="{909E8E84-426E-40dd-AFC4-6F175D3DCCD1}">
              <a14:hiddenFill xmlns="" xmlns:a14="http://schemas.microsoft.com/office/drawing/2007/7/7/main">
                <a:solidFill>
                  <a:srgbClr xmlns:mc="http://schemas.openxmlformats.org/markup-compatibility/2006" val="FFFFFF" mc:Ignorable=""/>
                </a:solidFill>
              </a14:hiddenFill>
            </a:ext>
            <a:ext uri="{91240B29-F687-4f45-9708-019B960494DF}">
              <a14:hiddenLine xmlns="" xmlns:a14="http://schemas.microsoft.com/office/drawing/2007/7/7/main" w="9525">
                <a:solidFill>
                  <a:srgbClr xmlns:mc="http://schemas.openxmlformats.org/markup-compatibility/2006" val="000000" mc:Ignorable=""/>
                </a:solidFill>
                <a:miter lim="800000"/>
                <a:headEnd/>
                <a:tailEnd/>
              </a14:hiddenLine>
            </a:ext>
            <a:ext uri="{53640926-AAD7-44d8-BBD7-CCE9431645EC}">
              <a14:shadowObscured xmlns="" xmlns:a14="http://schemas.microsoft.com/office/drawing/2007/7/7/main" val="1"/>
            </a:ext>
          </a:extLst>
        </p:spPr>
      </p:pic>
    </p:spTree>
  </p:cSld>
  <p:clrMapOvr>
    <a:masterClrMapping/>
  </p:clrMapOvr>
  <p:transition>
    <p:wheel spokes="8"/>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0"/>
            <a:ext cx="8229600" cy="1928802"/>
          </a:xfrm>
        </p:spPr>
        <p:txBody>
          <a:bodyPr>
            <a:noAutofit/>
          </a:bodyPr>
          <a:lstStyle/>
          <a:p>
            <a:r>
              <a:rPr lang="fr-FR" sz="2800" smtClean="0"/>
              <a:t>5</a:t>
            </a:r>
            <a:r>
              <a:rPr lang="fr-FR" sz="3600" smtClean="0"/>
              <a:t>/LE PPSMVSS</a:t>
            </a:r>
            <a:r>
              <a:rPr lang="fr-FR" sz="2800" smtClean="0"/>
              <a:t/>
            </a:r>
            <a:br>
              <a:rPr lang="fr-FR" sz="2800" smtClean="0"/>
            </a:br>
            <a:r>
              <a:rPr lang="fr-FR" sz="2800" smtClean="0">
                <a:latin typeface="Times New Roman" pitchFamily="18" charset="0"/>
                <a:cs typeface="Times New Roman" pitchFamily="18" charset="0"/>
              </a:rPr>
              <a:t>Plan Permanent De Sauvegarde Et De Mise En Valeur Des Secteurs Sauvegardés </a:t>
            </a:r>
            <a:r>
              <a:rPr lang="fr-FR" sz="2800" smtClean="0"/>
              <a:t/>
            </a:r>
            <a:br>
              <a:rPr lang="fr-FR" sz="2800" smtClean="0"/>
            </a:br>
            <a:r>
              <a:rPr lang="fr-FR" sz="2800" smtClean="0"/>
              <a:t/>
            </a:r>
            <a:br>
              <a:rPr lang="fr-FR" sz="2800" smtClean="0"/>
            </a:br>
            <a:endParaRPr lang="fr-FR" sz="2800" dirty="0"/>
          </a:p>
        </p:txBody>
      </p:sp>
      <p:sp>
        <p:nvSpPr>
          <p:cNvPr id="3" name="Espace réservé du contenu 2"/>
          <p:cNvSpPr>
            <a:spLocks noGrp="1"/>
          </p:cNvSpPr>
          <p:nvPr>
            <p:ph idx="1"/>
          </p:nvPr>
        </p:nvSpPr>
        <p:spPr>
          <a:xfrm>
            <a:off x="0" y="1357298"/>
            <a:ext cx="9144000" cy="5500702"/>
          </a:xfrm>
        </p:spPr>
        <p:txBody>
          <a:bodyPr>
            <a:normAutofit fontScale="77500" lnSpcReduction="20000"/>
          </a:bodyPr>
          <a:lstStyle/>
          <a:p>
            <a:pPr lvl="0" algn="just">
              <a:defRPr/>
            </a:pPr>
            <a:r>
              <a:rPr lang="fr-FR" smtClean="0">
                <a:effectLst>
                  <a:outerShdw blurRad="38100" dist="38100" dir="2700000" algn="tl">
                    <a:srgbClr val="000000">
                      <a:alpha val="43137"/>
                    </a:srgbClr>
                  </a:outerShdw>
                </a:effectLst>
                <a:latin typeface="Times New Roman" pitchFamily="18" charset="0"/>
                <a:cs typeface="Times New Roman" pitchFamily="18" charset="0"/>
              </a:rPr>
              <a:t>Décret exécutif n</a:t>
            </a:r>
            <a:r>
              <a:rPr lang="fr-FR"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03-324 </a:t>
            </a:r>
            <a:r>
              <a:rPr lang="fr-FR" smtClean="0">
                <a:effectLst>
                  <a:outerShdw blurRad="38100" dist="38100" dir="2700000" algn="tl">
                    <a:srgbClr val="000000">
                      <a:alpha val="43137"/>
                    </a:srgbClr>
                  </a:outerShdw>
                </a:effectLst>
                <a:latin typeface="Times New Roman" pitchFamily="18" charset="0"/>
                <a:cs typeface="Times New Roman" pitchFamily="18" charset="0"/>
              </a:rPr>
              <a:t>du 9 chaàbane 1424 correspondant au </a:t>
            </a:r>
            <a:r>
              <a:rPr lang="fr-FR" smtClean="0">
                <a:solidFill>
                  <a:schemeClr val="tx2">
                    <a:lumMod val="50000"/>
                  </a:schemeClr>
                </a:solidFill>
                <a:effectLst>
                  <a:outerShdw blurRad="38100" dist="38100" dir="2700000" algn="tl">
                    <a:srgbClr val="000000">
                      <a:alpha val="43137"/>
                    </a:srgbClr>
                  </a:outerShdw>
                </a:effectLst>
                <a:latin typeface="Times New Roman" pitchFamily="18" charset="0"/>
                <a:cs typeface="Times New Roman" pitchFamily="18" charset="0"/>
              </a:rPr>
              <a:t>05 octobre 2003 </a:t>
            </a:r>
            <a:r>
              <a:rPr lang="fr-FR" smtClean="0">
                <a:effectLst>
                  <a:outerShdw blurRad="38100" dist="38100" dir="2700000" algn="tl">
                    <a:srgbClr val="000000">
                      <a:alpha val="43137"/>
                    </a:srgbClr>
                  </a:outerShdw>
                </a:effectLst>
                <a:latin typeface="Times New Roman" pitchFamily="18" charset="0"/>
                <a:cs typeface="Times New Roman" pitchFamily="18" charset="0"/>
              </a:rPr>
              <a:t>portant modalités d’établissement au plan permanent de sauvegarder et de mise en valeur des secteurs sauvegardés (PPMVSS).</a:t>
            </a:r>
          </a:p>
          <a:p>
            <a:pPr lvl="0" algn="just">
              <a:defRPr/>
            </a:pPr>
            <a:r>
              <a:rPr lang="fr-FR" smtClean="0">
                <a:effectLst>
                  <a:outerShdw blurRad="38100" dist="38100" dir="2700000" algn="tl">
                    <a:srgbClr val="000000">
                      <a:alpha val="43137"/>
                    </a:srgbClr>
                  </a:outerShdw>
                </a:effectLst>
                <a:latin typeface="Times New Roman" pitchFamily="18" charset="0"/>
                <a:cs typeface="Times New Roman" pitchFamily="18" charset="0"/>
              </a:rPr>
              <a:t>Décret de classement de la vieille ville en secteur sauvegardé:</a:t>
            </a:r>
          </a:p>
          <a:p>
            <a:pPr lvl="0" algn="just">
              <a:defRPr/>
            </a:pPr>
            <a:r>
              <a:rPr lang="fr-FR" smtClean="0">
                <a:effectLst>
                  <a:outerShdw blurRad="38100" dist="38100" dir="2700000" algn="tl">
                    <a:srgbClr val="000000">
                      <a:alpha val="43137"/>
                    </a:srgbClr>
                  </a:outerShdw>
                </a:effectLst>
                <a:latin typeface="Times New Roman" pitchFamily="18" charset="0"/>
                <a:cs typeface="Times New Roman" pitchFamily="18" charset="0"/>
              </a:rPr>
              <a:t>Décret exécutif n°</a:t>
            </a:r>
            <a:r>
              <a:rPr lang="fr-FR"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05-208</a:t>
            </a:r>
            <a:r>
              <a:rPr lang="fr-FR" smtClean="0">
                <a:effectLst>
                  <a:outerShdw blurRad="38100" dist="38100" dir="2700000" algn="tl">
                    <a:srgbClr val="000000">
                      <a:alpha val="43137"/>
                    </a:srgbClr>
                  </a:outerShdw>
                </a:effectLst>
                <a:latin typeface="Times New Roman" pitchFamily="18" charset="0"/>
                <a:cs typeface="Times New Roman" pitchFamily="18" charset="0"/>
              </a:rPr>
              <a:t> du 26 Rabie Ethani 1426 correspondant au </a:t>
            </a:r>
            <a:r>
              <a:rPr lang="fr-FR" smtClean="0">
                <a:solidFill>
                  <a:schemeClr val="tx2">
                    <a:lumMod val="50000"/>
                  </a:schemeClr>
                </a:solidFill>
                <a:effectLst>
                  <a:outerShdw blurRad="38100" dist="38100" dir="2700000" algn="tl">
                    <a:srgbClr val="000000">
                      <a:alpha val="43137"/>
                    </a:srgbClr>
                  </a:outerShdw>
                </a:effectLst>
                <a:latin typeface="Times New Roman" pitchFamily="18" charset="0"/>
                <a:cs typeface="Times New Roman" pitchFamily="18" charset="0"/>
              </a:rPr>
              <a:t>4 juin 2005 </a:t>
            </a:r>
            <a:r>
              <a:rPr lang="fr-FR" smtClean="0">
                <a:effectLst>
                  <a:outerShdw blurRad="38100" dist="38100" dir="2700000" algn="tl">
                    <a:srgbClr val="000000">
                      <a:alpha val="43137"/>
                    </a:srgbClr>
                  </a:outerShdw>
                </a:effectLst>
                <a:latin typeface="Times New Roman" pitchFamily="18" charset="0"/>
                <a:cs typeface="Times New Roman" pitchFamily="18" charset="0"/>
              </a:rPr>
              <a:t>portant création et délimitation du secteur sauvegardé de la vieille ville de Constantine.</a:t>
            </a:r>
          </a:p>
          <a:p>
            <a:pPr lvl="0" algn="just">
              <a:defRPr/>
            </a:pPr>
            <a:r>
              <a:rPr lang="fr-FR" smtClean="0">
                <a:effectLst>
                  <a:outerShdw blurRad="38100" dist="38100" dir="2700000" algn="tl">
                    <a:srgbClr val="000000">
                      <a:alpha val="43137"/>
                    </a:srgbClr>
                  </a:outerShdw>
                </a:effectLst>
                <a:latin typeface="Times New Roman" pitchFamily="18" charset="0"/>
                <a:cs typeface="Times New Roman" pitchFamily="18" charset="0"/>
              </a:rPr>
              <a:t>En Octobre 2007, suite à un appel d’offre national de concours d’étude, la direction de la culture de la wilaya de Constantine avait retenu le bureau d’études, pour l’élaboration du plan permanent de sauvegarde et de mise en valeur de la vieille ville de Constantine.  Ceci en conformité à la nouvelle réglementation en vigueur,  du décret exécutif N° </a:t>
            </a:r>
            <a:r>
              <a:rPr lang="fr-FR"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03-323</a:t>
            </a:r>
            <a:r>
              <a:rPr lang="fr-FR" smtClean="0">
                <a:effectLst>
                  <a:outerShdw blurRad="38100" dist="38100" dir="2700000" algn="tl">
                    <a:srgbClr val="000000">
                      <a:alpha val="43137"/>
                    </a:srgbClr>
                  </a:outerShdw>
                </a:effectLst>
                <a:latin typeface="Times New Roman" pitchFamily="18" charset="0"/>
                <a:cs typeface="Times New Roman" pitchFamily="18" charset="0"/>
              </a:rPr>
              <a:t> de la </a:t>
            </a:r>
            <a:r>
              <a:rPr lang="fr-FR" smtClean="0">
                <a:solidFill>
                  <a:schemeClr val="tx2">
                    <a:lumMod val="50000"/>
                  </a:schemeClr>
                </a:solidFill>
                <a:effectLst>
                  <a:outerShdw blurRad="38100" dist="38100" dir="2700000" algn="tl">
                    <a:srgbClr val="000000">
                      <a:alpha val="43137"/>
                    </a:srgbClr>
                  </a:outerShdw>
                </a:effectLst>
                <a:latin typeface="Times New Roman" pitchFamily="18" charset="0"/>
                <a:cs typeface="Times New Roman" pitchFamily="18" charset="0"/>
              </a:rPr>
              <a:t>05/10/2005</a:t>
            </a:r>
            <a:r>
              <a:rPr lang="fr-FR" smtClean="0">
                <a:effectLst>
                  <a:outerShdw blurRad="38100" dist="38100" dir="2700000" algn="tl">
                    <a:srgbClr val="000000">
                      <a:alpha val="43137"/>
                    </a:srgbClr>
                  </a:outerShdw>
                </a:effectLst>
                <a:latin typeface="Times New Roman" pitchFamily="18" charset="0"/>
                <a:cs typeface="Times New Roman" pitchFamily="18" charset="0"/>
              </a:rPr>
              <a:t> portante modalité d’établissement du plan permanent de sauvegarde et de mise en valeur des secteurs sauvegardés (PPSMVSS). </a:t>
            </a:r>
          </a:p>
          <a:p>
            <a:pPr lvl="0">
              <a:defRPr/>
            </a:pPr>
            <a:endParaRPr lang="fr-FR" smtClean="0">
              <a:effectLst>
                <a:outerShdw blurRad="38100" dist="38100" dir="2700000" algn="tl">
                  <a:srgbClr val="000000">
                    <a:alpha val="43137"/>
                  </a:srgbClr>
                </a:outerShdw>
              </a:effectLst>
              <a:latin typeface="Times New Roman" pitchFamily="18" charset="0"/>
              <a:cs typeface="Times New Roman" pitchFamily="18" charset="0"/>
            </a:endParaRPr>
          </a:p>
          <a:p>
            <a:endParaRPr lang="fr-FR" dirty="0"/>
          </a:p>
        </p:txBody>
      </p:sp>
    </p:spTree>
  </p:cSld>
  <p:clrMapOvr>
    <a:masterClrMapping/>
  </p:clrMapOvr>
  <p:transition>
    <p:wheel spokes="8"/>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28596" y="2214554"/>
            <a:ext cx="8229600" cy="1143000"/>
          </a:xfrm>
        </p:spPr>
        <p:txBody>
          <a:bodyPr>
            <a:noAutofit/>
          </a:bodyPr>
          <a:lstStyle/>
          <a:p>
            <a:r>
              <a:rPr lang="fr-FR" sz="4800" b="1" dirty="0" smtClean="0">
                <a:solidFill>
                  <a:srgbClr val="C00000"/>
                </a:solidFill>
              </a:rPr>
              <a:t>CHAPITRE2 : ANALYSE URBAINE</a:t>
            </a:r>
            <a:br>
              <a:rPr lang="fr-FR" sz="4800" b="1" dirty="0" smtClean="0">
                <a:solidFill>
                  <a:srgbClr val="C00000"/>
                </a:solidFill>
              </a:rPr>
            </a:br>
            <a:endParaRPr lang="fr-FR" sz="4800" b="1" dirty="0">
              <a:solidFill>
                <a:srgbClr val="C00000"/>
              </a:solidFill>
            </a:endParaRPr>
          </a:p>
        </p:txBody>
      </p:sp>
    </p:spTree>
  </p:cSld>
  <p:clrMapOvr>
    <a:masterClrMapping/>
  </p:clrMapOvr>
  <p:transition>
    <p:zoom/>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796908"/>
          </a:xfrm>
        </p:spPr>
        <p:txBody>
          <a:bodyPr/>
          <a:lstStyle/>
          <a:p>
            <a:r>
              <a:rPr lang="fr-FR" dirty="0" smtClean="0"/>
              <a:t>1/LA DENSITE DU SITE</a:t>
            </a:r>
            <a:endParaRPr lang="fr-FR" dirty="0"/>
          </a:p>
        </p:txBody>
      </p:sp>
      <p:sp>
        <p:nvSpPr>
          <p:cNvPr id="4" name="Espace réservé du contenu 3"/>
          <p:cNvSpPr>
            <a:spLocks noGrp="1"/>
          </p:cNvSpPr>
          <p:nvPr>
            <p:ph sz="half" idx="2"/>
          </p:nvPr>
        </p:nvSpPr>
        <p:spPr>
          <a:xfrm>
            <a:off x="6215074" y="1000108"/>
            <a:ext cx="2928926" cy="5857892"/>
          </a:xfrm>
        </p:spPr>
        <p:txBody>
          <a:bodyPr/>
          <a:lstStyle/>
          <a:p>
            <a:pPr>
              <a:buNone/>
            </a:pPr>
            <a:r>
              <a:rPr lang="fr-FR" dirty="0" smtClean="0"/>
              <a:t>A partir du plan nous trouvons une diversité dans la densité du population dans la zone étudié et </a:t>
            </a:r>
            <a:r>
              <a:rPr lang="fr-FR" dirty="0" err="1" smtClean="0"/>
              <a:t>notament</a:t>
            </a:r>
            <a:r>
              <a:rPr lang="fr-FR" dirty="0" smtClean="0"/>
              <a:t> sur les cotés du rue </a:t>
            </a:r>
            <a:r>
              <a:rPr lang="fr-FR" dirty="0" err="1" smtClean="0"/>
              <a:t>malah</a:t>
            </a:r>
            <a:r>
              <a:rPr lang="fr-FR" dirty="0" smtClean="0"/>
              <a:t> </a:t>
            </a:r>
            <a:r>
              <a:rPr lang="fr-FR" dirty="0" err="1" smtClean="0"/>
              <a:t>slimane</a:t>
            </a:r>
            <a:endParaRPr lang="fr-FR" dirty="0"/>
          </a:p>
        </p:txBody>
      </p:sp>
      <p:pic>
        <p:nvPicPr>
          <p:cNvPr id="5" name="Picture 2"/>
          <p:cNvPicPr>
            <a:picLocks noGrp="1" noChangeAspect="1" noChangeArrowheads="1"/>
          </p:cNvPicPr>
          <p:nvPr>
            <p:ph sz="half" idx="1"/>
          </p:nvPr>
        </p:nvPicPr>
        <p:blipFill>
          <a:blip r:embed="rId2"/>
          <a:srcRect/>
          <a:stretch>
            <a:fillRect/>
          </a:stretch>
        </p:blipFill>
        <p:spPr bwMode="auto">
          <a:xfrm>
            <a:off x="285720" y="1071546"/>
            <a:ext cx="5929354" cy="5500726"/>
          </a:xfrm>
          <a:prstGeom prst="rect">
            <a:avLst/>
          </a:prstGeom>
          <a:noFill/>
          <a:ln w="9525">
            <a:noFill/>
            <a:miter lim="800000"/>
            <a:headEnd/>
            <a:tailEnd/>
          </a:ln>
          <a:effectLst/>
        </p:spPr>
      </p:pic>
    </p:spTree>
  </p:cSld>
  <p:clrMapOvr>
    <a:masterClrMapping/>
  </p:clrMapOvr>
  <p:transition>
    <p:wheel spokes="8"/>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0"/>
            <a:ext cx="8229600" cy="857232"/>
          </a:xfrm>
        </p:spPr>
        <p:txBody>
          <a:bodyPr>
            <a:normAutofit/>
          </a:bodyPr>
          <a:lstStyle/>
          <a:p>
            <a:r>
              <a:rPr lang="fr-FR" dirty="0" smtClean="0"/>
              <a:t>2/BATI ET NON BATI</a:t>
            </a:r>
            <a:endParaRPr lang="fr-FR" dirty="0"/>
          </a:p>
        </p:txBody>
      </p:sp>
      <p:pic>
        <p:nvPicPr>
          <p:cNvPr id="2050" name="Picture 2" descr="F:\atelier1\Sans titre3.bmp"/>
          <p:cNvPicPr>
            <a:picLocks noGrp="1" noChangeAspect="1" noChangeArrowheads="1"/>
          </p:cNvPicPr>
          <p:nvPr>
            <p:ph idx="1"/>
          </p:nvPr>
        </p:nvPicPr>
        <p:blipFill>
          <a:blip r:embed="rId2"/>
          <a:srcRect/>
          <a:stretch>
            <a:fillRect/>
          </a:stretch>
        </p:blipFill>
        <p:spPr bwMode="auto">
          <a:xfrm>
            <a:off x="0" y="0"/>
            <a:ext cx="9144000" cy="6858000"/>
          </a:xfrm>
          <a:prstGeom prst="rect">
            <a:avLst/>
          </a:prstGeom>
          <a:noFill/>
        </p:spPr>
      </p:pic>
    </p:spTree>
  </p:cSld>
  <p:clrMapOvr>
    <a:masterClrMapping/>
  </p:clrMapOvr>
  <p:transition>
    <p:wheel spokes="8"/>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0"/>
            <a:ext cx="8229600" cy="642918"/>
          </a:xfrm>
        </p:spPr>
        <p:txBody>
          <a:bodyPr>
            <a:noAutofit/>
          </a:bodyPr>
          <a:lstStyle/>
          <a:p>
            <a:r>
              <a:rPr lang="fr-FR" dirty="0" smtClean="0"/>
              <a:t>3/ETAT DU BATI DANS SOUIKA</a:t>
            </a:r>
            <a:endParaRPr lang="fr-FR" dirty="0"/>
          </a:p>
        </p:txBody>
      </p:sp>
      <p:sp>
        <p:nvSpPr>
          <p:cNvPr id="4" name="Espace réservé du contenu 3"/>
          <p:cNvSpPr>
            <a:spLocks noGrp="1"/>
          </p:cNvSpPr>
          <p:nvPr>
            <p:ph sz="half" idx="2"/>
          </p:nvPr>
        </p:nvSpPr>
        <p:spPr>
          <a:xfrm>
            <a:off x="5643570" y="785794"/>
            <a:ext cx="3500430" cy="6072206"/>
          </a:xfrm>
        </p:spPr>
        <p:txBody>
          <a:bodyPr/>
          <a:lstStyle/>
          <a:p>
            <a:pPr>
              <a:buNone/>
            </a:pPr>
            <a:r>
              <a:rPr lang="fr-FR" dirty="0" smtClean="0"/>
              <a:t>Dans le tissu urbain du zone étudie nous observons que la plus parts du construction sont a une état de ruine ou médiocre et se trouvent dans la partie </a:t>
            </a:r>
            <a:r>
              <a:rPr lang="fr-FR" dirty="0" err="1" smtClean="0"/>
              <a:t>base,et</a:t>
            </a:r>
            <a:r>
              <a:rPr lang="fr-FR" dirty="0" smtClean="0"/>
              <a:t> manque d’</a:t>
            </a:r>
            <a:r>
              <a:rPr lang="fr-FR" dirty="0" err="1" smtClean="0"/>
              <a:t>etat</a:t>
            </a:r>
            <a:r>
              <a:rPr lang="fr-FR" dirty="0" smtClean="0"/>
              <a:t> solide </a:t>
            </a:r>
            <a:r>
              <a:rPr lang="fr-FR" dirty="0" err="1" smtClean="0"/>
              <a:t>notament</a:t>
            </a:r>
            <a:r>
              <a:rPr lang="fr-FR" dirty="0" smtClean="0"/>
              <a:t> dans la partie base</a:t>
            </a:r>
            <a:endParaRPr lang="fr-FR" dirty="0"/>
          </a:p>
        </p:txBody>
      </p:sp>
      <p:pic>
        <p:nvPicPr>
          <p:cNvPr id="3074" name="Picture 2" descr="F:\atelier1\X.bmp"/>
          <p:cNvPicPr>
            <a:picLocks noGrp="1" noChangeAspect="1" noChangeArrowheads="1"/>
          </p:cNvPicPr>
          <p:nvPr>
            <p:ph sz="half" idx="1"/>
          </p:nvPr>
        </p:nvPicPr>
        <p:blipFill>
          <a:blip r:embed="rId2"/>
          <a:srcRect/>
          <a:stretch>
            <a:fillRect/>
          </a:stretch>
        </p:blipFill>
        <p:spPr bwMode="auto">
          <a:xfrm>
            <a:off x="0" y="785794"/>
            <a:ext cx="5715008" cy="5643602"/>
          </a:xfrm>
          <a:prstGeom prst="rect">
            <a:avLst/>
          </a:prstGeom>
          <a:noFill/>
        </p:spPr>
      </p:pic>
    </p:spTree>
  </p:cSld>
  <p:clrMapOvr>
    <a:masterClrMapping/>
  </p:clrMapOvr>
  <p:transition>
    <p:wheel spokes="8"/>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6583362"/>
          </a:xfrm>
        </p:spPr>
        <p:txBody>
          <a:bodyPr/>
          <a:lstStyle/>
          <a:p>
            <a:endParaRPr lang="fr-FR" dirty="0"/>
          </a:p>
        </p:txBody>
      </p:sp>
      <p:pic>
        <p:nvPicPr>
          <p:cNvPr id="4098" name="Picture 2" descr="F:\atelier1\Sans titre4.bmp"/>
          <p:cNvPicPr>
            <a:picLocks noChangeAspect="1" noChangeArrowheads="1"/>
          </p:cNvPicPr>
          <p:nvPr/>
        </p:nvPicPr>
        <p:blipFill>
          <a:blip r:embed="rId2"/>
          <a:srcRect/>
          <a:stretch>
            <a:fillRect/>
          </a:stretch>
        </p:blipFill>
        <p:spPr bwMode="auto">
          <a:xfrm>
            <a:off x="0" y="0"/>
            <a:ext cx="9144000" cy="6858000"/>
          </a:xfrm>
          <a:prstGeom prst="rect">
            <a:avLst/>
          </a:prstGeom>
          <a:noFill/>
        </p:spPr>
      </p:pic>
    </p:spTree>
  </p:cSld>
  <p:clrMapOvr>
    <a:masterClrMapping/>
  </p:clrMapOvr>
  <p:transition>
    <p:wheel spokes="8"/>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0"/>
            <a:ext cx="9144000" cy="6858000"/>
          </a:xfrm>
        </p:spPr>
        <p:txBody>
          <a:bodyPr/>
          <a:lstStyle/>
          <a:p>
            <a:endParaRPr lang="fr-FR" dirty="0"/>
          </a:p>
        </p:txBody>
      </p:sp>
      <p:pic>
        <p:nvPicPr>
          <p:cNvPr id="5122" name="Picture 2" descr="F:\atelier1\Sans titre9.bmp"/>
          <p:cNvPicPr>
            <a:picLocks noChangeAspect="1" noChangeArrowheads="1"/>
          </p:cNvPicPr>
          <p:nvPr/>
        </p:nvPicPr>
        <p:blipFill>
          <a:blip r:embed="rId2"/>
          <a:srcRect/>
          <a:stretch>
            <a:fillRect/>
          </a:stretch>
        </p:blipFill>
        <p:spPr bwMode="auto">
          <a:xfrm>
            <a:off x="3166" y="0"/>
            <a:ext cx="9137668" cy="6858000"/>
          </a:xfrm>
          <a:prstGeom prst="rect">
            <a:avLst/>
          </a:prstGeom>
          <a:noFill/>
        </p:spPr>
      </p:pic>
    </p:spTree>
  </p:cSld>
  <p:clrMapOvr>
    <a:masterClrMapping/>
  </p:clrMapOvr>
  <p:transition>
    <p:wheel spokes="8"/>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0"/>
            <a:ext cx="8229600" cy="857232"/>
          </a:xfrm>
        </p:spPr>
        <p:txBody>
          <a:bodyPr/>
          <a:lstStyle/>
          <a:p>
            <a:r>
              <a:rPr lang="fr-FR" dirty="0" smtClean="0"/>
              <a:t>4/LES ILOTS</a:t>
            </a:r>
            <a:endParaRPr lang="fr-FR" dirty="0"/>
          </a:p>
        </p:txBody>
      </p:sp>
      <p:pic>
        <p:nvPicPr>
          <p:cNvPr id="6146" name="Picture 2" descr="F:\atelier1\Sans titre5.bmp"/>
          <p:cNvPicPr>
            <a:picLocks noGrp="1" noChangeAspect="1" noChangeArrowheads="1"/>
          </p:cNvPicPr>
          <p:nvPr>
            <p:ph idx="1"/>
          </p:nvPr>
        </p:nvPicPr>
        <p:blipFill>
          <a:blip r:embed="rId2"/>
          <a:srcRect/>
          <a:stretch>
            <a:fillRect/>
          </a:stretch>
        </p:blipFill>
        <p:spPr bwMode="auto">
          <a:xfrm>
            <a:off x="285720" y="857232"/>
            <a:ext cx="8501122" cy="6000768"/>
          </a:xfrm>
          <a:prstGeom prst="rect">
            <a:avLst/>
          </a:prstGeom>
          <a:noFill/>
        </p:spPr>
      </p:pic>
    </p:spTree>
  </p:cSld>
  <p:clrMapOvr>
    <a:masterClrMapping/>
  </p:clrMapOvr>
  <p:transition>
    <p:wheel spokes="8"/>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0"/>
            <a:ext cx="9144000" cy="6858000"/>
          </a:xfrm>
        </p:spPr>
        <p:txBody>
          <a:bodyPr/>
          <a:lstStyle/>
          <a:p>
            <a:endParaRPr lang="fr-FR" dirty="0"/>
          </a:p>
        </p:txBody>
      </p:sp>
      <p:pic>
        <p:nvPicPr>
          <p:cNvPr id="7170" name="Picture 2" descr="F:\atelier1\q.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Tree>
  </p:cSld>
  <p:clrMapOvr>
    <a:masterClrMapping/>
  </p:clrMapOvr>
  <p:transition>
    <p:wheel spokes="8"/>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PLAN DE TRAVAIL</a:t>
            </a:r>
            <a:endParaRPr lang="fr-FR" dirty="0"/>
          </a:p>
        </p:txBody>
      </p:sp>
      <p:sp>
        <p:nvSpPr>
          <p:cNvPr id="5" name="Espace réservé du contenu 4"/>
          <p:cNvSpPr>
            <a:spLocks noGrp="1"/>
          </p:cNvSpPr>
          <p:nvPr>
            <p:ph idx="1"/>
          </p:nvPr>
        </p:nvSpPr>
        <p:spPr>
          <a:xfrm>
            <a:off x="457200" y="1071546"/>
            <a:ext cx="8229600" cy="5786454"/>
          </a:xfrm>
        </p:spPr>
        <p:txBody>
          <a:bodyPr>
            <a:normAutofit/>
          </a:bodyPr>
          <a:lstStyle/>
          <a:p>
            <a:r>
              <a:rPr lang="fr-FR" b="1" dirty="0"/>
              <a:t>CHAPITRE 1 : GENERALITE</a:t>
            </a:r>
            <a:endParaRPr lang="fr-FR" dirty="0"/>
          </a:p>
          <a:p>
            <a:r>
              <a:rPr lang="fr-FR" dirty="0"/>
              <a:t>1/INTRODICTION ET PROBLIMATIQUE</a:t>
            </a:r>
          </a:p>
          <a:p>
            <a:r>
              <a:rPr lang="fr-FR" dirty="0"/>
              <a:t>2/RAPPEL LE CONCEPT DU PROJET URBAIN</a:t>
            </a:r>
          </a:p>
          <a:p>
            <a:r>
              <a:rPr lang="fr-FR" dirty="0"/>
              <a:t>3/DEFINITION DE NOTRE PROJET</a:t>
            </a:r>
          </a:p>
          <a:p>
            <a:r>
              <a:rPr lang="fr-FR" dirty="0"/>
              <a:t>4/LE SITE DU CAS D ETUDE</a:t>
            </a:r>
          </a:p>
          <a:p>
            <a:r>
              <a:rPr lang="fr-FR" dirty="0"/>
              <a:t>5/LE PPSMVSS</a:t>
            </a:r>
          </a:p>
          <a:p>
            <a:r>
              <a:rPr lang="fr-FR" b="1" dirty="0" smtClean="0"/>
              <a:t>CHAPITRE2</a:t>
            </a:r>
            <a:r>
              <a:rPr lang="fr-FR" b="1" dirty="0"/>
              <a:t> : ANALYSE URBAINE</a:t>
            </a:r>
            <a:endParaRPr lang="fr-FR" dirty="0"/>
          </a:p>
          <a:p>
            <a:r>
              <a:rPr lang="fr-FR" dirty="0"/>
              <a:t>1/LA DENSITE DU SITE                                                                            2/BATI ET NON BATI</a:t>
            </a:r>
          </a:p>
        </p:txBody>
      </p:sp>
    </p:spTree>
  </p:cSld>
  <p:clrMapOvr>
    <a:masterClrMapping/>
  </p:clrMapOvr>
  <p:transition>
    <p:wheel spokes="8"/>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28596" y="0"/>
            <a:ext cx="8229600" cy="928670"/>
          </a:xfrm>
        </p:spPr>
        <p:txBody>
          <a:bodyPr>
            <a:normAutofit fontScale="90000"/>
          </a:bodyPr>
          <a:lstStyle/>
          <a:p>
            <a:r>
              <a:rPr lang="fr-FR" sz="3200" dirty="0" smtClean="0"/>
              <a:t>5/TAUX D’OCCUPATION DES LOGEMENTS PAR DES PERSONNES</a:t>
            </a:r>
            <a:endParaRPr lang="fr-FR" sz="3200" dirty="0"/>
          </a:p>
        </p:txBody>
      </p:sp>
      <p:sp>
        <p:nvSpPr>
          <p:cNvPr id="4" name="Espace réservé du contenu 3"/>
          <p:cNvSpPr>
            <a:spLocks noGrp="1"/>
          </p:cNvSpPr>
          <p:nvPr>
            <p:ph sz="half" idx="2"/>
          </p:nvPr>
        </p:nvSpPr>
        <p:spPr>
          <a:xfrm>
            <a:off x="5529266" y="1214422"/>
            <a:ext cx="3614734" cy="5643578"/>
          </a:xfrm>
        </p:spPr>
        <p:txBody>
          <a:bodyPr/>
          <a:lstStyle/>
          <a:p>
            <a:r>
              <a:rPr lang="fr-FR" dirty="0" smtClean="0"/>
              <a:t>Nous observons dans la zone de </a:t>
            </a:r>
            <a:r>
              <a:rPr lang="fr-FR" dirty="0" err="1" smtClean="0"/>
              <a:t>souika</a:t>
            </a:r>
            <a:r>
              <a:rPr lang="fr-FR" dirty="0" smtClean="0"/>
              <a:t> que le taux d'occupation est élevé dans les logements par des personnes ainsi on regarde que le pourcentage des logements occupe par plus de (04) personnes c'est le dominée</a:t>
            </a:r>
            <a:endParaRPr lang="en-US" dirty="0" smtClean="0"/>
          </a:p>
          <a:p>
            <a:endParaRPr lang="fr-FR" dirty="0"/>
          </a:p>
        </p:txBody>
      </p:sp>
      <p:pic>
        <p:nvPicPr>
          <p:cNvPr id="1026" name="Picture 2" descr="F:\atelier1\Sans titre2.bmp"/>
          <p:cNvPicPr>
            <a:picLocks noGrp="1" noChangeAspect="1" noChangeArrowheads="1"/>
          </p:cNvPicPr>
          <p:nvPr>
            <p:ph sz="half" idx="1"/>
          </p:nvPr>
        </p:nvPicPr>
        <p:blipFill>
          <a:blip r:embed="rId2"/>
          <a:srcRect/>
          <a:stretch>
            <a:fillRect/>
          </a:stretch>
        </p:blipFill>
        <p:spPr bwMode="auto">
          <a:xfrm>
            <a:off x="0" y="1000108"/>
            <a:ext cx="5429256" cy="5857892"/>
          </a:xfrm>
          <a:prstGeom prst="rect">
            <a:avLst/>
          </a:prstGeom>
          <a:noFill/>
        </p:spPr>
      </p:pic>
    </p:spTree>
  </p:cSld>
  <p:clrMapOvr>
    <a:masterClrMapping/>
  </p:clrMapOvr>
  <p:transition spd="slow">
    <p:wheel/>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4757742" cy="1143000"/>
          </a:xfrm>
        </p:spPr>
        <p:txBody>
          <a:bodyPr/>
          <a:lstStyle/>
          <a:p>
            <a:endParaRPr lang="fr-FR" dirty="0"/>
          </a:p>
        </p:txBody>
      </p:sp>
      <p:sp>
        <p:nvSpPr>
          <p:cNvPr id="4" name="Espace réservé du contenu 3"/>
          <p:cNvSpPr>
            <a:spLocks noGrp="1"/>
          </p:cNvSpPr>
          <p:nvPr>
            <p:ph sz="half" idx="2"/>
          </p:nvPr>
        </p:nvSpPr>
        <p:spPr>
          <a:xfrm>
            <a:off x="5500694" y="0"/>
            <a:ext cx="3643306" cy="6858000"/>
          </a:xfrm>
        </p:spPr>
        <p:txBody>
          <a:bodyPr>
            <a:noAutofit/>
          </a:bodyPr>
          <a:lstStyle/>
          <a:p>
            <a:r>
              <a:rPr lang="fr-FR" sz="3600" dirty="0" smtClean="0"/>
              <a:t>Dans cette zone on trouve deux types d’équipements :</a:t>
            </a:r>
            <a:br>
              <a:rPr lang="fr-FR" sz="3600" dirty="0" smtClean="0"/>
            </a:br>
            <a:r>
              <a:rPr lang="fr-FR" sz="3600" dirty="0" smtClean="0"/>
              <a:t>1-équipements éducatifs</a:t>
            </a:r>
            <a:br>
              <a:rPr lang="fr-FR" sz="3600" dirty="0" smtClean="0"/>
            </a:br>
            <a:r>
              <a:rPr lang="fr-FR" sz="3600" dirty="0" smtClean="0"/>
              <a:t>2-équipements religieux</a:t>
            </a:r>
            <a:br>
              <a:rPr lang="fr-FR" sz="3600" dirty="0" smtClean="0"/>
            </a:br>
            <a:r>
              <a:rPr lang="fr-FR" sz="3600" dirty="0" smtClean="0"/>
              <a:t>  </a:t>
            </a:r>
            <a:br>
              <a:rPr lang="fr-FR" sz="3600" dirty="0" smtClean="0"/>
            </a:br>
            <a:endParaRPr lang="fr-FR" sz="3600" dirty="0"/>
          </a:p>
        </p:txBody>
      </p:sp>
      <p:pic>
        <p:nvPicPr>
          <p:cNvPr id="5" name="Picture 2" descr="F:\atelier1\Sans titre6.JPG"/>
          <p:cNvPicPr>
            <a:picLocks noGrp="1" noChangeAspect="1" noChangeArrowheads="1"/>
          </p:cNvPicPr>
          <p:nvPr>
            <p:ph sz="half" idx="1"/>
          </p:nvPr>
        </p:nvPicPr>
        <p:blipFill>
          <a:blip r:embed="rId3"/>
          <a:srcRect/>
          <a:stretch>
            <a:fillRect/>
          </a:stretch>
        </p:blipFill>
        <p:spPr bwMode="auto">
          <a:xfrm>
            <a:off x="0" y="0"/>
            <a:ext cx="5786446" cy="6858000"/>
          </a:xfrm>
          <a:prstGeom prst="rect">
            <a:avLst/>
          </a:prstGeom>
          <a:noFill/>
        </p:spPr>
      </p:pic>
    </p:spTree>
  </p:cSld>
  <p:clrMapOvr>
    <a:masterClrMapping/>
  </p:clrMapOvr>
  <p:transition>
    <p:wheel spokes="8"/>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57190" y="0"/>
            <a:ext cx="6823758" cy="642918"/>
          </a:xfrm>
        </p:spPr>
        <p:txBody>
          <a:bodyPr>
            <a:normAutofit fontScale="90000"/>
          </a:bodyPr>
          <a:lstStyle/>
          <a:p>
            <a:r>
              <a:rPr lang="fr-FR" dirty="0" smtClean="0"/>
              <a:t>7/LES VOIRIES</a:t>
            </a:r>
            <a:endParaRPr lang="fr-FR" dirty="0"/>
          </a:p>
        </p:txBody>
      </p:sp>
      <p:pic>
        <p:nvPicPr>
          <p:cNvPr id="3" name="Picture 3"/>
          <p:cNvPicPr>
            <a:picLocks noChangeAspect="1" noChangeArrowheads="1"/>
          </p:cNvPicPr>
          <p:nvPr/>
        </p:nvPicPr>
        <p:blipFill>
          <a:blip r:embed="rId2"/>
          <a:srcRect t="2207" r="3226"/>
          <a:stretch>
            <a:fillRect/>
          </a:stretch>
        </p:blipFill>
        <p:spPr bwMode="auto">
          <a:xfrm>
            <a:off x="322900" y="2143116"/>
            <a:ext cx="4286248" cy="471488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ZoneTexte 4"/>
          <p:cNvSpPr txBox="1"/>
          <p:nvPr/>
        </p:nvSpPr>
        <p:spPr>
          <a:xfrm>
            <a:off x="428596" y="1714488"/>
            <a:ext cx="1504066" cy="369332"/>
          </a:xfrm>
          <a:prstGeom prst="rect">
            <a:avLst/>
          </a:prstGeom>
          <a:solidFill>
            <a:srgbClr val="FFFF00">
              <a:alpha val="58000"/>
            </a:srgbClr>
          </a:solidFill>
          <a:ln w="19050">
            <a:solidFill>
              <a:schemeClr val="tx2">
                <a:lumMod val="50000"/>
              </a:schemeClr>
            </a:solidFill>
          </a:ln>
        </p:spPr>
        <p:txBody>
          <a:bodyPr wrap="none" rtlCol="0">
            <a:spAutoFit/>
          </a:bodyPr>
          <a:lstStyle/>
          <a:p>
            <a:r>
              <a:rPr lang="fr-FR" dirty="0" smtClean="0"/>
              <a:t>Voie Primaire:</a:t>
            </a:r>
            <a:endParaRPr lang="fr-FR" dirty="0"/>
          </a:p>
        </p:txBody>
      </p:sp>
      <p:sp>
        <p:nvSpPr>
          <p:cNvPr id="6" name="ZoneTexte 5"/>
          <p:cNvSpPr txBox="1"/>
          <p:nvPr/>
        </p:nvSpPr>
        <p:spPr>
          <a:xfrm>
            <a:off x="2670465" y="725786"/>
            <a:ext cx="1220206" cy="584775"/>
          </a:xfrm>
          <a:prstGeom prst="rect">
            <a:avLst/>
          </a:prstGeom>
          <a:solidFill>
            <a:schemeClr val="accent6">
              <a:lumMod val="75000"/>
              <a:alpha val="63000"/>
            </a:schemeClr>
          </a:solidFill>
          <a:ln w="19050">
            <a:solidFill>
              <a:schemeClr val="tx2">
                <a:lumMod val="50000"/>
              </a:schemeClr>
            </a:solidFill>
          </a:ln>
        </p:spPr>
        <p:txBody>
          <a:bodyPr wrap="none" rtlCol="0">
            <a:spAutoFit/>
          </a:bodyPr>
          <a:lstStyle/>
          <a:p>
            <a:r>
              <a:rPr lang="fr-FR" sz="3200" dirty="0" smtClean="0"/>
              <a:t>Ruelle</a:t>
            </a:r>
            <a:endParaRPr lang="fr-FR" sz="3200" dirty="0"/>
          </a:p>
        </p:txBody>
      </p:sp>
      <p:sp>
        <p:nvSpPr>
          <p:cNvPr id="7" name="ZoneTexte 6"/>
          <p:cNvSpPr txBox="1"/>
          <p:nvPr/>
        </p:nvSpPr>
        <p:spPr>
          <a:xfrm>
            <a:off x="2428860" y="1643050"/>
            <a:ext cx="1688091" cy="369332"/>
          </a:xfrm>
          <a:prstGeom prst="rect">
            <a:avLst/>
          </a:prstGeom>
          <a:solidFill>
            <a:srgbClr val="FFFF00">
              <a:alpha val="58000"/>
            </a:srgbClr>
          </a:solidFill>
          <a:ln w="19050">
            <a:solidFill>
              <a:schemeClr val="tx2">
                <a:lumMod val="50000"/>
              </a:schemeClr>
            </a:solidFill>
          </a:ln>
        </p:spPr>
        <p:txBody>
          <a:bodyPr wrap="none" rtlCol="0">
            <a:spAutoFit/>
          </a:bodyPr>
          <a:lstStyle/>
          <a:p>
            <a:r>
              <a:rPr lang="fr-FR" dirty="0" smtClean="0"/>
              <a:t>Voie Secondaire</a:t>
            </a:r>
            <a:endParaRPr lang="fr-FR" dirty="0"/>
          </a:p>
        </p:txBody>
      </p:sp>
      <p:cxnSp>
        <p:nvCxnSpPr>
          <p:cNvPr id="8" name="Connecteur droit avec flèche 7"/>
          <p:cNvCxnSpPr>
            <a:stCxn id="6" idx="1"/>
            <a:endCxn id="5" idx="0"/>
          </p:cNvCxnSpPr>
          <p:nvPr/>
        </p:nvCxnSpPr>
        <p:spPr>
          <a:xfrm rot="10800000" flipV="1">
            <a:off x="1180629" y="1018174"/>
            <a:ext cx="1489836" cy="696314"/>
          </a:xfrm>
          <a:prstGeom prst="straightConnector1">
            <a:avLst/>
          </a:prstGeom>
          <a:ln w="19050">
            <a:solidFill>
              <a:schemeClr val="tx2">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9" name="Connecteur droit avec flèche 8"/>
          <p:cNvCxnSpPr>
            <a:stCxn id="6" idx="3"/>
            <a:endCxn id="14" idx="0"/>
          </p:cNvCxnSpPr>
          <p:nvPr/>
        </p:nvCxnSpPr>
        <p:spPr>
          <a:xfrm>
            <a:off x="3890671" y="1018174"/>
            <a:ext cx="2158515" cy="636306"/>
          </a:xfrm>
          <a:prstGeom prst="straightConnector1">
            <a:avLst/>
          </a:prstGeom>
          <a:ln w="19050">
            <a:solidFill>
              <a:schemeClr val="tx2">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0" name="Connecteur droit avec flèche 9"/>
          <p:cNvCxnSpPr>
            <a:stCxn id="6" idx="2"/>
            <a:endCxn id="7" idx="0"/>
          </p:cNvCxnSpPr>
          <p:nvPr/>
        </p:nvCxnSpPr>
        <p:spPr>
          <a:xfrm rot="5400000">
            <a:off x="3110493" y="1472974"/>
            <a:ext cx="332489" cy="7662"/>
          </a:xfrm>
          <a:prstGeom prst="straightConnector1">
            <a:avLst/>
          </a:prstGeom>
          <a:ln w="19050">
            <a:solidFill>
              <a:schemeClr val="tx2">
                <a:lumMod val="50000"/>
              </a:schemeClr>
            </a:solidFill>
            <a:tailEnd type="arrow"/>
          </a:ln>
        </p:spPr>
        <p:style>
          <a:lnRef idx="1">
            <a:schemeClr val="accent1"/>
          </a:lnRef>
          <a:fillRef idx="0">
            <a:schemeClr val="accent1"/>
          </a:fillRef>
          <a:effectRef idx="0">
            <a:schemeClr val="accent1"/>
          </a:effectRef>
          <a:fontRef idx="minor">
            <a:schemeClr val="tx1"/>
          </a:fontRef>
        </p:style>
      </p:cxnSp>
      <p:pic>
        <p:nvPicPr>
          <p:cNvPr id="12" name="Picture 2"/>
          <p:cNvPicPr>
            <a:picLocks noChangeAspect="1" noChangeArrowheads="1"/>
          </p:cNvPicPr>
          <p:nvPr/>
        </p:nvPicPr>
        <p:blipFill>
          <a:blip r:embed="rId3"/>
          <a:srcRect l="21208" t="2692" r="17095" b="63210"/>
          <a:stretch>
            <a:fillRect/>
          </a:stretch>
        </p:blipFill>
        <p:spPr bwMode="auto">
          <a:xfrm>
            <a:off x="5929322" y="1357298"/>
            <a:ext cx="3214678" cy="421481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3" name="ZoneTexte 12"/>
          <p:cNvSpPr txBox="1"/>
          <p:nvPr/>
        </p:nvSpPr>
        <p:spPr>
          <a:xfrm>
            <a:off x="6929454" y="1368728"/>
            <a:ext cx="998030" cy="369332"/>
          </a:xfrm>
          <a:prstGeom prst="rect">
            <a:avLst/>
          </a:prstGeom>
          <a:solidFill>
            <a:schemeClr val="bg1">
              <a:alpha val="61000"/>
            </a:schemeClr>
          </a:solidFill>
        </p:spPr>
        <p:txBody>
          <a:bodyPr wrap="none" rtlCol="0">
            <a:spAutoFit/>
          </a:bodyPr>
          <a:lstStyle/>
          <a:p>
            <a:r>
              <a:rPr lang="fr-FR" dirty="0" smtClean="0"/>
              <a:t>IMPASSE</a:t>
            </a:r>
            <a:endParaRPr lang="fr-FR" dirty="0"/>
          </a:p>
        </p:txBody>
      </p:sp>
      <p:sp>
        <p:nvSpPr>
          <p:cNvPr id="14" name="ZoneTexte 13"/>
          <p:cNvSpPr txBox="1"/>
          <p:nvPr/>
        </p:nvSpPr>
        <p:spPr>
          <a:xfrm>
            <a:off x="5572132" y="1654480"/>
            <a:ext cx="954107" cy="369332"/>
          </a:xfrm>
          <a:prstGeom prst="rect">
            <a:avLst/>
          </a:prstGeom>
          <a:solidFill>
            <a:srgbClr val="FFFF00">
              <a:alpha val="58000"/>
            </a:srgbClr>
          </a:solidFill>
          <a:ln w="19050">
            <a:solidFill>
              <a:schemeClr val="tx2">
                <a:lumMod val="50000"/>
              </a:schemeClr>
            </a:solidFill>
          </a:ln>
        </p:spPr>
        <p:txBody>
          <a:bodyPr wrap="none" rtlCol="0">
            <a:spAutoFit/>
          </a:bodyPr>
          <a:lstStyle/>
          <a:p>
            <a:r>
              <a:rPr lang="fr-FR" dirty="0" smtClean="0"/>
              <a:t>Impasse</a:t>
            </a:r>
            <a:endParaRPr lang="fr-FR" dirty="0"/>
          </a:p>
        </p:txBody>
      </p:sp>
      <p:cxnSp>
        <p:nvCxnSpPr>
          <p:cNvPr id="16" name="Connecteur droit avec flèche 15"/>
          <p:cNvCxnSpPr/>
          <p:nvPr/>
        </p:nvCxnSpPr>
        <p:spPr>
          <a:xfrm rot="16200000" flipH="1">
            <a:off x="1142976" y="2214554"/>
            <a:ext cx="428628" cy="285752"/>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20" name="Connecteur droit avec flèche 19"/>
          <p:cNvCxnSpPr/>
          <p:nvPr/>
        </p:nvCxnSpPr>
        <p:spPr>
          <a:xfrm rot="5400000">
            <a:off x="1393803" y="2393149"/>
            <a:ext cx="70644" cy="7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4" name="Connecteur droit avec flèche 23"/>
          <p:cNvCxnSpPr/>
          <p:nvPr/>
        </p:nvCxnSpPr>
        <p:spPr>
          <a:xfrm rot="16200000" flipH="1">
            <a:off x="2000232" y="2714620"/>
            <a:ext cx="1928826" cy="357190"/>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27" name="Connecteur droit avec flèche 26"/>
          <p:cNvCxnSpPr/>
          <p:nvPr/>
        </p:nvCxnSpPr>
        <p:spPr>
          <a:xfrm>
            <a:off x="6143636" y="2000240"/>
            <a:ext cx="1071570" cy="500066"/>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Tree>
  </p:cSld>
  <p:clrMapOvr>
    <a:masterClrMapping/>
  </p:clrMapOvr>
  <p:transition>
    <p:wheel spokes="8"/>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0"/>
            <a:ext cx="9144000" cy="6858000"/>
          </a:xfrm>
        </p:spPr>
        <p:txBody>
          <a:bodyPr/>
          <a:lstStyle/>
          <a:p>
            <a:endParaRPr lang="fr-FR" dirty="0"/>
          </a:p>
        </p:txBody>
      </p:sp>
      <p:pic>
        <p:nvPicPr>
          <p:cNvPr id="9218" name="Picture 2" descr="F:\atelier1\Sans titre8.bmp"/>
          <p:cNvPicPr>
            <a:picLocks noChangeAspect="1" noChangeArrowheads="1"/>
          </p:cNvPicPr>
          <p:nvPr/>
        </p:nvPicPr>
        <p:blipFill>
          <a:blip r:embed="rId2"/>
          <a:srcRect/>
          <a:stretch>
            <a:fillRect/>
          </a:stretch>
        </p:blipFill>
        <p:spPr bwMode="auto">
          <a:xfrm>
            <a:off x="0" y="0"/>
            <a:ext cx="9144000" cy="6858000"/>
          </a:xfrm>
          <a:prstGeom prst="rect">
            <a:avLst/>
          </a:prstGeom>
          <a:noFill/>
        </p:spPr>
      </p:pic>
    </p:spTree>
  </p:cSld>
  <p:clrMapOvr>
    <a:masterClrMapping/>
  </p:clrMapOvr>
  <p:transition>
    <p:wheel spokes="8"/>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0"/>
            <a:ext cx="9144000" cy="6858000"/>
          </a:xfrm>
        </p:spPr>
        <p:txBody>
          <a:bodyPr/>
          <a:lstStyle/>
          <a:p>
            <a:pPr algn="l"/>
            <a:r>
              <a:rPr lang="en-US" b="1" dirty="0" smtClean="0"/>
              <a:t> </a:t>
            </a:r>
            <a:r>
              <a:rPr lang="fr-FR" dirty="0" smtClean="0"/>
              <a:t>A </a:t>
            </a:r>
            <a:r>
              <a:rPr lang="fr-FR" dirty="0" smtClean="0"/>
              <a:t>partir de notre excursion a la zone étudie nous observons que la plupart </a:t>
            </a:r>
            <a:r>
              <a:rPr lang="fr-FR" dirty="0" smtClean="0"/>
              <a:t>des voiries de </a:t>
            </a:r>
            <a:r>
              <a:rPr lang="fr-FR" dirty="0" err="1" smtClean="0"/>
              <a:t>Souika</a:t>
            </a:r>
            <a:r>
              <a:rPr lang="fr-FR" dirty="0" smtClean="0"/>
              <a:t> dans un état de ruine, et elles ont besoins a la rénovation et les photos accompagnée </a:t>
            </a:r>
            <a:r>
              <a:rPr lang="fr-FR" dirty="0" smtClean="0"/>
              <a:t>montrent</a:t>
            </a:r>
            <a:br>
              <a:rPr lang="fr-FR" dirty="0" smtClean="0"/>
            </a:br>
            <a:r>
              <a:rPr lang="fr-FR" dirty="0" smtClean="0"/>
              <a:t/>
            </a:r>
            <a:br>
              <a:rPr lang="fr-FR" dirty="0" smtClean="0"/>
            </a:br>
            <a:r>
              <a:rPr lang="fr-FR" dirty="0" smtClean="0"/>
              <a:t/>
            </a:r>
            <a:br>
              <a:rPr lang="fr-FR" dirty="0" smtClean="0"/>
            </a:br>
            <a:r>
              <a:rPr lang="fr-FR" dirty="0" smtClean="0"/>
              <a:t> </a:t>
            </a:r>
            <a:r>
              <a:rPr lang="en-US" dirty="0" smtClean="0"/>
              <a:t/>
            </a:r>
            <a:br>
              <a:rPr lang="en-US" dirty="0" smtClean="0"/>
            </a:br>
            <a:endParaRPr lang="ar-DZ" dirty="0"/>
          </a:p>
        </p:txBody>
      </p:sp>
    </p:spTree>
  </p:cSld>
  <p:clrMapOvr>
    <a:masterClrMapping/>
  </p:clrMapOvr>
  <p:transition spd="slow">
    <p:wedg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6297634"/>
          </a:xfrm>
        </p:spPr>
        <p:txBody>
          <a:bodyPr/>
          <a:lstStyle/>
          <a:p>
            <a:endParaRPr lang="fr-FR" dirty="0"/>
          </a:p>
        </p:txBody>
      </p:sp>
      <p:pic>
        <p:nvPicPr>
          <p:cNvPr id="10242" name="Picture 2" descr="F:\atelier1\Sans titre10.bmp"/>
          <p:cNvPicPr>
            <a:picLocks noChangeAspect="1" noChangeArrowheads="1"/>
          </p:cNvPicPr>
          <p:nvPr/>
        </p:nvPicPr>
        <p:blipFill>
          <a:blip r:embed="rId2"/>
          <a:srcRect/>
          <a:stretch>
            <a:fillRect/>
          </a:stretch>
        </p:blipFill>
        <p:spPr bwMode="auto">
          <a:xfrm>
            <a:off x="3166" y="0"/>
            <a:ext cx="9137668" cy="6858000"/>
          </a:xfrm>
          <a:prstGeom prst="rect">
            <a:avLst/>
          </a:prstGeom>
          <a:noFill/>
        </p:spPr>
      </p:pic>
    </p:spTree>
  </p:cSld>
  <p:clrMapOvr>
    <a:masterClrMapping/>
  </p:clrMapOvr>
  <p:transition>
    <p:wheel spokes="8"/>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sz="2800" dirty="0" smtClean="0"/>
              <a:t>Les déchets urbains  </a:t>
            </a:r>
            <a:r>
              <a:rPr lang="en-US" dirty="0" smtClean="0"/>
              <a:t/>
            </a:r>
            <a:br>
              <a:rPr lang="en-US" dirty="0" smtClean="0"/>
            </a:br>
            <a:endParaRPr lang="ar-DZ" dirty="0"/>
          </a:p>
        </p:txBody>
      </p:sp>
      <p:sp>
        <p:nvSpPr>
          <p:cNvPr id="3" name="Espace réservé du contenu 2"/>
          <p:cNvSpPr>
            <a:spLocks noGrp="1"/>
          </p:cNvSpPr>
          <p:nvPr>
            <p:ph idx="1"/>
          </p:nvPr>
        </p:nvSpPr>
        <p:spPr/>
        <p:txBody>
          <a:bodyPr/>
          <a:lstStyle/>
          <a:p>
            <a:endParaRPr lang="ar-DZ"/>
          </a:p>
        </p:txBody>
      </p:sp>
      <p:sp>
        <p:nvSpPr>
          <p:cNvPr id="4" name="Espace réservé du texte 3"/>
          <p:cNvSpPr>
            <a:spLocks noGrp="1"/>
          </p:cNvSpPr>
          <p:nvPr>
            <p:ph type="body" sz="half" idx="2"/>
          </p:nvPr>
        </p:nvSpPr>
        <p:spPr/>
        <p:txBody>
          <a:bodyPr/>
          <a:lstStyle/>
          <a:p>
            <a:endParaRPr lang="ar-DZ" dirty="0"/>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0"/>
            <a:ext cx="3465513" cy="1435100"/>
          </a:xfrm>
        </p:spPr>
        <p:txBody>
          <a:bodyPr>
            <a:noAutofit/>
          </a:bodyPr>
          <a:lstStyle/>
          <a:p>
            <a:r>
              <a:rPr lang="fr-FR" sz="2800" dirty="0" smtClean="0"/>
              <a:t>Réseau d'assainissement</a:t>
            </a:r>
            <a:r>
              <a:rPr lang="en-US" sz="2800" dirty="0" smtClean="0"/>
              <a:t/>
            </a:r>
            <a:br>
              <a:rPr lang="en-US" sz="2800" dirty="0" smtClean="0"/>
            </a:br>
            <a:endParaRPr lang="ar-DZ" sz="2800" dirty="0"/>
          </a:p>
        </p:txBody>
      </p:sp>
      <p:sp>
        <p:nvSpPr>
          <p:cNvPr id="3" name="Espace réservé du contenu 2"/>
          <p:cNvSpPr>
            <a:spLocks noGrp="1"/>
          </p:cNvSpPr>
          <p:nvPr>
            <p:ph idx="1"/>
          </p:nvPr>
        </p:nvSpPr>
        <p:spPr/>
        <p:txBody>
          <a:bodyPr/>
          <a:lstStyle/>
          <a:p>
            <a:endParaRPr lang="ar-DZ"/>
          </a:p>
        </p:txBody>
      </p:sp>
      <p:sp>
        <p:nvSpPr>
          <p:cNvPr id="4" name="Espace réservé du texte 3"/>
          <p:cNvSpPr>
            <a:spLocks noGrp="1"/>
          </p:cNvSpPr>
          <p:nvPr>
            <p:ph type="body" sz="half" idx="2"/>
          </p:nvPr>
        </p:nvSpPr>
        <p:spPr>
          <a:xfrm>
            <a:off x="0" y="1435100"/>
            <a:ext cx="3465513" cy="5422900"/>
          </a:xfrm>
        </p:spPr>
        <p:txBody>
          <a:bodyPr/>
          <a:lstStyle/>
          <a:p>
            <a:endParaRPr lang="ar-DZ"/>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428604"/>
            <a:ext cx="8229600" cy="5000660"/>
          </a:xfrm>
        </p:spPr>
        <p:txBody>
          <a:bodyPr>
            <a:normAutofit/>
          </a:bodyPr>
          <a:lstStyle/>
          <a:p>
            <a:r>
              <a:rPr lang="fr-FR" sz="5400" b="1" dirty="0" smtClean="0">
                <a:solidFill>
                  <a:srgbClr val="C00000"/>
                </a:solidFill>
              </a:rPr>
              <a:t>CHAPITRE 3 : LE MASTER PLAN</a:t>
            </a:r>
            <a:endParaRPr lang="fr-FR" sz="5400" b="1" dirty="0">
              <a:solidFill>
                <a:srgbClr val="C00000"/>
              </a:solidFill>
            </a:endParaRPr>
          </a:p>
        </p:txBody>
      </p:sp>
      <p:pic>
        <p:nvPicPr>
          <p:cNvPr id="3" name="Picture 2" descr="02"/>
          <p:cNvPicPr>
            <a:picLocks noChangeAspect="1" noChangeArrowheads="1"/>
          </p:cNvPicPr>
          <p:nvPr/>
        </p:nvPicPr>
        <p:blipFill>
          <a:blip r:embed="rId3"/>
          <a:srcRect/>
          <a:stretch>
            <a:fillRect/>
          </a:stretch>
        </p:blipFill>
        <p:spPr bwMode="auto">
          <a:xfrm>
            <a:off x="0" y="1"/>
            <a:ext cx="9144000" cy="6858000"/>
          </a:xfrm>
          <a:prstGeom prst="rect">
            <a:avLst/>
          </a:prstGeom>
          <a:noFill/>
          <a:ln w="9525">
            <a:noFill/>
            <a:miter lim="800000"/>
            <a:headEnd/>
            <a:tailEnd/>
          </a:ln>
        </p:spPr>
      </p:pic>
      <p:sp>
        <p:nvSpPr>
          <p:cNvPr id="4" name="Rectangle 3"/>
          <p:cNvSpPr/>
          <p:nvPr/>
        </p:nvSpPr>
        <p:spPr>
          <a:xfrm>
            <a:off x="500034" y="1500174"/>
            <a:ext cx="7929618" cy="1754326"/>
          </a:xfrm>
          <a:prstGeom prst="rect">
            <a:avLst/>
          </a:prstGeom>
        </p:spPr>
        <p:txBody>
          <a:bodyPr wrap="square">
            <a:spAutoFit/>
          </a:bodyPr>
          <a:lstStyle/>
          <a:p>
            <a:pPr algn="ctr"/>
            <a:r>
              <a:rPr lang="fr-FR" sz="5400" b="1" dirty="0" smtClean="0">
                <a:solidFill>
                  <a:srgbClr val="FFC000"/>
                </a:solidFill>
              </a:rPr>
              <a:t>CHAPITRE 3 </a:t>
            </a:r>
            <a:r>
              <a:rPr lang="fr-FR" sz="5400" b="1" dirty="0" smtClean="0">
                <a:solidFill>
                  <a:srgbClr val="FFC000"/>
                </a:solidFill>
              </a:rPr>
              <a:t>:LES SOLUTIONS PROPOSES</a:t>
            </a:r>
            <a:endParaRPr lang="fr-FR" sz="5400" dirty="0">
              <a:solidFill>
                <a:srgbClr val="FFC000"/>
              </a:solidFill>
            </a:endParaRPr>
          </a:p>
        </p:txBody>
      </p:sp>
      <p:pic>
        <p:nvPicPr>
          <p:cNvPr id="5" name="Picture 3" descr="C:\Documents and Settings\Administrateur\Bureau\PROJET URBAIN\DIAPO\photo projet\ponts.jpg"/>
          <p:cNvPicPr>
            <a:picLocks noChangeAspect="1" noChangeArrowheads="1"/>
          </p:cNvPicPr>
          <p:nvPr/>
        </p:nvPicPr>
        <p:blipFill>
          <a:blip r:embed="rId4"/>
          <a:srcRect/>
          <a:stretch>
            <a:fillRect/>
          </a:stretch>
        </p:blipFill>
        <p:spPr bwMode="auto">
          <a:xfrm>
            <a:off x="-6350" y="-6350"/>
            <a:ext cx="9156700" cy="6870700"/>
          </a:xfrm>
          <a:prstGeom prst="rect">
            <a:avLst/>
          </a:prstGeom>
          <a:noFill/>
        </p:spPr>
      </p:pic>
      <p:sp>
        <p:nvSpPr>
          <p:cNvPr id="6" name="Rectangle 5"/>
          <p:cNvSpPr/>
          <p:nvPr/>
        </p:nvSpPr>
        <p:spPr>
          <a:xfrm>
            <a:off x="928662" y="642918"/>
            <a:ext cx="7715304" cy="1754326"/>
          </a:xfrm>
          <a:prstGeom prst="rect">
            <a:avLst/>
          </a:prstGeom>
        </p:spPr>
        <p:txBody>
          <a:bodyPr wrap="square">
            <a:spAutoFit/>
          </a:bodyPr>
          <a:lstStyle/>
          <a:p>
            <a:r>
              <a:rPr lang="fr-FR" sz="5400" b="1" dirty="0" smtClean="0">
                <a:solidFill>
                  <a:srgbClr val="FF0000"/>
                </a:solidFill>
              </a:rPr>
              <a:t>CHAPITRE 3 : LES </a:t>
            </a:r>
            <a:r>
              <a:rPr lang="fr-FR" sz="5400" b="1" dirty="0" smtClean="0">
                <a:solidFill>
                  <a:srgbClr val="FF0000"/>
                </a:solidFill>
              </a:rPr>
              <a:t>SOLUTIONS PROPOSES</a:t>
            </a:r>
            <a:endParaRPr lang="ar-DZ" sz="5400" dirty="0">
              <a:solidFill>
                <a:srgbClr val="FF0000"/>
              </a:solidFill>
            </a:endParaRPr>
          </a:p>
        </p:txBody>
      </p:sp>
    </p:spTree>
  </p:cSld>
  <p:clrMapOvr>
    <a:masterClrMapping/>
  </p:clrMapOvr>
  <p:transition spd="slow">
    <p:newsflash/>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0"/>
            <a:ext cx="8229600" cy="1000108"/>
          </a:xfrm>
        </p:spPr>
        <p:txBody>
          <a:bodyPr>
            <a:normAutofit/>
          </a:bodyPr>
          <a:lstStyle/>
          <a:p>
            <a:r>
              <a:rPr lang="fr-FR" sz="4800" b="1" dirty="0" smtClean="0">
                <a:solidFill>
                  <a:srgbClr val="FF0000"/>
                </a:solidFill>
              </a:rPr>
              <a:t>A:</a:t>
            </a:r>
            <a:r>
              <a:rPr lang="fr-FR" sz="4800" dirty="0" smtClean="0">
                <a:solidFill>
                  <a:srgbClr val="FF0000"/>
                </a:solidFill>
              </a:rPr>
              <a:t>LE MASTER PLAN</a:t>
            </a:r>
            <a:endParaRPr lang="fr-FR" sz="4800" dirty="0">
              <a:solidFill>
                <a:srgbClr val="FF0000"/>
              </a:solidFill>
            </a:endParaRPr>
          </a:p>
        </p:txBody>
      </p:sp>
      <p:sp>
        <p:nvSpPr>
          <p:cNvPr id="5" name="Espace réservé du contenu 4"/>
          <p:cNvSpPr>
            <a:spLocks noGrp="1"/>
          </p:cNvSpPr>
          <p:nvPr>
            <p:ph idx="1"/>
          </p:nvPr>
        </p:nvSpPr>
        <p:spPr>
          <a:xfrm>
            <a:off x="285720" y="1071546"/>
            <a:ext cx="8401080" cy="5500726"/>
          </a:xfrm>
        </p:spPr>
        <p:txBody>
          <a:bodyPr>
            <a:normAutofit/>
          </a:bodyPr>
          <a:lstStyle/>
          <a:p>
            <a:pPr marL="0" lvl="0" indent="0" fontAlgn="base">
              <a:spcBef>
                <a:spcPct val="0"/>
              </a:spcBef>
              <a:spcAft>
                <a:spcPct val="0"/>
              </a:spcAft>
              <a:buNone/>
            </a:pPr>
            <a:r>
              <a:rPr lang="fr-FR" b="1" dirty="0" smtClean="0"/>
              <a:t>1/PRESENTATION DU PROJET</a:t>
            </a:r>
            <a:endParaRPr kumimoji="0" lang="fr-FR"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endParaRPr>
          </a:p>
          <a:p>
            <a:pPr marL="0" lvl="0" indent="0" fontAlgn="base">
              <a:spcBef>
                <a:spcPct val="0"/>
              </a:spcBef>
              <a:spcAft>
                <a:spcPct val="0"/>
              </a:spcAft>
              <a:buNone/>
            </a:pPr>
            <a:r>
              <a:rPr kumimoji="0" lang="fr-FR" sz="28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C'est </a:t>
            </a:r>
            <a:r>
              <a:rPr kumimoji="0" lang="fr-FR" sz="28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dans le cadre d'un partenariat entre l'Algérie et l'Italie que le projet</a:t>
            </a:r>
            <a:r>
              <a:rPr kumimoji="0" lang="fr-FR" sz="2800" b="0" i="0" u="none" strike="noStrike" cap="none" normalizeH="0" baseline="30000" dirty="0" smtClean="0">
                <a:ln>
                  <a:noFill/>
                </a:ln>
                <a:solidFill>
                  <a:srgbClr val="000000"/>
                </a:solidFill>
                <a:effectLst/>
                <a:latin typeface="Arial" pitchFamily="34" charset="0"/>
                <a:ea typeface="Times New Roman" pitchFamily="18" charset="0"/>
                <a:cs typeface="Arial" pitchFamily="34" charset="0"/>
              </a:rPr>
              <a:t> </a:t>
            </a:r>
            <a:r>
              <a:rPr kumimoji="0" lang="fr-FR" sz="28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Master plan Constantine a vu le jour en 2003.</a:t>
            </a:r>
            <a:endParaRPr kumimoji="0" lang="fr-FR" sz="2800" b="0" i="0" u="none" strike="noStrike" cap="none" normalizeH="0" baseline="0" dirty="0" smtClean="0">
              <a:ln>
                <a:noFill/>
              </a:ln>
              <a:solidFill>
                <a:schemeClr val="tx1"/>
              </a:solidFill>
              <a:effectLst/>
              <a:latin typeface="Arial" pitchFamily="34" charset="0"/>
              <a:cs typeface="Arial" pitchFamily="34" charset="0"/>
            </a:endParaRPr>
          </a:p>
          <a:p>
            <a:pPr marL="0" lvl="0" indent="0" eaLnBrk="0" fontAlgn="base" hangingPunct="0">
              <a:spcBef>
                <a:spcPct val="0"/>
              </a:spcBef>
              <a:spcAft>
                <a:spcPct val="0"/>
              </a:spcAft>
              <a:buNone/>
            </a:pPr>
            <a:r>
              <a:rPr kumimoji="0" lang="fr-FR" sz="28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Un Master plan est : Le plan principal qui décrit avec un récit et des cartes les méthodes et les procédures qui doivent être suivies pour accomplir les buts à long terme d'un programme de développement tout en incluant les propriétés présentes et les plans de développement futurs du site analysé, il sert aussi à donner les directives pour des dépenses d'investissement).</a:t>
            </a:r>
            <a:endParaRPr kumimoji="0" lang="fr-FR" sz="2800" b="0" i="0" u="none" strike="noStrike" cap="none" normalizeH="0" baseline="0" dirty="0" smtClean="0">
              <a:ln>
                <a:noFill/>
              </a:ln>
              <a:solidFill>
                <a:schemeClr val="tx1"/>
              </a:solidFill>
              <a:effectLst/>
              <a:latin typeface="Arial" pitchFamily="34" charset="0"/>
              <a:cs typeface="Arial" pitchFamily="34" charset="0"/>
            </a:endParaRPr>
          </a:p>
          <a:p>
            <a:endParaRPr lang="fr-FR" sz="2800" dirty="0"/>
          </a:p>
        </p:txBody>
      </p:sp>
    </p:spTree>
  </p:cSld>
  <p:clrMapOvr>
    <a:masterClrMapping/>
  </p:clrMapOvr>
  <p:transition>
    <p:wheel spokes="8"/>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928670"/>
            <a:ext cx="8229600" cy="5929330"/>
          </a:xfrm>
        </p:spPr>
        <p:txBody>
          <a:bodyPr>
            <a:noAutofit/>
          </a:bodyPr>
          <a:lstStyle/>
          <a:p>
            <a:pPr algn="l"/>
            <a:r>
              <a:rPr lang="fr-FR" sz="3600" dirty="0"/>
              <a:t>3/ETAT DU BATI DANS SOUIKA</a:t>
            </a:r>
            <a:br>
              <a:rPr lang="fr-FR" sz="3600" dirty="0"/>
            </a:br>
            <a:r>
              <a:rPr lang="fr-FR" sz="3600" dirty="0"/>
              <a:t>4/LES ILOTS </a:t>
            </a:r>
            <a:br>
              <a:rPr lang="fr-FR" sz="3600" dirty="0"/>
            </a:br>
            <a:r>
              <a:rPr lang="fr-FR" sz="3600" dirty="0"/>
              <a:t>5/TAUX </a:t>
            </a:r>
            <a:r>
              <a:rPr lang="fr-FR" sz="3600" dirty="0" smtClean="0"/>
              <a:t>D’OCCUPATION </a:t>
            </a:r>
            <a:r>
              <a:rPr lang="fr-FR" sz="3600" dirty="0"/>
              <a:t>DES LOGEMENTS PAR DES PERSONNES</a:t>
            </a:r>
            <a:br>
              <a:rPr lang="fr-FR" sz="3600" dirty="0"/>
            </a:br>
            <a:r>
              <a:rPr lang="fr-FR" sz="3600" dirty="0"/>
              <a:t>6/LES EQUIPEMENTS </a:t>
            </a:r>
            <a:br>
              <a:rPr lang="fr-FR" sz="3600" dirty="0"/>
            </a:br>
            <a:r>
              <a:rPr lang="fr-FR" sz="3600" dirty="0"/>
              <a:t>7/LES VOIRIES </a:t>
            </a:r>
            <a:br>
              <a:rPr lang="fr-FR" sz="3600" dirty="0"/>
            </a:br>
            <a:r>
              <a:rPr lang="fr-FR" sz="3600" b="1" dirty="0"/>
              <a:t>CHAPITRE 3 : </a:t>
            </a:r>
            <a:r>
              <a:rPr lang="fr-FR" sz="3600" b="1" dirty="0" smtClean="0"/>
              <a:t>LES SOLUTIONS PROPOSES</a:t>
            </a:r>
            <a:br>
              <a:rPr lang="fr-FR" sz="3600" b="1" dirty="0" smtClean="0"/>
            </a:br>
            <a:r>
              <a:rPr lang="fr-FR" sz="3600" b="1" dirty="0" smtClean="0"/>
              <a:t>A:</a:t>
            </a:r>
            <a:r>
              <a:rPr lang="fr-FR" sz="3600" dirty="0" smtClean="0"/>
              <a:t>LE MASTER PLAN</a:t>
            </a:r>
            <a:r>
              <a:rPr lang="fr-FR" sz="3600" dirty="0"/>
              <a:t/>
            </a:r>
            <a:br>
              <a:rPr lang="fr-FR" sz="3600" dirty="0"/>
            </a:br>
            <a:r>
              <a:rPr lang="fr-FR" sz="3600" dirty="0"/>
              <a:t>1/PRESENTATION DU PROJET</a:t>
            </a:r>
            <a:br>
              <a:rPr lang="fr-FR" sz="3600" dirty="0"/>
            </a:br>
            <a:r>
              <a:rPr lang="fr-FR" sz="3600" dirty="0"/>
              <a:t>2/LES OBJECTIFS DU MASTER PLAN </a:t>
            </a:r>
            <a:br>
              <a:rPr lang="fr-FR" sz="3600" dirty="0"/>
            </a:br>
            <a:r>
              <a:rPr lang="fr-FR" sz="3600" dirty="0"/>
              <a:t>3/LE CONTENU DU MASTER PLAN</a:t>
            </a:r>
            <a:br>
              <a:rPr lang="fr-FR" sz="3600" dirty="0"/>
            </a:br>
            <a:r>
              <a:rPr lang="fr-FR" sz="3600" dirty="0"/>
              <a:t>4/LES PHASES DU MASTER PLAN</a:t>
            </a:r>
            <a:br>
              <a:rPr lang="fr-FR" sz="3600" dirty="0"/>
            </a:br>
            <a:r>
              <a:rPr lang="fr-FR" sz="3600" dirty="0"/>
              <a:t/>
            </a:r>
            <a:br>
              <a:rPr lang="fr-FR" sz="3600" dirty="0"/>
            </a:br>
            <a:endParaRPr lang="fr-FR" sz="3600" dirty="0"/>
          </a:p>
        </p:txBody>
      </p:sp>
    </p:spTree>
  </p:cSld>
  <p:clrMapOvr>
    <a:masterClrMapping/>
  </p:clrMapOvr>
  <p:transition>
    <p:wheel spokes="8"/>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01"/>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3" name="ZoneTexte 2"/>
          <p:cNvSpPr txBox="1"/>
          <p:nvPr/>
        </p:nvSpPr>
        <p:spPr>
          <a:xfrm>
            <a:off x="5286380" y="214290"/>
            <a:ext cx="3653949" cy="523220"/>
          </a:xfrm>
          <a:prstGeom prst="rect">
            <a:avLst/>
          </a:prstGeom>
          <a:noFill/>
        </p:spPr>
        <p:txBody>
          <a:bodyPr wrap="none" rtlCol="0">
            <a:spAutoFit/>
          </a:bodyPr>
          <a:lstStyle/>
          <a:p>
            <a:r>
              <a:rPr lang="fr-FR" sz="2800" dirty="0" smtClean="0">
                <a:solidFill>
                  <a:schemeClr val="bg1"/>
                </a:solidFill>
              </a:rPr>
              <a:t>Maquette </a:t>
            </a:r>
            <a:r>
              <a:rPr lang="fr-FR" sz="2800" i="1" dirty="0" smtClean="0">
                <a:solidFill>
                  <a:schemeClr val="bg1"/>
                </a:solidFill>
                <a:latin typeface="Times New Roman" pitchFamily="18" charset="0"/>
                <a:cs typeface="Times New Roman" pitchFamily="18" charset="0"/>
              </a:rPr>
              <a:t>(master plan)</a:t>
            </a:r>
            <a:endParaRPr lang="fr-FR" sz="2800" i="1" dirty="0">
              <a:solidFill>
                <a:schemeClr val="bg1"/>
              </a:solidFill>
              <a:latin typeface="Times New Roman" pitchFamily="18" charset="0"/>
              <a:cs typeface="Times New Roman" pitchFamily="18" charset="0"/>
            </a:endParaRPr>
          </a:p>
        </p:txBody>
      </p:sp>
    </p:spTree>
  </p:cSld>
  <p:clrMapOvr>
    <a:masterClrMapping/>
  </p:clrMapOvr>
  <p:transition>
    <p:wheel spokes="8"/>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85720" y="0"/>
            <a:ext cx="8229600" cy="857232"/>
          </a:xfrm>
        </p:spPr>
        <p:txBody>
          <a:bodyPr>
            <a:normAutofit/>
          </a:bodyPr>
          <a:lstStyle/>
          <a:p>
            <a:r>
              <a:rPr lang="fr-FR" sz="4000" dirty="0" smtClean="0"/>
              <a:t>2/LES OBJECTIFS DU MASTER PLAN </a:t>
            </a:r>
            <a:endParaRPr lang="fr-FR" sz="4000" dirty="0"/>
          </a:p>
        </p:txBody>
      </p:sp>
      <p:sp>
        <p:nvSpPr>
          <p:cNvPr id="3" name="Espace réservé du contenu 2"/>
          <p:cNvSpPr>
            <a:spLocks noGrp="1"/>
          </p:cNvSpPr>
          <p:nvPr>
            <p:ph idx="1"/>
          </p:nvPr>
        </p:nvSpPr>
        <p:spPr>
          <a:xfrm>
            <a:off x="0" y="1000108"/>
            <a:ext cx="9144000" cy="5857892"/>
          </a:xfrm>
        </p:spPr>
        <p:txBody>
          <a:bodyPr>
            <a:normAutofit fontScale="92500" lnSpcReduction="20000"/>
          </a:bodyPr>
          <a:lstStyle/>
          <a:p>
            <a:pPr marL="0" lvl="0" indent="0" algn="just" fontAlgn="base">
              <a:spcBef>
                <a:spcPct val="0"/>
              </a:spcBef>
              <a:spcAft>
                <a:spcPct val="0"/>
              </a:spcAft>
              <a:buFontTx/>
              <a:buChar char="•"/>
              <a:tabLst>
                <a:tab pos="895350" algn="l"/>
              </a:tabLst>
            </a:pPr>
            <a:r>
              <a:rPr kumimoji="0" lang="fr-FR"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Apporter une nouvelle méthode d'intervention.</a:t>
            </a:r>
          </a:p>
          <a:p>
            <a:pPr marL="0" lvl="0" indent="0" algn="just" fontAlgn="base">
              <a:spcBef>
                <a:spcPct val="0"/>
              </a:spcBef>
              <a:spcAft>
                <a:spcPct val="0"/>
              </a:spcAft>
              <a:buFontTx/>
              <a:buChar char="•"/>
              <a:tabLst>
                <a:tab pos="895350" algn="l"/>
              </a:tabLst>
            </a:pPr>
            <a:endParaRPr kumimoji="0" lang="fr-FR" sz="1800" b="0" i="0" u="none" strike="noStrike" cap="none" normalizeH="0" baseline="0" dirty="0" smtClean="0">
              <a:ln>
                <a:noFill/>
              </a:ln>
              <a:solidFill>
                <a:schemeClr val="tx1"/>
              </a:solidFill>
              <a:effectLst/>
              <a:latin typeface="Arial" pitchFamily="34" charset="0"/>
              <a:cs typeface="Arial" pitchFamily="34" charset="0"/>
            </a:endParaRPr>
          </a:p>
          <a:p>
            <a:pPr marL="0" lvl="0" indent="0" algn="just" eaLnBrk="0" fontAlgn="base" hangingPunct="0">
              <a:spcBef>
                <a:spcPct val="0"/>
              </a:spcBef>
              <a:spcAft>
                <a:spcPct val="0"/>
              </a:spcAft>
              <a:buFontTx/>
              <a:buChar char="•"/>
              <a:tabLst>
                <a:tab pos="895350" algn="l"/>
              </a:tabLst>
            </a:pPr>
            <a:r>
              <a:rPr kumimoji="0" lang="fr-FR"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Régler la question controversée du statut des biens immobiliers.</a:t>
            </a:r>
          </a:p>
          <a:p>
            <a:pPr marL="0" lvl="0" indent="0" algn="just" eaLnBrk="0" fontAlgn="base" hangingPunct="0">
              <a:spcBef>
                <a:spcPct val="0"/>
              </a:spcBef>
              <a:spcAft>
                <a:spcPct val="0"/>
              </a:spcAft>
              <a:buFontTx/>
              <a:buChar char="•"/>
              <a:tabLst>
                <a:tab pos="895350" algn="l"/>
              </a:tabLst>
            </a:pPr>
            <a:endParaRPr kumimoji="0" lang="fr-FR" sz="1800" b="0" i="0" u="none" strike="noStrike" cap="none" normalizeH="0" baseline="0" dirty="0" smtClean="0">
              <a:ln>
                <a:noFill/>
              </a:ln>
              <a:solidFill>
                <a:schemeClr val="tx1"/>
              </a:solidFill>
              <a:effectLst/>
              <a:latin typeface="Arial" pitchFamily="34" charset="0"/>
              <a:cs typeface="Arial" pitchFamily="34" charset="0"/>
            </a:endParaRPr>
          </a:p>
          <a:p>
            <a:pPr marL="0" lvl="0" indent="0" algn="just" eaLnBrk="0" fontAlgn="base" hangingPunct="0">
              <a:spcBef>
                <a:spcPct val="0"/>
              </a:spcBef>
              <a:spcAft>
                <a:spcPct val="0"/>
              </a:spcAft>
              <a:buFontTx/>
              <a:buChar char="•"/>
              <a:tabLst>
                <a:tab pos="895350" algn="l"/>
              </a:tabLst>
            </a:pPr>
            <a:r>
              <a:rPr kumimoji="0" lang="fr-FR"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Intégrer entre eux des politiques urbaines.</a:t>
            </a:r>
          </a:p>
          <a:p>
            <a:pPr marL="0" lvl="0" indent="0" algn="just" eaLnBrk="0" fontAlgn="base" hangingPunct="0">
              <a:spcBef>
                <a:spcPct val="0"/>
              </a:spcBef>
              <a:spcAft>
                <a:spcPct val="0"/>
              </a:spcAft>
              <a:buFontTx/>
              <a:buChar char="•"/>
              <a:tabLst>
                <a:tab pos="895350" algn="l"/>
              </a:tabLst>
            </a:pPr>
            <a:endParaRPr kumimoji="0" lang="fr-FR" sz="1800" b="0" i="0" u="none" strike="noStrike" cap="none" normalizeH="0" baseline="0" dirty="0" smtClean="0">
              <a:ln>
                <a:noFill/>
              </a:ln>
              <a:solidFill>
                <a:schemeClr val="tx1"/>
              </a:solidFill>
              <a:effectLst/>
              <a:latin typeface="Arial" pitchFamily="34" charset="0"/>
              <a:cs typeface="Arial" pitchFamily="34" charset="0"/>
            </a:endParaRPr>
          </a:p>
          <a:p>
            <a:pPr marL="0" lvl="0" indent="0" algn="just" eaLnBrk="0" fontAlgn="base" hangingPunct="0">
              <a:spcBef>
                <a:spcPct val="0"/>
              </a:spcBef>
              <a:spcAft>
                <a:spcPct val="0"/>
              </a:spcAft>
              <a:buFontTx/>
              <a:buChar char="•"/>
              <a:tabLst>
                <a:tab pos="895350" algn="l"/>
              </a:tabLst>
            </a:pPr>
            <a:r>
              <a:rPr kumimoji="0" lang="fr-FR"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Donner un élan majeur au patrimoine historique et culturel.</a:t>
            </a:r>
          </a:p>
          <a:p>
            <a:pPr marL="0" lvl="0" indent="0" algn="just" eaLnBrk="0" fontAlgn="base" hangingPunct="0">
              <a:spcBef>
                <a:spcPct val="0"/>
              </a:spcBef>
              <a:spcAft>
                <a:spcPct val="0"/>
              </a:spcAft>
              <a:buFontTx/>
              <a:buChar char="•"/>
              <a:tabLst>
                <a:tab pos="895350" algn="l"/>
              </a:tabLst>
            </a:pPr>
            <a:endParaRPr kumimoji="0" lang="fr-FR" sz="1800" b="0" i="0" u="none" strike="noStrike" cap="none" normalizeH="0" baseline="0" dirty="0" smtClean="0">
              <a:ln>
                <a:noFill/>
              </a:ln>
              <a:solidFill>
                <a:schemeClr val="tx1"/>
              </a:solidFill>
              <a:effectLst/>
              <a:latin typeface="Arial" pitchFamily="34" charset="0"/>
              <a:cs typeface="Arial" pitchFamily="34" charset="0"/>
            </a:endParaRPr>
          </a:p>
          <a:p>
            <a:pPr marL="0" lvl="0" indent="0" algn="just" eaLnBrk="0" fontAlgn="base" hangingPunct="0">
              <a:spcBef>
                <a:spcPct val="0"/>
              </a:spcBef>
              <a:spcAft>
                <a:spcPct val="0"/>
              </a:spcAft>
              <a:buFontTx/>
              <a:buChar char="•"/>
              <a:tabLst>
                <a:tab pos="895350" algn="l"/>
              </a:tabLst>
            </a:pPr>
            <a:r>
              <a:rPr kumimoji="0" lang="fr-FR"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Maintenir certains traits fondamentaux du tissu social et  économique.</a:t>
            </a:r>
          </a:p>
          <a:p>
            <a:pPr marL="0" lvl="0" indent="0" algn="just" eaLnBrk="0" fontAlgn="base" hangingPunct="0">
              <a:spcBef>
                <a:spcPct val="0"/>
              </a:spcBef>
              <a:spcAft>
                <a:spcPct val="0"/>
              </a:spcAft>
              <a:buFontTx/>
              <a:buChar char="•"/>
              <a:tabLst>
                <a:tab pos="895350" algn="l"/>
              </a:tabLst>
            </a:pPr>
            <a:endParaRPr kumimoji="0" lang="fr-FR" sz="1800" b="0" i="0" u="none" strike="noStrike" cap="none" normalizeH="0" baseline="0" dirty="0" smtClean="0">
              <a:ln>
                <a:noFill/>
              </a:ln>
              <a:solidFill>
                <a:schemeClr val="tx1"/>
              </a:solidFill>
              <a:effectLst/>
              <a:latin typeface="Arial" pitchFamily="34" charset="0"/>
              <a:cs typeface="Arial" pitchFamily="34" charset="0"/>
            </a:endParaRPr>
          </a:p>
          <a:p>
            <a:pPr marL="0" lvl="0" indent="0" algn="just" eaLnBrk="0" fontAlgn="base" hangingPunct="0">
              <a:spcBef>
                <a:spcPct val="0"/>
              </a:spcBef>
              <a:spcAft>
                <a:spcPct val="0"/>
              </a:spcAft>
              <a:buFontTx/>
              <a:buChar char="•"/>
              <a:tabLst>
                <a:tab pos="895350" algn="l"/>
              </a:tabLst>
            </a:pPr>
            <a:r>
              <a:rPr kumimoji="0" lang="fr-FR"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Définir des modalités de gestion urbaine.</a:t>
            </a:r>
          </a:p>
          <a:p>
            <a:pPr marL="0" lvl="0" indent="0" algn="just" eaLnBrk="0" fontAlgn="base" hangingPunct="0">
              <a:spcBef>
                <a:spcPct val="0"/>
              </a:spcBef>
              <a:spcAft>
                <a:spcPct val="0"/>
              </a:spcAft>
              <a:buFontTx/>
              <a:buChar char="•"/>
              <a:tabLst>
                <a:tab pos="895350" algn="l"/>
              </a:tabLst>
            </a:pPr>
            <a:endParaRPr kumimoji="0" lang="fr-FR" sz="1800" b="0" i="0" u="none" strike="noStrike" cap="none" normalizeH="0" baseline="0" dirty="0" smtClean="0">
              <a:ln>
                <a:noFill/>
              </a:ln>
              <a:solidFill>
                <a:schemeClr val="tx1"/>
              </a:solidFill>
              <a:effectLst/>
              <a:latin typeface="Arial" pitchFamily="34" charset="0"/>
              <a:cs typeface="Arial" pitchFamily="34" charset="0"/>
            </a:endParaRPr>
          </a:p>
          <a:p>
            <a:pPr marL="0" lvl="0" indent="0" algn="just" eaLnBrk="0" fontAlgn="base" hangingPunct="0">
              <a:spcBef>
                <a:spcPct val="0"/>
              </a:spcBef>
              <a:spcAft>
                <a:spcPct val="0"/>
              </a:spcAft>
              <a:buFontTx/>
              <a:buChar char="•"/>
              <a:tabLst>
                <a:tab pos="895350" algn="l"/>
              </a:tabLst>
            </a:pPr>
            <a:r>
              <a:rPr kumimoji="0" lang="fr-FR"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innovations techniques.</a:t>
            </a:r>
          </a:p>
          <a:p>
            <a:pPr marL="0" lvl="0" indent="0" algn="just" eaLnBrk="0" fontAlgn="base" hangingPunct="0">
              <a:spcBef>
                <a:spcPct val="0"/>
              </a:spcBef>
              <a:spcAft>
                <a:spcPct val="0"/>
              </a:spcAft>
              <a:buFontTx/>
              <a:buChar char="•"/>
              <a:tabLst>
                <a:tab pos="895350" algn="l"/>
              </a:tabLst>
            </a:pPr>
            <a:endParaRPr kumimoji="0" lang="fr-FR" sz="1800" b="0" i="0" u="none" strike="noStrike" cap="none" normalizeH="0" baseline="0" dirty="0" smtClean="0">
              <a:ln>
                <a:noFill/>
              </a:ln>
              <a:solidFill>
                <a:schemeClr val="tx1"/>
              </a:solidFill>
              <a:effectLst/>
              <a:latin typeface="Arial" pitchFamily="34" charset="0"/>
              <a:cs typeface="Arial" pitchFamily="34" charset="0"/>
            </a:endParaRPr>
          </a:p>
          <a:p>
            <a:pPr marL="0" lvl="0" indent="0" algn="just" eaLnBrk="0" fontAlgn="base" hangingPunct="0">
              <a:spcBef>
                <a:spcPct val="0"/>
              </a:spcBef>
              <a:spcAft>
                <a:spcPct val="0"/>
              </a:spcAft>
              <a:buFontTx/>
              <a:buChar char="•"/>
              <a:tabLst>
                <a:tab pos="895350" algn="l"/>
              </a:tabLst>
            </a:pPr>
            <a:r>
              <a:rPr kumimoji="0" lang="fr-FR"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former et requalifier le personnel.</a:t>
            </a:r>
            <a:endParaRPr kumimoji="0" lang="fr-FR" sz="4000" b="0" i="0" u="none" strike="noStrike" cap="none" normalizeH="0" baseline="0" dirty="0" smtClean="0">
              <a:ln>
                <a:noFill/>
              </a:ln>
              <a:solidFill>
                <a:schemeClr val="tx1"/>
              </a:solidFill>
              <a:effectLst/>
              <a:latin typeface="Arial" pitchFamily="34" charset="0"/>
              <a:cs typeface="Arial" pitchFamily="34" charset="0"/>
            </a:endParaRPr>
          </a:p>
          <a:p>
            <a:endParaRPr lang="fr-FR" dirty="0"/>
          </a:p>
        </p:txBody>
      </p:sp>
    </p:spTree>
  </p:cSld>
  <p:clrMapOvr>
    <a:masterClrMapping/>
  </p:clrMapOvr>
  <p:transition>
    <p:wheel spokes="8"/>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0"/>
            <a:ext cx="8229600" cy="1428736"/>
          </a:xfrm>
        </p:spPr>
        <p:txBody>
          <a:bodyPr>
            <a:normAutofit/>
          </a:bodyPr>
          <a:lstStyle/>
          <a:p>
            <a:r>
              <a:rPr lang="fr-FR" dirty="0" smtClean="0"/>
              <a:t>3/LE CONTENU DU MASTER PLAN</a:t>
            </a:r>
            <a:endParaRPr lang="fr-FR" dirty="0"/>
          </a:p>
        </p:txBody>
      </p:sp>
      <p:sp>
        <p:nvSpPr>
          <p:cNvPr id="3" name="Espace réservé du contenu 2"/>
          <p:cNvSpPr>
            <a:spLocks noGrp="1"/>
          </p:cNvSpPr>
          <p:nvPr>
            <p:ph idx="1"/>
          </p:nvPr>
        </p:nvSpPr>
        <p:spPr>
          <a:xfrm>
            <a:off x="285720" y="1928802"/>
            <a:ext cx="8501122" cy="4429156"/>
          </a:xfrm>
        </p:spPr>
        <p:txBody>
          <a:bodyPr/>
          <a:lstStyle/>
          <a:p>
            <a:pPr marL="0" lvl="0" indent="0" fontAlgn="base">
              <a:spcBef>
                <a:spcPct val="0"/>
              </a:spcBef>
              <a:spcAft>
                <a:spcPct val="0"/>
              </a:spcAft>
              <a:buFontTx/>
              <a:buChar char="•"/>
              <a:tabLst>
                <a:tab pos="457200" algn="l"/>
              </a:tabLst>
            </a:pPr>
            <a:r>
              <a:rPr kumimoji="0" lang="fr-FR"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Histoire urbaine et cartographie historique.</a:t>
            </a:r>
            <a:endParaRPr kumimoji="0" lang="fr-FR" sz="1800" b="0" i="0" u="none" strike="noStrike" cap="none" normalizeH="0" baseline="0" dirty="0" smtClean="0">
              <a:ln>
                <a:noFill/>
              </a:ln>
              <a:solidFill>
                <a:schemeClr val="tx1"/>
              </a:solidFill>
              <a:effectLst/>
              <a:latin typeface="Arial" pitchFamily="34" charset="0"/>
              <a:cs typeface="Arial" pitchFamily="34" charset="0"/>
            </a:endParaRPr>
          </a:p>
          <a:p>
            <a:pPr marL="0" lvl="0" indent="0" eaLnBrk="0" fontAlgn="base" hangingPunct="0">
              <a:spcBef>
                <a:spcPct val="0"/>
              </a:spcBef>
              <a:spcAft>
                <a:spcPct val="0"/>
              </a:spcAft>
              <a:buFontTx/>
              <a:buChar char="•"/>
              <a:tabLst>
                <a:tab pos="457200" algn="l"/>
              </a:tabLst>
            </a:pPr>
            <a:r>
              <a:rPr kumimoji="0" lang="fr-FR"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Urbanisme et paysage.</a:t>
            </a:r>
            <a:endParaRPr kumimoji="0" lang="fr-FR" sz="1800" b="0" i="0" u="none" strike="noStrike" cap="none" normalizeH="0" baseline="0" dirty="0" smtClean="0">
              <a:ln>
                <a:noFill/>
              </a:ln>
              <a:solidFill>
                <a:schemeClr val="tx1"/>
              </a:solidFill>
              <a:effectLst/>
              <a:latin typeface="Arial" pitchFamily="34" charset="0"/>
              <a:cs typeface="Arial" pitchFamily="34" charset="0"/>
            </a:endParaRPr>
          </a:p>
          <a:p>
            <a:pPr marL="0" lvl="0" indent="0" eaLnBrk="0" fontAlgn="base" hangingPunct="0">
              <a:spcBef>
                <a:spcPct val="0"/>
              </a:spcBef>
              <a:spcAft>
                <a:spcPct val="0"/>
              </a:spcAft>
              <a:buFontTx/>
              <a:buChar char="•"/>
              <a:tabLst>
                <a:tab pos="457200" algn="l"/>
              </a:tabLst>
            </a:pPr>
            <a:r>
              <a:rPr kumimoji="0" lang="fr-FR"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Elaboration d’un Système Informatique Géographique (SIG)</a:t>
            </a:r>
            <a:endParaRPr kumimoji="0" lang="fr-FR" sz="1800" b="0" i="0" u="none" strike="noStrike" cap="none" normalizeH="0" baseline="0" dirty="0" smtClean="0">
              <a:ln>
                <a:noFill/>
              </a:ln>
              <a:solidFill>
                <a:schemeClr val="tx1"/>
              </a:solidFill>
              <a:effectLst/>
              <a:latin typeface="Arial" pitchFamily="34" charset="0"/>
              <a:cs typeface="Arial" pitchFamily="34" charset="0"/>
            </a:endParaRPr>
          </a:p>
          <a:p>
            <a:pPr marL="0" lvl="0" indent="0" eaLnBrk="0" fontAlgn="base" hangingPunct="0">
              <a:spcBef>
                <a:spcPct val="0"/>
              </a:spcBef>
              <a:spcAft>
                <a:spcPct val="0"/>
              </a:spcAft>
              <a:buFontTx/>
              <a:buChar char="•"/>
              <a:tabLst>
                <a:tab pos="457200" algn="l"/>
              </a:tabLst>
            </a:pPr>
            <a:r>
              <a:rPr kumimoji="0" lang="fr-FR"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Nouvelle architecture et espace urbain .</a:t>
            </a:r>
            <a:endParaRPr kumimoji="0" lang="fr-FR" sz="1800" b="0" i="0" u="none" strike="noStrike" cap="none" normalizeH="0" baseline="0" dirty="0" smtClean="0">
              <a:ln>
                <a:noFill/>
              </a:ln>
              <a:solidFill>
                <a:schemeClr val="tx1"/>
              </a:solidFill>
              <a:effectLst/>
              <a:latin typeface="Arial" pitchFamily="34" charset="0"/>
              <a:cs typeface="Arial" pitchFamily="34" charset="0"/>
            </a:endParaRPr>
          </a:p>
          <a:p>
            <a:pPr marL="0" lvl="0" indent="0" eaLnBrk="0" fontAlgn="base" hangingPunct="0">
              <a:spcBef>
                <a:spcPct val="0"/>
              </a:spcBef>
              <a:spcAft>
                <a:spcPct val="0"/>
              </a:spcAft>
              <a:buFontTx/>
              <a:buChar char="•"/>
              <a:tabLst>
                <a:tab pos="457200" algn="l"/>
              </a:tabLst>
            </a:pPr>
            <a:r>
              <a:rPr kumimoji="0" lang="fr-FR"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Consolidation statique.</a:t>
            </a:r>
            <a:endParaRPr kumimoji="0" lang="fr-FR" sz="4000" b="0" i="0" u="none" strike="noStrike" cap="none" normalizeH="0" baseline="0" dirty="0" smtClean="0">
              <a:ln>
                <a:noFill/>
              </a:ln>
              <a:solidFill>
                <a:schemeClr val="tx1"/>
              </a:solidFill>
              <a:effectLst/>
              <a:latin typeface="Arial" pitchFamily="34" charset="0"/>
              <a:cs typeface="Arial" pitchFamily="34" charset="0"/>
            </a:endParaRPr>
          </a:p>
          <a:p>
            <a:endParaRPr lang="fr-FR" dirty="0"/>
          </a:p>
        </p:txBody>
      </p:sp>
    </p:spTree>
  </p:cSld>
  <p:clrMapOvr>
    <a:masterClrMapping/>
  </p:clrMapOvr>
  <p:transition>
    <p:wheel spokes="8"/>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4/LES PHASES DU MASTER PLAN</a:t>
            </a:r>
            <a:endParaRPr lang="fr-FR" dirty="0"/>
          </a:p>
        </p:txBody>
      </p:sp>
      <p:sp>
        <p:nvSpPr>
          <p:cNvPr id="5" name="Espace réservé du contenu 4"/>
          <p:cNvSpPr>
            <a:spLocks noGrp="1"/>
          </p:cNvSpPr>
          <p:nvPr>
            <p:ph idx="1"/>
          </p:nvPr>
        </p:nvSpPr>
        <p:spPr/>
        <p:txBody>
          <a:bodyPr>
            <a:normAutofit lnSpcReduction="10000"/>
          </a:bodyPr>
          <a:lstStyle/>
          <a:p>
            <a:pPr marL="0" lvl="0" indent="0" algn="justLow" eaLnBrk="0" fontAlgn="base" hangingPunct="0">
              <a:spcBef>
                <a:spcPct val="0"/>
              </a:spcBef>
              <a:spcAft>
                <a:spcPct val="0"/>
              </a:spcAft>
              <a:buNone/>
            </a:pPr>
            <a:r>
              <a:rPr kumimoji="0" lang="fr-FR" sz="2800" b="1" i="0" u="none" strike="noStrike" cap="none" normalizeH="0" baseline="0" smtClean="0">
                <a:ln>
                  <a:noFill/>
                </a:ln>
                <a:solidFill>
                  <a:schemeClr val="tx1"/>
                </a:solidFill>
                <a:effectLst/>
                <a:latin typeface="Arial" pitchFamily="34" charset="0"/>
                <a:ea typeface="Times New Roman" pitchFamily="18" charset="0"/>
                <a:cs typeface="Arial" pitchFamily="34" charset="0"/>
              </a:rPr>
              <a:t>Le projet  Master plan Constantine  est passé par plusieurs phases :</a:t>
            </a:r>
          </a:p>
          <a:p>
            <a:pPr marL="0" lvl="0" indent="0" algn="justLow" eaLnBrk="0" fontAlgn="base" hangingPunct="0">
              <a:spcBef>
                <a:spcPct val="0"/>
              </a:spcBef>
              <a:spcAft>
                <a:spcPct val="0"/>
              </a:spcAft>
              <a:buNone/>
            </a:pPr>
            <a:endParaRPr kumimoji="0" lang="fr-FR" sz="1800" b="0" i="0" u="none" strike="noStrike" cap="none" normalizeH="0" baseline="0" smtClean="0">
              <a:ln>
                <a:noFill/>
              </a:ln>
              <a:solidFill>
                <a:schemeClr val="tx1"/>
              </a:solidFill>
              <a:effectLst/>
              <a:latin typeface="Arial" pitchFamily="34" charset="0"/>
              <a:cs typeface="Arial" pitchFamily="34" charset="0"/>
            </a:endParaRPr>
          </a:p>
          <a:p>
            <a:pPr marL="0" lvl="0" indent="0" algn="justLow" eaLnBrk="0" fontAlgn="base" hangingPunct="0">
              <a:spcBef>
                <a:spcPct val="0"/>
              </a:spcBef>
              <a:spcAft>
                <a:spcPct val="0"/>
              </a:spcAft>
              <a:buNone/>
            </a:pPr>
            <a:r>
              <a:rPr kumimoji="0" lang="fr-FR" b="0" i="0" u="none" strike="noStrike" cap="none" normalizeH="0" baseline="0" smtClean="0">
                <a:ln>
                  <a:noFill/>
                </a:ln>
                <a:solidFill>
                  <a:schemeClr val="tx1"/>
                </a:solidFill>
                <a:effectLst/>
                <a:latin typeface="Arial" pitchFamily="34" charset="0"/>
                <a:ea typeface="Times New Roman" pitchFamily="18" charset="0"/>
                <a:cs typeface="Arial" pitchFamily="34" charset="0"/>
              </a:rPr>
              <a:t>- La première, consiste en l'acquisition des données générales d'encadrement, avec les points et les zones les plus significatifs de la région de Constantine.</a:t>
            </a:r>
            <a:endParaRPr kumimoji="0" lang="fr-FR" sz="1800" b="0" i="0" u="none" strike="noStrike" cap="none" normalizeH="0" baseline="0" smtClean="0">
              <a:ln>
                <a:noFill/>
              </a:ln>
              <a:solidFill>
                <a:schemeClr val="tx1"/>
              </a:solidFill>
              <a:effectLst/>
              <a:latin typeface="Arial" pitchFamily="34" charset="0"/>
              <a:cs typeface="Arial" pitchFamily="34" charset="0"/>
            </a:endParaRPr>
          </a:p>
          <a:p>
            <a:pPr marL="0" lvl="0" indent="0" algn="justLow" eaLnBrk="0" fontAlgn="base" hangingPunct="0">
              <a:spcBef>
                <a:spcPct val="0"/>
              </a:spcBef>
              <a:spcAft>
                <a:spcPct val="0"/>
              </a:spcAft>
              <a:buNone/>
            </a:pPr>
            <a:r>
              <a:rPr kumimoji="0" lang="fr-FR" b="0" i="0" u="none" strike="noStrike" cap="none" normalizeH="0" baseline="0" smtClean="0">
                <a:ln>
                  <a:noFill/>
                </a:ln>
                <a:solidFill>
                  <a:schemeClr val="tx1"/>
                </a:solidFill>
                <a:effectLst/>
                <a:latin typeface="Arial" pitchFamily="34" charset="0"/>
                <a:ea typeface="Times New Roman" pitchFamily="18" charset="0"/>
                <a:cs typeface="Arial" pitchFamily="34" charset="0"/>
              </a:rPr>
              <a:t>- La deuxième consiste en l'acquisition des données spécifiques et détaillées de la ville de Constantine.</a:t>
            </a:r>
            <a:endParaRPr kumimoji="0" lang="fr-FR" sz="4000" b="0" i="0" u="none" strike="noStrike" cap="none" normalizeH="0" baseline="0" smtClean="0">
              <a:ln>
                <a:noFill/>
              </a:ln>
              <a:solidFill>
                <a:schemeClr val="tx1"/>
              </a:solidFill>
              <a:effectLst/>
              <a:latin typeface="Arial" pitchFamily="34" charset="0"/>
              <a:cs typeface="Arial" pitchFamily="34" charset="0"/>
            </a:endParaRPr>
          </a:p>
          <a:p>
            <a:endParaRPr lang="fr-FR" dirty="0"/>
          </a:p>
        </p:txBody>
      </p:sp>
    </p:spTree>
  </p:cSld>
  <p:clrMapOvr>
    <a:masterClrMapping/>
  </p:clrMapOvr>
  <p:transition>
    <p:wheel spokes="8"/>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00034" y="285728"/>
            <a:ext cx="8229600" cy="6572272"/>
          </a:xfrm>
        </p:spPr>
        <p:txBody>
          <a:bodyPr/>
          <a:lstStyle/>
          <a:p>
            <a:endParaRPr lang="ar-DZ" dirty="0"/>
          </a:p>
        </p:txBody>
      </p:sp>
      <p:pic>
        <p:nvPicPr>
          <p:cNvPr id="3" name="Picture 6" descr="base photomontage1 copie"/>
          <p:cNvPicPr>
            <a:picLocks noChangeAspect="1" noChangeArrowheads="1"/>
          </p:cNvPicPr>
          <p:nvPr/>
        </p:nvPicPr>
        <p:blipFill>
          <a:blip r:embed="rId2"/>
          <a:srcRect/>
          <a:stretch>
            <a:fillRect/>
          </a:stretch>
        </p:blipFill>
        <p:spPr bwMode="auto">
          <a:xfrm>
            <a:off x="0" y="-1"/>
            <a:ext cx="9144000" cy="6858001"/>
          </a:xfrm>
          <a:prstGeom prst="rect">
            <a:avLst/>
          </a:prstGeom>
          <a:noFill/>
          <a:ln w="9525">
            <a:noFill/>
            <a:miter lim="800000"/>
            <a:headEnd/>
            <a:tailEnd/>
          </a:ln>
          <a:effectLst/>
        </p:spPr>
      </p:pic>
      <p:sp>
        <p:nvSpPr>
          <p:cNvPr id="4" name="Rectangle 3"/>
          <p:cNvSpPr/>
          <p:nvPr/>
        </p:nvSpPr>
        <p:spPr>
          <a:xfrm>
            <a:off x="2714612" y="285728"/>
            <a:ext cx="4643470" cy="830997"/>
          </a:xfrm>
          <a:prstGeom prst="rect">
            <a:avLst/>
          </a:prstGeom>
        </p:spPr>
        <p:txBody>
          <a:bodyPr wrap="square">
            <a:spAutoFit/>
          </a:bodyPr>
          <a:lstStyle/>
          <a:p>
            <a:r>
              <a:rPr lang="fr-FR" sz="4800" b="1" dirty="0" smtClean="0">
                <a:solidFill>
                  <a:srgbClr val="C00000"/>
                </a:solidFill>
              </a:rPr>
              <a:t>B: Le </a:t>
            </a:r>
            <a:r>
              <a:rPr lang="fr-FR" sz="4800" b="1" dirty="0" smtClean="0">
                <a:solidFill>
                  <a:srgbClr val="C00000"/>
                </a:solidFill>
              </a:rPr>
              <a:t>TRAMWAY</a:t>
            </a:r>
            <a:endParaRPr lang="fr-FR" sz="4800" b="1" dirty="0">
              <a:solidFill>
                <a:srgbClr val="C00000"/>
              </a:solidFill>
            </a:endParaRPr>
          </a:p>
        </p:txBody>
      </p:sp>
    </p:spTree>
  </p:cSld>
  <p:clrMapOvr>
    <a:masterClrMapping/>
  </p:clrMapOvr>
  <p:transition spd="slow">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heckerboard(across)">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214282" y="0"/>
            <a:ext cx="7772400" cy="857232"/>
          </a:xfrm>
        </p:spPr>
        <p:txBody>
          <a:bodyPr/>
          <a:lstStyle/>
          <a:p>
            <a:r>
              <a:rPr lang="fr-FR" dirty="0" smtClean="0"/>
              <a:t>1/DEFINITION</a:t>
            </a:r>
            <a:endParaRPr lang="ar-DZ" dirty="0"/>
          </a:p>
        </p:txBody>
      </p:sp>
      <p:sp>
        <p:nvSpPr>
          <p:cNvPr id="3" name="Sous-titre 2"/>
          <p:cNvSpPr>
            <a:spLocks noGrp="1"/>
          </p:cNvSpPr>
          <p:nvPr>
            <p:ph type="subTitle" idx="1"/>
          </p:nvPr>
        </p:nvSpPr>
        <p:spPr>
          <a:xfrm>
            <a:off x="0" y="714356"/>
            <a:ext cx="9144000" cy="5643602"/>
          </a:xfrm>
        </p:spPr>
        <p:txBody>
          <a:bodyPr/>
          <a:lstStyle/>
          <a:p>
            <a:pPr algn="l"/>
            <a:r>
              <a:rPr lang="fr-FR" dirty="0" smtClean="0"/>
              <a:t>C’est un </a:t>
            </a:r>
            <a:r>
              <a:rPr lang="fr-FR" dirty="0" smtClean="0"/>
              <a:t>projet ouvert qui donne à la ville un </a:t>
            </a:r>
            <a:r>
              <a:rPr lang="fr-FR" dirty="0" smtClean="0"/>
              <a:t>aspect</a:t>
            </a:r>
            <a:endParaRPr lang="fr-FR" dirty="0" smtClean="0"/>
          </a:p>
          <a:p>
            <a:pPr algn="l"/>
            <a:r>
              <a:rPr lang="fr-FR" dirty="0" err="1" smtClean="0"/>
              <a:t>Ésthétique</a:t>
            </a:r>
            <a:r>
              <a:rPr lang="fr-FR" dirty="0" smtClean="0"/>
              <a:t> l’</a:t>
            </a:r>
            <a:r>
              <a:rPr lang="fr-FR" dirty="0" err="1" smtClean="0"/>
              <a:t>amboutillage</a:t>
            </a:r>
            <a:r>
              <a:rPr lang="fr-FR" dirty="0" smtClean="0"/>
              <a:t> et une dimension économique en diminuant dans la ville et en criant de fortes relations centre-</a:t>
            </a:r>
            <a:r>
              <a:rPr lang="fr-FR" dirty="0" err="1" smtClean="0"/>
              <a:t>perépherique</a:t>
            </a:r>
            <a:endParaRPr lang="ar-DZ" dirty="0"/>
          </a:p>
        </p:txBody>
      </p:sp>
    </p:spTree>
  </p:cSld>
  <p:clrMapOvr>
    <a:masterClrMapping/>
  </p:clrMapOvr>
  <p:transition spd="slow">
    <p:wheel/>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0"/>
            <a:ext cx="9144000" cy="6858000"/>
          </a:xfrm>
        </p:spPr>
        <p:txBody>
          <a:bodyPr/>
          <a:lstStyle/>
          <a:p>
            <a:endParaRPr lang="ar-DZ" dirty="0"/>
          </a:p>
        </p:txBody>
      </p:sp>
      <p:pic>
        <p:nvPicPr>
          <p:cNvPr id="3" name="Picture 4" descr="corridors"/>
          <p:cNvPicPr>
            <a:picLocks noChangeAspect="1" noChangeArrowheads="1"/>
          </p:cNvPicPr>
          <p:nvPr/>
        </p:nvPicPr>
        <p:blipFill>
          <a:blip r:embed="rId2"/>
          <a:srcRect/>
          <a:stretch>
            <a:fillRect/>
          </a:stretch>
        </p:blipFill>
        <p:spPr>
          <a:xfrm rot="5400000">
            <a:off x="1149493" y="-1136507"/>
            <a:ext cx="6858000" cy="9131014"/>
          </a:xfrm>
          <a:prstGeom prst="rect">
            <a:avLst/>
          </a:prstGeom>
          <a:noFill/>
          <a:ln/>
        </p:spPr>
      </p:pic>
      <p:sp>
        <p:nvSpPr>
          <p:cNvPr id="4" name="Rectangle 3"/>
          <p:cNvSpPr/>
          <p:nvPr/>
        </p:nvSpPr>
        <p:spPr>
          <a:xfrm>
            <a:off x="357158" y="214290"/>
            <a:ext cx="5429288" cy="646331"/>
          </a:xfrm>
          <a:prstGeom prst="rect">
            <a:avLst/>
          </a:prstGeom>
        </p:spPr>
        <p:txBody>
          <a:bodyPr wrap="square">
            <a:spAutoFit/>
          </a:bodyPr>
          <a:lstStyle/>
          <a:p>
            <a:r>
              <a:rPr lang="fr-FR" sz="3600" b="1" dirty="0" smtClean="0"/>
              <a:t>2/La </a:t>
            </a:r>
            <a:r>
              <a:rPr lang="fr-FR" sz="3600" b="1" dirty="0" smtClean="0"/>
              <a:t>ligne du projet </a:t>
            </a:r>
            <a:endParaRPr lang="fr-FR" sz="3600" b="1" dirty="0"/>
          </a:p>
        </p:txBody>
      </p:sp>
      <p:sp>
        <p:nvSpPr>
          <p:cNvPr id="5" name="Rectangle 4"/>
          <p:cNvSpPr/>
          <p:nvPr/>
        </p:nvSpPr>
        <p:spPr>
          <a:xfrm>
            <a:off x="357158" y="2357430"/>
            <a:ext cx="941540" cy="369332"/>
          </a:xfrm>
          <a:prstGeom prst="rect">
            <a:avLst/>
          </a:prstGeom>
        </p:spPr>
        <p:txBody>
          <a:bodyPr wrap="none">
            <a:spAutoFit/>
          </a:bodyPr>
          <a:lstStyle/>
          <a:p>
            <a:r>
              <a:rPr lang="fr-FR" b="1" dirty="0" smtClean="0"/>
              <a:t>Zouaghi</a:t>
            </a:r>
            <a:endParaRPr lang="ar-DZ" b="1" dirty="0"/>
          </a:p>
        </p:txBody>
      </p:sp>
      <p:sp>
        <p:nvSpPr>
          <p:cNvPr id="6" name="Rectangle 5"/>
          <p:cNvSpPr/>
          <p:nvPr/>
        </p:nvSpPr>
        <p:spPr>
          <a:xfrm>
            <a:off x="3786182" y="3071810"/>
            <a:ext cx="2589086" cy="369332"/>
          </a:xfrm>
          <a:prstGeom prst="rect">
            <a:avLst/>
          </a:prstGeom>
        </p:spPr>
        <p:txBody>
          <a:bodyPr wrap="square">
            <a:spAutoFit/>
          </a:bodyPr>
          <a:lstStyle/>
          <a:p>
            <a:pPr>
              <a:spcBef>
                <a:spcPct val="50000"/>
              </a:spcBef>
              <a:buClr>
                <a:srgbClr val="FFFF00"/>
              </a:buClr>
            </a:pPr>
            <a:r>
              <a:rPr lang="fr-FR" b="1" dirty="0" smtClean="0">
                <a:solidFill>
                  <a:schemeClr val="tx2">
                    <a:lumMod val="75000"/>
                  </a:schemeClr>
                </a:solidFill>
              </a:rPr>
              <a:t>L’université </a:t>
            </a:r>
            <a:r>
              <a:rPr lang="fr-FR" b="1" dirty="0" err="1" smtClean="0">
                <a:solidFill>
                  <a:schemeClr val="tx2">
                    <a:lumMod val="75000"/>
                  </a:schemeClr>
                </a:solidFill>
              </a:rPr>
              <a:t>Mentouri</a:t>
            </a:r>
            <a:endParaRPr lang="fr-FR" b="1" dirty="0" smtClean="0">
              <a:solidFill>
                <a:schemeClr val="tx2">
                  <a:lumMod val="75000"/>
                </a:schemeClr>
              </a:solidFill>
            </a:endParaRPr>
          </a:p>
        </p:txBody>
      </p:sp>
      <p:sp>
        <p:nvSpPr>
          <p:cNvPr id="7" name="Rectangle 6"/>
          <p:cNvSpPr/>
          <p:nvPr/>
        </p:nvSpPr>
        <p:spPr>
          <a:xfrm>
            <a:off x="7439687" y="4143380"/>
            <a:ext cx="1843774" cy="369332"/>
          </a:xfrm>
          <a:prstGeom prst="rect">
            <a:avLst/>
          </a:prstGeom>
        </p:spPr>
        <p:txBody>
          <a:bodyPr wrap="none">
            <a:spAutoFit/>
          </a:bodyPr>
          <a:lstStyle/>
          <a:p>
            <a:r>
              <a:rPr lang="fr-FR" b="1" dirty="0" smtClean="0"/>
              <a:t>Djebel </a:t>
            </a:r>
            <a:r>
              <a:rPr lang="fr-FR" b="1" dirty="0" err="1" smtClean="0"/>
              <a:t>elouahche</a:t>
            </a:r>
            <a:endParaRPr lang="fr-FR" b="1" dirty="0"/>
          </a:p>
        </p:txBody>
      </p:sp>
      <p:sp>
        <p:nvSpPr>
          <p:cNvPr id="8" name="Rectangle 7"/>
          <p:cNvSpPr/>
          <p:nvPr/>
        </p:nvSpPr>
        <p:spPr>
          <a:xfrm>
            <a:off x="7000892" y="1214422"/>
            <a:ext cx="1263616" cy="369332"/>
          </a:xfrm>
          <a:prstGeom prst="rect">
            <a:avLst/>
          </a:prstGeom>
        </p:spPr>
        <p:txBody>
          <a:bodyPr wrap="none">
            <a:spAutoFit/>
          </a:bodyPr>
          <a:lstStyle/>
          <a:p>
            <a:r>
              <a:rPr lang="fr-FR" dirty="0" smtClean="0"/>
              <a:t>Centre ville</a:t>
            </a:r>
            <a:endParaRPr lang="fr-FR" dirty="0"/>
          </a:p>
        </p:txBody>
      </p:sp>
      <p:sp>
        <p:nvSpPr>
          <p:cNvPr id="9" name="Rectangle 8"/>
          <p:cNvSpPr/>
          <p:nvPr/>
        </p:nvSpPr>
        <p:spPr>
          <a:xfrm>
            <a:off x="6215074" y="1785926"/>
            <a:ext cx="2147126" cy="369332"/>
          </a:xfrm>
          <a:prstGeom prst="rect">
            <a:avLst/>
          </a:prstGeom>
        </p:spPr>
        <p:txBody>
          <a:bodyPr wrap="none">
            <a:spAutoFit/>
          </a:bodyPr>
          <a:lstStyle/>
          <a:p>
            <a:pPr>
              <a:spcBef>
                <a:spcPct val="50000"/>
              </a:spcBef>
              <a:buClr>
                <a:srgbClr val="FFFF00"/>
              </a:buClr>
            </a:pPr>
            <a:r>
              <a:rPr lang="fr-FR" b="1" dirty="0" smtClean="0">
                <a:solidFill>
                  <a:schemeClr val="tx2">
                    <a:lumMod val="75000"/>
                  </a:schemeClr>
                </a:solidFill>
              </a:rPr>
              <a:t>La Place des Martyrs</a:t>
            </a:r>
          </a:p>
        </p:txBody>
      </p:sp>
    </p:spTree>
  </p:cSld>
  <p:clrMapOvr>
    <a:masterClrMapping/>
  </p:clrMapOvr>
  <p:transition spd="slow">
    <p:wipe dir="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57158" y="285728"/>
            <a:ext cx="8229600" cy="1000108"/>
          </a:xfrm>
        </p:spPr>
        <p:txBody>
          <a:bodyPr>
            <a:normAutofit fontScale="90000"/>
          </a:bodyPr>
          <a:lstStyle/>
          <a:p>
            <a:pPr lvl="0"/>
            <a:r>
              <a:rPr lang="fr-FR" dirty="0" smtClean="0"/>
              <a:t>3/Exploitation </a:t>
            </a:r>
            <a:r>
              <a:rPr lang="fr-FR" dirty="0" smtClean="0"/>
              <a:t>de la ligne de tramway</a:t>
            </a:r>
            <a:br>
              <a:rPr lang="fr-FR" dirty="0" smtClean="0"/>
            </a:br>
            <a:endParaRPr lang="ar-DZ" dirty="0"/>
          </a:p>
        </p:txBody>
      </p:sp>
      <p:sp>
        <p:nvSpPr>
          <p:cNvPr id="3" name="Espace réservé du contenu 2"/>
          <p:cNvSpPr>
            <a:spLocks noGrp="1"/>
          </p:cNvSpPr>
          <p:nvPr>
            <p:ph idx="1"/>
          </p:nvPr>
        </p:nvSpPr>
        <p:spPr/>
        <p:txBody>
          <a:bodyPr/>
          <a:lstStyle/>
          <a:p>
            <a:pPr lvl="0">
              <a:defRPr/>
            </a:pPr>
            <a:r>
              <a:rPr lang="fr-FR" dirty="0" smtClean="0"/>
              <a:t>Longueur </a:t>
            </a:r>
            <a:r>
              <a:rPr lang="fr-FR" dirty="0" smtClean="0"/>
              <a:t>de </a:t>
            </a:r>
            <a:r>
              <a:rPr lang="fr-FR" dirty="0" smtClean="0"/>
              <a:t>tracé </a:t>
            </a:r>
            <a:r>
              <a:rPr lang="fr-FR" dirty="0" smtClean="0">
                <a:solidFill>
                  <a:srgbClr val="FF0000"/>
                </a:solidFill>
              </a:rPr>
              <a:t>9km.</a:t>
            </a:r>
            <a:r>
              <a:rPr lang="fr-FR" dirty="0" smtClean="0"/>
              <a:t> </a:t>
            </a:r>
          </a:p>
          <a:p>
            <a:pPr lvl="0">
              <a:defRPr/>
            </a:pPr>
            <a:r>
              <a:rPr lang="fr-FR" dirty="0" smtClean="0"/>
              <a:t>Vitesse commerciale </a:t>
            </a:r>
            <a:r>
              <a:rPr lang="fr-FR" dirty="0" smtClean="0">
                <a:solidFill>
                  <a:srgbClr val="FF0000"/>
                </a:solidFill>
              </a:rPr>
              <a:t>: 20 km/h.</a:t>
            </a:r>
          </a:p>
          <a:p>
            <a:pPr lvl="0">
              <a:defRPr/>
            </a:pPr>
            <a:r>
              <a:rPr lang="fr-FR" dirty="0" smtClean="0"/>
              <a:t>Temps de parcours </a:t>
            </a:r>
            <a:r>
              <a:rPr lang="fr-FR" dirty="0" smtClean="0">
                <a:solidFill>
                  <a:srgbClr val="FF0000"/>
                </a:solidFill>
              </a:rPr>
              <a:t>: 27 min.</a:t>
            </a:r>
          </a:p>
          <a:p>
            <a:pPr lvl="0">
              <a:defRPr/>
            </a:pPr>
            <a:r>
              <a:rPr lang="fr-FR" dirty="0" smtClean="0"/>
              <a:t>Fréquence : de l’ordre de </a:t>
            </a:r>
            <a:r>
              <a:rPr lang="fr-FR" dirty="0" smtClean="0">
                <a:solidFill>
                  <a:srgbClr val="FF0000"/>
                </a:solidFill>
              </a:rPr>
              <a:t>4 min.</a:t>
            </a:r>
          </a:p>
          <a:p>
            <a:pPr lvl="0">
              <a:defRPr/>
            </a:pPr>
            <a:r>
              <a:rPr lang="fr-FR" dirty="0" smtClean="0"/>
              <a:t>Rame de </a:t>
            </a:r>
            <a:r>
              <a:rPr lang="fr-FR" dirty="0" smtClean="0">
                <a:solidFill>
                  <a:srgbClr val="FF0000"/>
                </a:solidFill>
              </a:rPr>
              <a:t>300 </a:t>
            </a:r>
            <a:r>
              <a:rPr lang="fr-FR" dirty="0" smtClean="0"/>
              <a:t>à </a:t>
            </a:r>
            <a:r>
              <a:rPr lang="fr-FR" dirty="0" smtClean="0">
                <a:solidFill>
                  <a:srgbClr val="FF0000"/>
                </a:solidFill>
              </a:rPr>
              <a:t>400</a:t>
            </a:r>
            <a:r>
              <a:rPr lang="fr-FR" dirty="0" smtClean="0"/>
              <a:t>  </a:t>
            </a:r>
            <a:r>
              <a:rPr lang="fr-FR" dirty="0" err="1" smtClean="0"/>
              <a:t>pass</a:t>
            </a:r>
            <a:r>
              <a:rPr lang="fr-FR" dirty="0" smtClean="0"/>
              <a:t> </a:t>
            </a:r>
            <a:r>
              <a:rPr lang="fr-FR" dirty="0" smtClean="0">
                <a:solidFill>
                  <a:srgbClr val="FF0000"/>
                </a:solidFill>
              </a:rPr>
              <a:t>(6 pers/m2).</a:t>
            </a:r>
          </a:p>
          <a:p>
            <a:pPr lvl="0">
              <a:defRPr/>
            </a:pPr>
            <a:r>
              <a:rPr lang="fr-FR" dirty="0" smtClean="0"/>
              <a:t>Charge heure de pointe </a:t>
            </a:r>
            <a:r>
              <a:rPr lang="fr-FR" dirty="0" smtClean="0">
                <a:solidFill>
                  <a:srgbClr val="FF0000"/>
                </a:solidFill>
              </a:rPr>
              <a:t>: 6000 </a:t>
            </a:r>
            <a:r>
              <a:rPr lang="fr-FR" dirty="0" err="1" smtClean="0">
                <a:solidFill>
                  <a:srgbClr val="FF0000"/>
                </a:solidFill>
              </a:rPr>
              <a:t>pass</a:t>
            </a:r>
            <a:r>
              <a:rPr lang="fr-FR" dirty="0" smtClean="0">
                <a:solidFill>
                  <a:srgbClr val="FF0000"/>
                </a:solidFill>
              </a:rPr>
              <a:t>/h/s.</a:t>
            </a:r>
          </a:p>
          <a:p>
            <a:pPr lvl="0">
              <a:defRPr/>
            </a:pPr>
            <a:r>
              <a:rPr lang="fr-FR" dirty="0" smtClean="0"/>
              <a:t>Priorité aux feux tricolores pour le. tramway</a:t>
            </a:r>
          </a:p>
          <a:p>
            <a:endParaRPr lang="ar-DZ" dirty="0"/>
          </a:p>
        </p:txBody>
      </p:sp>
    </p:spTree>
  </p:cSld>
  <p:clrMapOvr>
    <a:masterClrMapping/>
  </p:clrMapOvr>
  <p:transition spd="slow">
    <p:wheel/>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0"/>
            <a:ext cx="9144000" cy="6858000"/>
          </a:xfrm>
        </p:spPr>
        <p:txBody>
          <a:bodyPr/>
          <a:lstStyle/>
          <a:p>
            <a:endParaRPr lang="ar-DZ" dirty="0"/>
          </a:p>
        </p:txBody>
      </p:sp>
      <p:pic>
        <p:nvPicPr>
          <p:cNvPr id="3" name="Picture 5" descr="perspective- viaduc 2"/>
          <p:cNvPicPr>
            <a:picLocks noChangeAspect="1" noChangeArrowheads="1"/>
          </p:cNvPicPr>
          <p:nvPr/>
        </p:nvPicPr>
        <p:blipFill>
          <a:blip r:embed="rId2"/>
          <a:srcRect/>
          <a:stretch>
            <a:fillRect/>
          </a:stretch>
        </p:blipFill>
        <p:spPr bwMode="auto">
          <a:xfrm>
            <a:off x="0" y="0"/>
            <a:ext cx="9144000" cy="6929462"/>
          </a:xfrm>
          <a:prstGeom prst="rect">
            <a:avLst/>
          </a:prstGeom>
          <a:noFill/>
          <a:ln w="9525">
            <a:noFill/>
            <a:miter lim="800000"/>
            <a:headEnd/>
            <a:tailEnd/>
          </a:ln>
          <a:effectLst/>
        </p:spPr>
      </p:pic>
      <p:sp>
        <p:nvSpPr>
          <p:cNvPr id="4" name="Rectangle 3"/>
          <p:cNvSpPr/>
          <p:nvPr/>
        </p:nvSpPr>
        <p:spPr>
          <a:xfrm>
            <a:off x="1857356" y="1571612"/>
            <a:ext cx="3429024" cy="830997"/>
          </a:xfrm>
          <a:prstGeom prst="rect">
            <a:avLst/>
          </a:prstGeom>
        </p:spPr>
        <p:txBody>
          <a:bodyPr wrap="square">
            <a:spAutoFit/>
          </a:bodyPr>
          <a:lstStyle/>
          <a:p>
            <a:pPr lvl="0" algn="ctr">
              <a:spcBef>
                <a:spcPct val="0"/>
              </a:spcBef>
              <a:defRPr/>
            </a:pPr>
            <a:r>
              <a:rPr lang="fr-FR" sz="4800" dirty="0" smtClean="0">
                <a:solidFill>
                  <a:srgbClr val="FF0000"/>
                </a:solidFill>
              </a:rPr>
              <a:t>C:LE </a:t>
            </a:r>
            <a:r>
              <a:rPr lang="fr-FR" sz="4800" dirty="0" smtClean="0">
                <a:solidFill>
                  <a:srgbClr val="FF0000"/>
                </a:solidFill>
              </a:rPr>
              <a:t>VIADUC</a:t>
            </a:r>
            <a:endParaRPr lang="fr-FR" sz="4800" dirty="0">
              <a:solidFill>
                <a:srgbClr val="FF0000"/>
              </a:solidFill>
            </a:endParaRPr>
          </a:p>
        </p:txBody>
      </p:sp>
    </p:spTree>
  </p:cSld>
  <p:clrMapOvr>
    <a:masterClrMapping/>
  </p:clrMapOvr>
  <p:transition spd="slow">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plus(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ar-DZ" dirty="0"/>
          </a:p>
        </p:txBody>
      </p:sp>
      <p:sp>
        <p:nvSpPr>
          <p:cNvPr id="3" name="Espace réservé du contenu 2"/>
          <p:cNvSpPr>
            <a:spLocks noGrp="1"/>
          </p:cNvSpPr>
          <p:nvPr>
            <p:ph idx="1"/>
          </p:nvPr>
        </p:nvSpPr>
        <p:spPr>
          <a:xfrm>
            <a:off x="0" y="2143116"/>
            <a:ext cx="9144000" cy="4714884"/>
          </a:xfrm>
        </p:spPr>
        <p:txBody>
          <a:bodyPr>
            <a:normAutofit/>
          </a:bodyPr>
          <a:lstStyle/>
          <a:p>
            <a:pPr lvl="0">
              <a:defRPr/>
            </a:pPr>
            <a:r>
              <a:rPr lang="fr-FR" sz="2400" dirty="0" smtClean="0"/>
              <a:t>Jonction entre l’université </a:t>
            </a:r>
            <a:r>
              <a:rPr lang="fr-FR" sz="2400" dirty="0" err="1" smtClean="0"/>
              <a:t>Mentouri</a:t>
            </a:r>
            <a:r>
              <a:rPr lang="fr-FR" sz="2400" dirty="0" smtClean="0"/>
              <a:t> et la Zone Industrielle </a:t>
            </a:r>
            <a:r>
              <a:rPr lang="fr-FR" sz="2400" dirty="0" err="1" smtClean="0"/>
              <a:t>Rhumel</a:t>
            </a:r>
            <a:endParaRPr lang="fr-FR" sz="2400" dirty="0" smtClean="0"/>
          </a:p>
          <a:p>
            <a:pPr lvl="0">
              <a:defRPr/>
            </a:pPr>
            <a:r>
              <a:rPr lang="fr-FR" sz="2400" dirty="0" smtClean="0"/>
              <a:t>Longueur de l’ordre de 470m </a:t>
            </a:r>
          </a:p>
          <a:p>
            <a:pPr lvl="0">
              <a:defRPr/>
            </a:pPr>
            <a:r>
              <a:rPr lang="fr-FR" sz="2400" dirty="0" smtClean="0"/>
              <a:t>Trottoirs aménagés pour les traversées piétonnes et cyclistes</a:t>
            </a:r>
            <a:endParaRPr lang="fr-FR" sz="2400" dirty="0"/>
          </a:p>
        </p:txBody>
      </p:sp>
      <p:graphicFrame>
        <p:nvGraphicFramePr>
          <p:cNvPr id="4" name="Object 18"/>
          <p:cNvGraphicFramePr>
            <a:graphicFrameLocks noChangeAspect="1"/>
          </p:cNvGraphicFramePr>
          <p:nvPr/>
        </p:nvGraphicFramePr>
        <p:xfrm>
          <a:off x="0" y="0"/>
          <a:ext cx="9229725" cy="2057400"/>
        </p:xfrm>
        <a:graphic>
          <a:graphicData uri="http://schemas.openxmlformats.org/presentationml/2006/ole">
            <p:oleObj spid="_x0000_s1026" name="Photo Editor Photo" r:id="rId4" imgW="46323810" imgH="10364647" progId="">
              <p:embed/>
            </p:oleObj>
          </a:graphicData>
        </a:graphic>
      </p:graphicFrame>
      <p:sp>
        <p:nvSpPr>
          <p:cNvPr id="6" name="Freeform 19"/>
          <p:cNvSpPr>
            <a:spLocks/>
          </p:cNvSpPr>
          <p:nvPr/>
        </p:nvSpPr>
        <p:spPr bwMode="auto">
          <a:xfrm>
            <a:off x="1142976" y="714356"/>
            <a:ext cx="7772400" cy="617538"/>
          </a:xfrm>
          <a:custGeom>
            <a:avLst/>
            <a:gdLst/>
            <a:ahLst/>
            <a:cxnLst>
              <a:cxn ang="0">
                <a:pos x="0" y="0"/>
              </a:cxn>
              <a:cxn ang="0">
                <a:pos x="402" y="132"/>
              </a:cxn>
              <a:cxn ang="0">
                <a:pos x="1398" y="312"/>
              </a:cxn>
              <a:cxn ang="0">
                <a:pos x="2694" y="378"/>
              </a:cxn>
              <a:cxn ang="0">
                <a:pos x="3924" y="378"/>
              </a:cxn>
              <a:cxn ang="0">
                <a:pos x="4896" y="330"/>
              </a:cxn>
            </a:cxnLst>
            <a:rect l="0" t="0" r="r" b="b"/>
            <a:pathLst>
              <a:path w="4896" h="389">
                <a:moveTo>
                  <a:pt x="0" y="0"/>
                </a:moveTo>
                <a:cubicBezTo>
                  <a:pt x="84" y="40"/>
                  <a:pt x="169" y="80"/>
                  <a:pt x="402" y="132"/>
                </a:cubicBezTo>
                <a:cubicBezTo>
                  <a:pt x="635" y="184"/>
                  <a:pt x="1016" y="271"/>
                  <a:pt x="1398" y="312"/>
                </a:cubicBezTo>
                <a:cubicBezTo>
                  <a:pt x="1780" y="353"/>
                  <a:pt x="2273" y="367"/>
                  <a:pt x="2694" y="378"/>
                </a:cubicBezTo>
                <a:cubicBezTo>
                  <a:pt x="3115" y="389"/>
                  <a:pt x="3557" y="386"/>
                  <a:pt x="3924" y="378"/>
                </a:cubicBezTo>
                <a:cubicBezTo>
                  <a:pt x="4291" y="370"/>
                  <a:pt x="4694" y="340"/>
                  <a:pt x="4896" y="330"/>
                </a:cubicBezTo>
              </a:path>
            </a:pathLst>
          </a:custGeom>
          <a:noFill/>
          <a:ln w="101600" cap="flat" cmpd="sng">
            <a:solidFill>
              <a:schemeClr val="hlink"/>
            </a:solidFill>
            <a:prstDash val="solid"/>
            <a:round/>
            <a:headEnd type="oval" w="med" len="med"/>
            <a:tailEnd type="triangle" w="med" len="med"/>
          </a:ln>
          <a:effectLst/>
        </p:spPr>
        <p:txBody>
          <a:bodyPr/>
          <a:lstStyle/>
          <a:p>
            <a:endParaRPr lang="fr-FR"/>
          </a:p>
        </p:txBody>
      </p:sp>
      <p:sp>
        <p:nvSpPr>
          <p:cNvPr id="7" name="Rectangle 6"/>
          <p:cNvSpPr/>
          <p:nvPr/>
        </p:nvSpPr>
        <p:spPr>
          <a:xfrm>
            <a:off x="500034" y="214290"/>
            <a:ext cx="2460097" cy="400110"/>
          </a:xfrm>
          <a:prstGeom prst="rect">
            <a:avLst/>
          </a:prstGeom>
        </p:spPr>
        <p:txBody>
          <a:bodyPr wrap="none">
            <a:spAutoFit/>
          </a:bodyPr>
          <a:lstStyle/>
          <a:p>
            <a:pPr>
              <a:spcBef>
                <a:spcPct val="50000"/>
              </a:spcBef>
            </a:pPr>
            <a:r>
              <a:rPr lang="fr-FR" sz="2000" dirty="0" smtClean="0">
                <a:solidFill>
                  <a:schemeClr val="hlink"/>
                </a:solidFill>
                <a:effectLst>
                  <a:outerShdw blurRad="38100" dist="38100" dir="2700000" algn="tl">
                    <a:srgbClr val="000000"/>
                  </a:outerShdw>
                </a:effectLst>
              </a:rPr>
              <a:t>Université MENTOURI</a:t>
            </a:r>
            <a:endParaRPr lang="fr-FR" sz="2000" dirty="0">
              <a:solidFill>
                <a:schemeClr val="hlink"/>
              </a:solidFill>
              <a:effectLst>
                <a:outerShdw blurRad="38100" dist="38100" dir="2700000" algn="tl">
                  <a:srgbClr val="000000"/>
                </a:outerShdw>
              </a:effectLst>
            </a:endParaRPr>
          </a:p>
        </p:txBody>
      </p:sp>
      <p:sp>
        <p:nvSpPr>
          <p:cNvPr id="8" name="Rectangle 7"/>
          <p:cNvSpPr/>
          <p:nvPr/>
        </p:nvSpPr>
        <p:spPr>
          <a:xfrm>
            <a:off x="4857752" y="285728"/>
            <a:ext cx="3896317" cy="400110"/>
          </a:xfrm>
          <a:prstGeom prst="rect">
            <a:avLst/>
          </a:prstGeom>
        </p:spPr>
        <p:txBody>
          <a:bodyPr wrap="square">
            <a:spAutoFit/>
          </a:bodyPr>
          <a:lstStyle/>
          <a:p>
            <a:pPr>
              <a:spcBef>
                <a:spcPct val="50000"/>
              </a:spcBef>
            </a:pPr>
            <a:r>
              <a:rPr lang="fr-FR" sz="2000" dirty="0" smtClean="0">
                <a:solidFill>
                  <a:schemeClr val="hlink"/>
                </a:solidFill>
                <a:effectLst>
                  <a:outerShdw blurRad="38100" dist="38100" dir="2700000" algn="tl">
                    <a:srgbClr val="000000"/>
                  </a:outerShdw>
                </a:effectLst>
              </a:rPr>
              <a:t>Pôle multimodal  Zone industrielle</a:t>
            </a:r>
            <a:endParaRPr lang="fr-FR" sz="2000" dirty="0">
              <a:solidFill>
                <a:schemeClr val="hlink"/>
              </a:solidFill>
              <a:effectLst>
                <a:outerShdw blurRad="38100" dist="38100" dir="2700000" algn="tl">
                  <a:srgbClr val="000000"/>
                </a:outerShdw>
              </a:effectLst>
            </a:endParaRPr>
          </a:p>
        </p:txBody>
      </p:sp>
      <p:pic>
        <p:nvPicPr>
          <p:cNvPr id="9" name="Picture 6"/>
          <p:cNvPicPr>
            <a:picLocks noChangeAspect="1" noChangeArrowheads="1"/>
          </p:cNvPicPr>
          <p:nvPr/>
        </p:nvPicPr>
        <p:blipFill>
          <a:blip r:embed="rId5"/>
          <a:srcRect/>
          <a:stretch>
            <a:fillRect/>
          </a:stretch>
        </p:blipFill>
        <p:spPr>
          <a:xfrm>
            <a:off x="0" y="3786191"/>
            <a:ext cx="4357685" cy="3071810"/>
          </a:xfrm>
          <a:prstGeom prst="rect">
            <a:avLst/>
          </a:prstGeom>
          <a:noFill/>
          <a:ln/>
        </p:spPr>
      </p:pic>
      <p:pic>
        <p:nvPicPr>
          <p:cNvPr id="10" name="Picture 13"/>
          <p:cNvPicPr>
            <a:picLocks noChangeAspect="1" noChangeArrowheads="1"/>
          </p:cNvPicPr>
          <p:nvPr/>
        </p:nvPicPr>
        <p:blipFill>
          <a:blip r:embed="rId6"/>
          <a:srcRect/>
          <a:stretch>
            <a:fillRect/>
          </a:stretch>
        </p:blipFill>
        <p:spPr>
          <a:xfrm>
            <a:off x="4429124" y="3714752"/>
            <a:ext cx="4714877" cy="3143248"/>
          </a:xfrm>
          <a:prstGeom prst="rect">
            <a:avLst/>
          </a:prstGeom>
          <a:noFill/>
          <a:ln/>
        </p:spPr>
      </p:pic>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checkerboard(across)">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ox(in)">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00034" y="0"/>
            <a:ext cx="8643966" cy="6643710"/>
          </a:xfrm>
        </p:spPr>
        <p:txBody>
          <a:bodyPr/>
          <a:lstStyle/>
          <a:p>
            <a:pPr algn="l"/>
            <a:r>
              <a:rPr lang="fr-FR" b="1" dirty="0" smtClean="0"/>
              <a:t>B:</a:t>
            </a:r>
            <a:r>
              <a:rPr lang="fr-FR" sz="3600" dirty="0" smtClean="0"/>
              <a:t>LE TRAMWAY</a:t>
            </a:r>
            <a:r>
              <a:rPr lang="fr-FR" dirty="0" smtClean="0"/>
              <a:t/>
            </a:r>
            <a:br>
              <a:rPr lang="fr-FR" dirty="0" smtClean="0"/>
            </a:br>
            <a:r>
              <a:rPr lang="fr-FR" sz="3600" dirty="0" smtClean="0"/>
              <a:t>1/DEFINITION </a:t>
            </a:r>
            <a:r>
              <a:rPr lang="fr-FR" dirty="0" smtClean="0"/>
              <a:t/>
            </a:r>
            <a:br>
              <a:rPr lang="fr-FR" dirty="0" smtClean="0"/>
            </a:br>
            <a:r>
              <a:rPr lang="fr-FR" sz="3600" dirty="0" smtClean="0"/>
              <a:t>2/LIGNE DU PROJET</a:t>
            </a:r>
            <a:r>
              <a:rPr lang="fr-FR" dirty="0" smtClean="0"/>
              <a:t/>
            </a:r>
            <a:br>
              <a:rPr lang="fr-FR" dirty="0" smtClean="0"/>
            </a:br>
            <a:r>
              <a:rPr lang="fr-FR" sz="3600" dirty="0" smtClean="0"/>
              <a:t>3/EXPLOITATION DE LA LIGNE DE TRAMWAY</a:t>
            </a:r>
            <a:br>
              <a:rPr lang="fr-FR" sz="3600" dirty="0" smtClean="0"/>
            </a:br>
            <a:r>
              <a:rPr lang="fr-FR" b="1" dirty="0" smtClean="0"/>
              <a:t>C:</a:t>
            </a:r>
            <a:r>
              <a:rPr lang="fr-FR" sz="3600" dirty="0" smtClean="0"/>
              <a:t>LE VIADUC</a:t>
            </a:r>
            <a:br>
              <a:rPr lang="fr-FR" sz="3600" dirty="0" smtClean="0"/>
            </a:br>
            <a:r>
              <a:rPr lang="fr-FR" b="1" dirty="0" smtClean="0"/>
              <a:t>D:</a:t>
            </a:r>
            <a:r>
              <a:rPr lang="fr-FR" sz="3600" dirty="0" smtClean="0"/>
              <a:t>LE TELEPHERIQUE</a:t>
            </a:r>
            <a:br>
              <a:rPr lang="fr-FR" sz="3600" dirty="0" smtClean="0"/>
            </a:br>
            <a:r>
              <a:rPr lang="fr-FR" sz="3600" dirty="0" smtClean="0"/>
              <a:t/>
            </a:r>
            <a:br>
              <a:rPr lang="fr-FR" sz="3600" dirty="0" smtClean="0"/>
            </a:br>
            <a:r>
              <a:rPr lang="fr-FR" sz="3600" dirty="0" smtClean="0"/>
              <a:t/>
            </a:r>
            <a:br>
              <a:rPr lang="fr-FR" sz="3600" dirty="0" smtClean="0"/>
            </a:br>
            <a:r>
              <a:rPr lang="fr-FR" sz="3600" dirty="0" smtClean="0"/>
              <a:t/>
            </a:r>
            <a:br>
              <a:rPr lang="fr-FR" sz="3600" dirty="0" smtClean="0"/>
            </a:br>
            <a:endParaRPr lang="ar-DZ" b="1" dirty="0"/>
          </a:p>
        </p:txBody>
      </p:sp>
    </p:spTree>
  </p:cSld>
  <p:clrMapOvr>
    <a:masterClrMapping/>
  </p:clrMapOvr>
  <p:transition spd="slow">
    <p:wheel spokes="8"/>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214290"/>
            <a:ext cx="9144000" cy="6643710"/>
          </a:xfrm>
        </p:spPr>
        <p:txBody>
          <a:bodyPr/>
          <a:lstStyle/>
          <a:p>
            <a:endParaRPr lang="ar-DZ" dirty="0"/>
          </a:p>
        </p:txBody>
      </p:sp>
      <p:pic>
        <p:nvPicPr>
          <p:cNvPr id="3" name="Picture 4"/>
          <p:cNvPicPr>
            <a:picLocks noChangeAspect="1" noChangeArrowheads="1"/>
          </p:cNvPicPr>
          <p:nvPr/>
        </p:nvPicPr>
        <p:blipFill>
          <a:blip r:embed="rId2"/>
          <a:srcRect/>
          <a:stretch>
            <a:fillRect/>
          </a:stretch>
        </p:blipFill>
        <p:spPr bwMode="auto">
          <a:xfrm>
            <a:off x="0" y="0"/>
            <a:ext cx="9541568" cy="6858000"/>
          </a:xfrm>
          <a:prstGeom prst="rect">
            <a:avLst/>
          </a:prstGeom>
          <a:noFill/>
          <a:ln w="9525">
            <a:noFill/>
            <a:miter lim="800000"/>
            <a:headEnd/>
            <a:tailEnd/>
          </a:ln>
          <a:effectLst/>
        </p:spPr>
      </p:pic>
      <p:sp>
        <p:nvSpPr>
          <p:cNvPr id="4" name="Rectangle 3"/>
          <p:cNvSpPr/>
          <p:nvPr/>
        </p:nvSpPr>
        <p:spPr>
          <a:xfrm>
            <a:off x="2285952" y="428604"/>
            <a:ext cx="6858048" cy="830997"/>
          </a:xfrm>
          <a:prstGeom prst="rect">
            <a:avLst/>
          </a:prstGeom>
        </p:spPr>
        <p:txBody>
          <a:bodyPr wrap="square">
            <a:spAutoFit/>
          </a:bodyPr>
          <a:lstStyle/>
          <a:p>
            <a:r>
              <a:rPr lang="fr-FR" sz="4800" b="1" dirty="0" smtClean="0"/>
              <a:t>D:</a:t>
            </a:r>
            <a:r>
              <a:rPr lang="fr-FR" sz="4000" b="1" dirty="0" smtClean="0"/>
              <a:t>LE</a:t>
            </a:r>
            <a:r>
              <a:rPr lang="fr-FR" sz="4800" b="1" dirty="0" smtClean="0"/>
              <a:t> </a:t>
            </a:r>
            <a:r>
              <a:rPr lang="fr-FR" sz="4000" b="1" dirty="0" smtClean="0"/>
              <a:t>TELEPHERIQUE</a:t>
            </a:r>
            <a:endParaRPr lang="ar-DZ" sz="4000" b="1" dirty="0"/>
          </a:p>
        </p:txBody>
      </p:sp>
    </p:spTree>
  </p:cSld>
  <p:clrMapOvr>
    <a:masterClrMapping/>
  </p:clrMapOvr>
  <p:transition spd="slow">
    <p:wipe dir="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0"/>
            <a:ext cx="9144000" cy="6858000"/>
          </a:xfrm>
        </p:spPr>
        <p:txBody>
          <a:bodyPr/>
          <a:lstStyle/>
          <a:p>
            <a:r>
              <a:rPr lang="fr-FR" b="1" dirty="0" smtClean="0"/>
              <a:t>LA LIGNE DE TELEPHIRIQUE</a:t>
            </a:r>
            <a:r>
              <a:rPr lang="en-US" dirty="0" smtClean="0"/>
              <a:t/>
            </a:r>
            <a:br>
              <a:rPr lang="en-US" dirty="0" smtClean="0"/>
            </a:br>
            <a:endParaRPr lang="ar-DZ" dirty="0"/>
          </a:p>
        </p:txBody>
      </p:sp>
      <p:pic>
        <p:nvPicPr>
          <p:cNvPr id="3" name="Image 144" descr="Image1"/>
          <p:cNvPicPr/>
          <p:nvPr/>
        </p:nvPicPr>
        <p:blipFill>
          <a:blip r:embed="rId2" cstate="print"/>
          <a:srcRect l="6995" r="4591" b="3221"/>
          <a:stretch>
            <a:fillRect/>
          </a:stretch>
        </p:blipFill>
        <p:spPr bwMode="auto">
          <a:xfrm>
            <a:off x="0" y="642918"/>
            <a:ext cx="9144000" cy="6215082"/>
          </a:xfrm>
          <a:prstGeom prst="rect">
            <a:avLst/>
          </a:prstGeom>
          <a:noFill/>
          <a:ln w="9525">
            <a:noFill/>
            <a:miter lim="800000"/>
            <a:headEnd/>
            <a:tailEnd/>
          </a:ln>
        </p:spPr>
      </p:pic>
      <p:sp>
        <p:nvSpPr>
          <p:cNvPr id="5" name="Oval 2"/>
          <p:cNvSpPr/>
          <p:nvPr/>
        </p:nvSpPr>
        <p:spPr>
          <a:xfrm>
            <a:off x="2500298" y="3071810"/>
            <a:ext cx="285752" cy="35719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Rectangle 5"/>
          <p:cNvSpPr/>
          <p:nvPr/>
        </p:nvSpPr>
        <p:spPr>
          <a:xfrm>
            <a:off x="2000232" y="3571876"/>
            <a:ext cx="1857388" cy="461665"/>
          </a:xfrm>
          <a:prstGeom prst="rect">
            <a:avLst/>
          </a:prstGeom>
        </p:spPr>
        <p:txBody>
          <a:bodyPr wrap="square">
            <a:spAutoFit/>
          </a:bodyPr>
          <a:lstStyle/>
          <a:p>
            <a:r>
              <a:rPr lang="fr-FR" sz="2400" b="1" dirty="0" smtClean="0">
                <a:latin typeface="Abilene" pitchFamily="2" charset="0"/>
              </a:rPr>
              <a:t>La place </a:t>
            </a:r>
            <a:r>
              <a:rPr lang="fr-FR" sz="2400" b="1" dirty="0" err="1" smtClean="0">
                <a:latin typeface="Abilene" pitchFamily="2" charset="0"/>
              </a:rPr>
              <a:t>Tateche</a:t>
            </a:r>
            <a:endParaRPr lang="fr-FR" sz="2400" dirty="0">
              <a:latin typeface="Abilene" pitchFamily="2" charset="0"/>
            </a:endParaRPr>
          </a:p>
        </p:txBody>
      </p:sp>
      <p:sp>
        <p:nvSpPr>
          <p:cNvPr id="7" name="Oval 3"/>
          <p:cNvSpPr/>
          <p:nvPr/>
        </p:nvSpPr>
        <p:spPr>
          <a:xfrm>
            <a:off x="3857620" y="2357430"/>
            <a:ext cx="285752" cy="35719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Oval 4"/>
          <p:cNvSpPr/>
          <p:nvPr/>
        </p:nvSpPr>
        <p:spPr>
          <a:xfrm>
            <a:off x="8286776" y="1071546"/>
            <a:ext cx="285752" cy="35719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Rectangle 8"/>
          <p:cNvSpPr/>
          <p:nvPr/>
        </p:nvSpPr>
        <p:spPr>
          <a:xfrm>
            <a:off x="6858016" y="1643050"/>
            <a:ext cx="2572164" cy="461665"/>
          </a:xfrm>
          <a:prstGeom prst="rect">
            <a:avLst/>
          </a:prstGeom>
        </p:spPr>
        <p:txBody>
          <a:bodyPr wrap="square">
            <a:spAutoFit/>
          </a:bodyPr>
          <a:lstStyle/>
          <a:p>
            <a:r>
              <a:rPr lang="fr-FR" sz="2400" b="1" dirty="0" smtClean="0">
                <a:latin typeface="Abilene" pitchFamily="2" charset="0"/>
              </a:rPr>
              <a:t>Cité Amir Abdelkader</a:t>
            </a:r>
            <a:endParaRPr lang="fr-FR" sz="2400" dirty="0">
              <a:latin typeface="Abilene" pitchFamily="2" charset="0"/>
            </a:endParaRPr>
          </a:p>
        </p:txBody>
      </p:sp>
      <p:sp>
        <p:nvSpPr>
          <p:cNvPr id="10" name="Rectangle 9"/>
          <p:cNvSpPr/>
          <p:nvPr/>
        </p:nvSpPr>
        <p:spPr>
          <a:xfrm>
            <a:off x="3571868" y="2000240"/>
            <a:ext cx="817853" cy="461665"/>
          </a:xfrm>
          <a:prstGeom prst="rect">
            <a:avLst/>
          </a:prstGeom>
        </p:spPr>
        <p:txBody>
          <a:bodyPr wrap="none">
            <a:spAutoFit/>
          </a:bodyPr>
          <a:lstStyle/>
          <a:p>
            <a:r>
              <a:rPr lang="fr-FR" sz="2400" b="1" dirty="0" smtClean="0">
                <a:latin typeface="Abilene" pitchFamily="2" charset="0"/>
              </a:rPr>
              <a:t>CHUC</a:t>
            </a:r>
            <a:endParaRPr lang="fr-FR" sz="2400" dirty="0">
              <a:latin typeface="Abilene" pitchFamily="2" charset="0"/>
            </a:endParaRPr>
          </a:p>
        </p:txBody>
      </p:sp>
      <p:sp>
        <p:nvSpPr>
          <p:cNvPr id="2049" name="Rectangle 1"/>
          <p:cNvSpPr>
            <a:spLocks noChangeArrowheads="1"/>
          </p:cNvSpPr>
          <p:nvPr/>
        </p:nvSpPr>
        <p:spPr bwMode="auto">
          <a:xfrm>
            <a:off x="0" y="0"/>
            <a:ext cx="4929190" cy="5847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fr-FR" sz="32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LA LIGNE DE TELEPHIRIQUE</a:t>
            </a:r>
            <a:endParaRPr kumimoji="0" lang="fr-FR" sz="3200" b="1"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spd="slow">
    <p:dissolv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0"/>
            <a:ext cx="8229600" cy="1214422"/>
          </a:xfrm>
        </p:spPr>
        <p:txBody>
          <a:bodyPr/>
          <a:lstStyle/>
          <a:p>
            <a:r>
              <a:rPr lang="fr-FR" sz="4800" b="1" dirty="0" smtClean="0">
                <a:solidFill>
                  <a:schemeClr val="accent2"/>
                </a:solidFill>
              </a:rPr>
              <a:t>CONCLUSION</a:t>
            </a:r>
            <a:endParaRPr lang="fr-FR" sz="4800" b="1" dirty="0">
              <a:solidFill>
                <a:schemeClr val="accent2"/>
              </a:solidFill>
            </a:endParaRPr>
          </a:p>
        </p:txBody>
      </p:sp>
      <p:pic>
        <p:nvPicPr>
          <p:cNvPr id="4" name="Picture 3" descr="PICT0070"/>
          <p:cNvPicPr>
            <a:picLocks noGrp="1" noChangeAspect="1" noChangeArrowheads="1"/>
          </p:cNvPicPr>
          <p:nvPr>
            <p:ph idx="1"/>
          </p:nvPr>
        </p:nvPicPr>
        <p:blipFill>
          <a:blip r:embed="rId2" cstate="print"/>
          <a:srcRect/>
          <a:stretch>
            <a:fillRect/>
          </a:stretch>
        </p:blipFill>
        <p:spPr bwMode="auto">
          <a:xfrm>
            <a:off x="0" y="1000108"/>
            <a:ext cx="9144000" cy="5857892"/>
          </a:xfrm>
          <a:prstGeom prst="rect">
            <a:avLst/>
          </a:prstGeom>
          <a:ln>
            <a:noFill/>
          </a:ln>
          <a:effectLst/>
        </p:spPr>
      </p:pic>
      <p:sp>
        <p:nvSpPr>
          <p:cNvPr id="7" name="Rectangle 6"/>
          <p:cNvSpPr/>
          <p:nvPr/>
        </p:nvSpPr>
        <p:spPr>
          <a:xfrm>
            <a:off x="0" y="1513091"/>
            <a:ext cx="9144000" cy="5410712"/>
          </a:xfrm>
          <a:prstGeom prst="rect">
            <a:avLst/>
          </a:prstGeom>
        </p:spPr>
        <p:txBody>
          <a:bodyPr wrap="square">
            <a:spAutoFit/>
          </a:bodyPr>
          <a:lstStyle/>
          <a:p>
            <a:pPr algn="ctr">
              <a:lnSpc>
                <a:spcPct val="90000"/>
              </a:lnSpc>
              <a:buFont typeface="Wingdings" pitchFamily="2" charset="2"/>
              <a:buNone/>
            </a:pPr>
            <a:r>
              <a:rPr lang="fr-FR" sz="3200" dirty="0" smtClean="0">
                <a:solidFill>
                  <a:srgbClr val="C00000"/>
                </a:solidFill>
              </a:rPr>
              <a:t> </a:t>
            </a:r>
            <a:r>
              <a:rPr lang="fr-FR" sz="3200" dirty="0" smtClean="0">
                <a:solidFill>
                  <a:srgbClr val="C00000"/>
                </a:solidFill>
                <a:latin typeface="Wide Latin" pitchFamily="18" charset="0"/>
              </a:rPr>
              <a:t>Après toutes les études qui été faites sur la vieille ville de Constantine </a:t>
            </a:r>
          </a:p>
          <a:p>
            <a:pPr algn="ctr">
              <a:lnSpc>
                <a:spcPct val="90000"/>
              </a:lnSpc>
              <a:buFont typeface="Wingdings" pitchFamily="2" charset="2"/>
              <a:buNone/>
            </a:pPr>
            <a:r>
              <a:rPr lang="fr-FR" sz="3200" dirty="0" smtClean="0">
                <a:solidFill>
                  <a:srgbClr val="C00000"/>
                </a:solidFill>
                <a:latin typeface="Wide Latin" pitchFamily="18" charset="0"/>
              </a:rPr>
              <a:t>Est ce que la médina va récupérer leurs vocation comme patrimoine, ou bien va continuer sa déstructuration. Devant l’ignorance des habitants, et la négligence des autorités concernées.</a:t>
            </a:r>
          </a:p>
          <a:p>
            <a:pPr algn="ctr">
              <a:lnSpc>
                <a:spcPct val="90000"/>
              </a:lnSpc>
              <a:buFont typeface="Wingdings" pitchFamily="2" charset="2"/>
              <a:buNone/>
            </a:pPr>
            <a:r>
              <a:rPr lang="fr-FR" sz="3200" dirty="0" smtClean="0">
                <a:solidFill>
                  <a:srgbClr val="C00000"/>
                </a:solidFill>
                <a:latin typeface="Wide Latin" pitchFamily="18" charset="0"/>
              </a:rPr>
              <a:t> </a:t>
            </a:r>
            <a:endParaRPr lang="fr-FR" sz="3200" dirty="0">
              <a:solidFill>
                <a:srgbClr val="C00000"/>
              </a:solidFill>
              <a:latin typeface="Wide Latin" pitchFamily="18" charset="0"/>
            </a:endParaRPr>
          </a:p>
        </p:txBody>
      </p:sp>
    </p:spTree>
  </p:cSld>
  <p:clrMapOvr>
    <a:masterClrMapping/>
  </p:clrMapOvr>
  <p:transition spd="slow">
    <p:strips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from="(-#ppt_w/2)" to="(#ppt_x)" calcmode="lin" valueType="num">
                                      <p:cBhvr>
                                        <p:cTn id="7" dur="600" fill="hold">
                                          <p:stCondLst>
                                            <p:cond delay="0"/>
                                          </p:stCondLst>
                                        </p:cTn>
                                        <p:tgtEl>
                                          <p:spTgt spid="4"/>
                                        </p:tgtEl>
                                        <p:attrNameLst>
                                          <p:attrName>ppt_x</p:attrName>
                                        </p:attrNameLst>
                                      </p:cBhvr>
                                    </p:anim>
                                    <p:anim from="0" to="-1.0" calcmode="lin" valueType="num">
                                      <p:cBhvr>
                                        <p:cTn id="8" dur="200" decel="50000" autoRev="1" fill="hold">
                                          <p:stCondLst>
                                            <p:cond delay="600"/>
                                          </p:stCondLst>
                                        </p:cTn>
                                        <p:tgtEl>
                                          <p:spTgt spid="4"/>
                                        </p:tgtEl>
                                        <p:attrNameLst>
                                          <p:attrName>xshear</p:attrName>
                                        </p:attrNameLst>
                                      </p:cBhvr>
                                    </p:anim>
                                    <p:animScale>
                                      <p:cBhvr>
                                        <p:cTn id="9" dur="200" decel="100000" autoRev="1" fill="hold">
                                          <p:stCondLst>
                                            <p:cond delay="600"/>
                                          </p:stCondLst>
                                        </p:cTn>
                                        <p:tgtEl>
                                          <p:spTgt spid="4"/>
                                        </p:tgtEl>
                                      </p:cBhvr>
                                      <p:from x="100000" y="100000"/>
                                      <p:to x="80000" y="100000"/>
                                    </p:animScale>
                                    <p:anim by="(#ppt_h/3+#ppt_w*0.1)" calcmode="lin" valueType="num">
                                      <p:cBhvr additive="sum">
                                        <p:cTn id="10" dur="200" decel="100000" autoRev="1" fill="hold">
                                          <p:stCondLst>
                                            <p:cond delay="600"/>
                                          </p:stCondLst>
                                        </p:cTn>
                                        <p:tgtEl>
                                          <p:spTgt spid="4"/>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71472" y="2428868"/>
            <a:ext cx="8229600" cy="1143000"/>
          </a:xfrm>
        </p:spPr>
        <p:txBody>
          <a:bodyPr>
            <a:noAutofit/>
          </a:bodyPr>
          <a:lstStyle/>
          <a:p>
            <a:r>
              <a:rPr lang="fr-FR" sz="5400" b="1" dirty="0" smtClean="0">
                <a:solidFill>
                  <a:srgbClr val="C00000"/>
                </a:solidFill>
              </a:rPr>
              <a:t>CHAPITRE 1 : GENERALITE</a:t>
            </a:r>
            <a:br>
              <a:rPr lang="fr-FR" sz="5400" b="1" dirty="0" smtClean="0">
                <a:solidFill>
                  <a:srgbClr val="C00000"/>
                </a:solidFill>
              </a:rPr>
            </a:br>
            <a:endParaRPr lang="fr-FR" sz="5400" b="1" dirty="0">
              <a:solidFill>
                <a:srgbClr val="C00000"/>
              </a:solidFill>
            </a:endParaRPr>
          </a:p>
        </p:txBody>
      </p:sp>
    </p:spTree>
  </p:cSld>
  <p:clrMapOvr>
    <a:masterClrMapping/>
  </p:clrMapOvr>
  <p:transition spd="slow">
    <p:zoom dir="in"/>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0"/>
            <a:ext cx="8229600" cy="1000108"/>
          </a:xfrm>
        </p:spPr>
        <p:txBody>
          <a:bodyPr>
            <a:normAutofit fontScale="90000"/>
          </a:bodyPr>
          <a:lstStyle/>
          <a:p>
            <a:r>
              <a:rPr lang="fr-FR" dirty="0" smtClean="0"/>
              <a:t>1/INTRODICTION ET PROBLIMATIQUE</a:t>
            </a:r>
            <a:br>
              <a:rPr lang="fr-FR" dirty="0" smtClean="0"/>
            </a:br>
            <a:endParaRPr lang="fr-FR" dirty="0"/>
          </a:p>
        </p:txBody>
      </p:sp>
      <p:sp>
        <p:nvSpPr>
          <p:cNvPr id="3" name="Espace réservé du contenu 2"/>
          <p:cNvSpPr>
            <a:spLocks noGrp="1"/>
          </p:cNvSpPr>
          <p:nvPr>
            <p:ph idx="1"/>
          </p:nvPr>
        </p:nvSpPr>
        <p:spPr>
          <a:xfrm>
            <a:off x="0" y="500042"/>
            <a:ext cx="9144000" cy="6357958"/>
          </a:xfrm>
        </p:spPr>
        <p:txBody>
          <a:bodyPr>
            <a:normAutofit fontScale="92500" lnSpcReduction="10000"/>
          </a:bodyPr>
          <a:lstStyle/>
          <a:p>
            <a:r>
              <a:rPr lang="fr-FR" dirty="0" smtClean="0"/>
              <a:t> </a:t>
            </a:r>
            <a:r>
              <a:rPr lang="fr-FR" dirty="0" smtClean="0">
                <a:latin typeface="Adobe Caslon Pro" pitchFamily="18" charset="0"/>
              </a:rPr>
              <a:t>La médina de Constantine est un patrimoine bâti, témoin unique et exceptionnel d’une culture ancestrale.</a:t>
            </a:r>
            <a:r>
              <a:rPr lang="fr-FR" dirty="0" smtClean="0"/>
              <a:t> </a:t>
            </a:r>
            <a:endParaRPr lang="fr-FR" dirty="0" smtClean="0">
              <a:latin typeface="Adobe Caslon Pro" pitchFamily="18" charset="0"/>
            </a:endParaRPr>
          </a:p>
          <a:p>
            <a:r>
              <a:rPr lang="fr-FR" dirty="0" smtClean="0">
                <a:latin typeface="Adobe Caslon Pro" pitchFamily="18" charset="0"/>
              </a:rPr>
              <a:t>Le patrimoine bâti est le reflet de notre identité et le témoin hérité de la culture de  l’art et du savoir faire de nos ancêtres. </a:t>
            </a:r>
          </a:p>
          <a:p>
            <a:r>
              <a:rPr lang="fr-FR" b="1" dirty="0" smtClean="0">
                <a:latin typeface="Adobe Caslon Pro" pitchFamily="18" charset="0"/>
              </a:rPr>
              <a:t>Saviez-vous que la qualité de vie d’une vieille ville se mesure en </a:t>
            </a:r>
          </a:p>
          <a:p>
            <a:r>
              <a:rPr lang="fr-FR" b="1" dirty="0" smtClean="0">
                <a:latin typeface="Adobe Caslon Pro" pitchFamily="18" charset="0"/>
              </a:rPr>
              <a:t>fonction de la qualité de son cadre bâti et de son bon </a:t>
            </a:r>
          </a:p>
          <a:p>
            <a:r>
              <a:rPr lang="fr-FR" b="1" dirty="0" smtClean="0">
                <a:latin typeface="Adobe Caslon Pro" pitchFamily="18" charset="0"/>
              </a:rPr>
              <a:t>fonctionnement économique et social.</a:t>
            </a:r>
          </a:p>
          <a:p>
            <a:pPr>
              <a:buNone/>
            </a:pPr>
            <a:r>
              <a:rPr lang="fr-FR" sz="4000" dirty="0" smtClean="0">
                <a:latin typeface="Adobe Caslon Pro" pitchFamily="18" charset="0"/>
              </a:rPr>
              <a:t>  </a:t>
            </a:r>
          </a:p>
          <a:p>
            <a:endParaRPr lang="fr-FR" dirty="0"/>
          </a:p>
        </p:txBody>
      </p:sp>
    </p:spTree>
  </p:cSld>
  <p:clrMapOvr>
    <a:masterClrMapping/>
  </p:clrMapOvr>
  <p:transition>
    <p:wheel spokes="8"/>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1357298"/>
            <a:ext cx="9144000" cy="6286520"/>
          </a:xfrm>
        </p:spPr>
        <p:txBody>
          <a:bodyPr>
            <a:noAutofit/>
          </a:bodyPr>
          <a:lstStyle/>
          <a:p>
            <a:pPr>
              <a:lnSpc>
                <a:spcPct val="90000"/>
              </a:lnSpc>
            </a:pPr>
            <a:r>
              <a:rPr lang="fr-FR" sz="3200" dirty="0" smtClean="0">
                <a:latin typeface="Times New Roman" pitchFamily="18" charset="0"/>
                <a:cs typeface="Times New Roman" pitchFamily="18" charset="0"/>
              </a:rPr>
              <a:t>La question qui se pose est:</a:t>
            </a:r>
            <a:br>
              <a:rPr lang="fr-FR" sz="3200" dirty="0" smtClean="0">
                <a:latin typeface="Times New Roman" pitchFamily="18" charset="0"/>
                <a:cs typeface="Times New Roman" pitchFamily="18" charset="0"/>
              </a:rPr>
            </a:br>
            <a:r>
              <a:rPr lang="fr-FR" sz="3200" dirty="0" smtClean="0">
                <a:latin typeface="Times New Roman" pitchFamily="18" charset="0"/>
                <a:cs typeface="Times New Roman" pitchFamily="18" charset="0"/>
              </a:rPr>
              <a:t>Malgré les nombreuses études qui ont été réalisés en faveur de la réhabilitation de la médina, pourquoi aujourd'hui la médina est dans un état de dégradation avancée.</a:t>
            </a:r>
            <a:br>
              <a:rPr lang="fr-FR" sz="3200" dirty="0" smtClean="0">
                <a:latin typeface="Times New Roman" pitchFamily="18" charset="0"/>
                <a:cs typeface="Times New Roman" pitchFamily="18" charset="0"/>
              </a:rPr>
            </a:br>
            <a:r>
              <a:rPr lang="fr-FR" sz="3200" dirty="0" smtClean="0">
                <a:latin typeface="Times New Roman" pitchFamily="18" charset="0"/>
                <a:cs typeface="Times New Roman" pitchFamily="18" charset="0"/>
              </a:rPr>
              <a:t>Cela nous mène à poser d'autres questions</a:t>
            </a:r>
            <a:br>
              <a:rPr lang="fr-FR" sz="3200" dirty="0" smtClean="0">
                <a:latin typeface="Times New Roman" pitchFamily="18" charset="0"/>
                <a:cs typeface="Times New Roman" pitchFamily="18" charset="0"/>
              </a:rPr>
            </a:br>
            <a:r>
              <a:rPr lang="fr-FR" sz="3200" dirty="0" smtClean="0">
                <a:latin typeface="Times New Roman" pitchFamily="18" charset="0"/>
                <a:cs typeface="Times New Roman" pitchFamily="18" charset="0"/>
              </a:rPr>
              <a:t>-Pourquoi tous ces études n’ont pas aboutie à une solution ?</a:t>
            </a:r>
            <a:br>
              <a:rPr lang="fr-FR" sz="3200" dirty="0" smtClean="0">
                <a:latin typeface="Times New Roman" pitchFamily="18" charset="0"/>
                <a:cs typeface="Times New Roman" pitchFamily="18" charset="0"/>
              </a:rPr>
            </a:br>
            <a:r>
              <a:rPr lang="fr-FR" sz="3200" dirty="0" smtClean="0">
                <a:latin typeface="Times New Roman" pitchFamily="18" charset="0"/>
                <a:cs typeface="Times New Roman" pitchFamily="18" charset="0"/>
              </a:rPr>
              <a:t> </a:t>
            </a:r>
            <a:br>
              <a:rPr lang="fr-FR" sz="3200" dirty="0" smtClean="0">
                <a:latin typeface="Times New Roman" pitchFamily="18" charset="0"/>
                <a:cs typeface="Times New Roman" pitchFamily="18" charset="0"/>
              </a:rPr>
            </a:br>
            <a:r>
              <a:rPr lang="fr-FR" sz="3200" dirty="0" smtClean="0">
                <a:latin typeface="Times New Roman" pitchFamily="18" charset="0"/>
                <a:cs typeface="Times New Roman" pitchFamily="18" charset="0"/>
              </a:rPr>
              <a:t>-Quelle est la stratégie développée par les différents acteurs?</a:t>
            </a:r>
            <a:br>
              <a:rPr lang="fr-FR" sz="3200" dirty="0" smtClean="0">
                <a:latin typeface="Times New Roman" pitchFamily="18" charset="0"/>
                <a:cs typeface="Times New Roman" pitchFamily="18" charset="0"/>
              </a:rPr>
            </a:br>
            <a:r>
              <a:rPr lang="fr-FR" sz="3200" dirty="0" smtClean="0">
                <a:latin typeface="Times New Roman" pitchFamily="18" charset="0"/>
                <a:cs typeface="Times New Roman" pitchFamily="18" charset="0"/>
              </a:rPr>
              <a:t> </a:t>
            </a:r>
            <a:br>
              <a:rPr lang="fr-FR" sz="3200" dirty="0" smtClean="0">
                <a:latin typeface="Times New Roman" pitchFamily="18" charset="0"/>
                <a:cs typeface="Times New Roman" pitchFamily="18" charset="0"/>
              </a:rPr>
            </a:br>
            <a:r>
              <a:rPr lang="fr-FR" sz="3200" dirty="0" smtClean="0">
                <a:latin typeface="Times New Roman" pitchFamily="18" charset="0"/>
                <a:cs typeface="Times New Roman" pitchFamily="18" charset="0"/>
              </a:rPr>
              <a:t>-Est-ce qu'il existe une gouvernance patrimoniale?</a:t>
            </a:r>
            <a:br>
              <a:rPr lang="fr-FR" sz="3200" dirty="0" smtClean="0">
                <a:latin typeface="Times New Roman" pitchFamily="18" charset="0"/>
                <a:cs typeface="Times New Roman" pitchFamily="18" charset="0"/>
              </a:rPr>
            </a:br>
            <a:r>
              <a:rPr lang="fr-FR" sz="3200" dirty="0" smtClean="0">
                <a:latin typeface="Times New Roman" pitchFamily="18" charset="0"/>
                <a:cs typeface="Times New Roman" pitchFamily="18" charset="0"/>
              </a:rPr>
              <a:t> </a:t>
            </a:r>
            <a:br>
              <a:rPr lang="fr-FR" sz="3200" dirty="0" smtClean="0">
                <a:latin typeface="Times New Roman" pitchFamily="18" charset="0"/>
                <a:cs typeface="Times New Roman" pitchFamily="18" charset="0"/>
              </a:rPr>
            </a:br>
            <a:r>
              <a:rPr lang="fr-FR" sz="3200" dirty="0" smtClean="0">
                <a:latin typeface="Times New Roman" pitchFamily="18" charset="0"/>
                <a:cs typeface="Times New Roman" pitchFamily="18" charset="0"/>
              </a:rPr>
              <a:t/>
            </a:r>
            <a:br>
              <a:rPr lang="fr-FR" sz="3200" dirty="0" smtClean="0">
                <a:latin typeface="Times New Roman" pitchFamily="18" charset="0"/>
                <a:cs typeface="Times New Roman" pitchFamily="18" charset="0"/>
              </a:rPr>
            </a:br>
            <a:r>
              <a:rPr lang="fr-FR" sz="3200" dirty="0" smtClean="0">
                <a:latin typeface="Times New Roman" pitchFamily="18" charset="0"/>
                <a:cs typeface="Times New Roman" pitchFamily="18" charset="0"/>
              </a:rPr>
              <a:t/>
            </a:r>
            <a:br>
              <a:rPr lang="fr-FR" sz="3200" dirty="0" smtClean="0">
                <a:latin typeface="Times New Roman" pitchFamily="18" charset="0"/>
                <a:cs typeface="Times New Roman" pitchFamily="18" charset="0"/>
              </a:rPr>
            </a:br>
            <a:r>
              <a:rPr lang="fr-FR" sz="3200" dirty="0" smtClean="0">
                <a:latin typeface="Times New Roman" pitchFamily="18" charset="0"/>
                <a:cs typeface="Times New Roman" pitchFamily="18" charset="0"/>
              </a:rPr>
              <a:t>             </a:t>
            </a:r>
            <a:br>
              <a:rPr lang="fr-FR" sz="3200" dirty="0" smtClean="0">
                <a:latin typeface="Times New Roman" pitchFamily="18" charset="0"/>
                <a:cs typeface="Times New Roman" pitchFamily="18" charset="0"/>
              </a:rPr>
            </a:br>
            <a:endParaRPr lang="fr-FR" sz="3200" dirty="0"/>
          </a:p>
        </p:txBody>
      </p:sp>
    </p:spTree>
  </p:cSld>
  <p:clrMapOvr>
    <a:masterClrMapping/>
  </p:clrMapOvr>
  <p:transition>
    <p:wheel spokes="8"/>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500034" y="571479"/>
            <a:ext cx="7772400" cy="500067"/>
          </a:xfrm>
        </p:spPr>
        <p:txBody>
          <a:bodyPr>
            <a:normAutofit fontScale="90000"/>
          </a:bodyPr>
          <a:lstStyle/>
          <a:p>
            <a:r>
              <a:rPr lang="fr-FR" dirty="0" smtClean="0"/>
              <a:t>2/RAPPEL LE CONCEPT DU PROJET URBAIN</a:t>
            </a:r>
            <a:br>
              <a:rPr lang="fr-FR" dirty="0" smtClean="0"/>
            </a:br>
            <a:endParaRPr lang="fr-FR" dirty="0"/>
          </a:p>
        </p:txBody>
      </p:sp>
      <p:sp>
        <p:nvSpPr>
          <p:cNvPr id="3" name="Sous-titre 2"/>
          <p:cNvSpPr>
            <a:spLocks noGrp="1"/>
          </p:cNvSpPr>
          <p:nvPr>
            <p:ph type="subTitle" idx="1"/>
          </p:nvPr>
        </p:nvSpPr>
        <p:spPr>
          <a:xfrm>
            <a:off x="285720" y="428604"/>
            <a:ext cx="8858280" cy="6429396"/>
          </a:xfrm>
        </p:spPr>
        <p:txBody>
          <a:bodyPr>
            <a:normAutofit/>
          </a:bodyPr>
          <a:lstStyle/>
          <a:p>
            <a:pPr algn="l"/>
            <a:r>
              <a:rPr lang="fr-FR" sz="4000" b="1" dirty="0"/>
              <a:t> </a:t>
            </a:r>
            <a:endParaRPr lang="fr-FR" sz="4000" dirty="0"/>
          </a:p>
          <a:p>
            <a:pPr algn="l"/>
            <a:r>
              <a:rPr lang="fr-FR" sz="4000" dirty="0">
                <a:solidFill>
                  <a:schemeClr val="tx1"/>
                </a:solidFill>
              </a:rPr>
              <a:t>Le projet urbain est une intervention sur un ou plusieurs fragments de la ville sur plusieurs facteurs avec la participation de tous les acteurs. Il est conçu comme une reproduction de la ville sur elle-même s’inscrivant dans le cadre du développement de cette dernière. </a:t>
            </a:r>
          </a:p>
          <a:p>
            <a:pPr algn="l"/>
            <a:endParaRPr lang="fr-FR" sz="4000" dirty="0"/>
          </a:p>
        </p:txBody>
      </p:sp>
    </p:spTree>
  </p:cSld>
  <p:clrMapOvr>
    <a:masterClrMapping/>
  </p:clrMapOvr>
  <p:transition>
    <p:wheel spokes="8"/>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725470"/>
          </a:xfrm>
        </p:spPr>
        <p:txBody>
          <a:bodyPr>
            <a:normAutofit fontScale="90000"/>
          </a:bodyPr>
          <a:lstStyle/>
          <a:p>
            <a:r>
              <a:rPr lang="fr-FR" dirty="0" smtClean="0"/>
              <a:t>3/DEFINITION DE NOTRE PROJET</a:t>
            </a:r>
            <a:br>
              <a:rPr lang="fr-FR" dirty="0" smtClean="0"/>
            </a:br>
            <a:endParaRPr lang="fr-FR" dirty="0"/>
          </a:p>
        </p:txBody>
      </p:sp>
      <p:sp>
        <p:nvSpPr>
          <p:cNvPr id="3" name="Espace réservé du contenu 2"/>
          <p:cNvSpPr>
            <a:spLocks noGrp="1"/>
          </p:cNvSpPr>
          <p:nvPr>
            <p:ph idx="1"/>
          </p:nvPr>
        </p:nvSpPr>
        <p:spPr>
          <a:xfrm>
            <a:off x="285720" y="571480"/>
            <a:ext cx="8401080" cy="6286520"/>
          </a:xfrm>
        </p:spPr>
        <p:txBody>
          <a:bodyPr>
            <a:normAutofit fontScale="77500" lnSpcReduction="20000"/>
          </a:bodyPr>
          <a:lstStyle/>
          <a:p>
            <a:pPr algn="just"/>
            <a:r>
              <a:rPr lang="fr-FR" dirty="0" smtClean="0"/>
              <a:t> La </a:t>
            </a:r>
            <a:r>
              <a:rPr lang="fr-FR" dirty="0" smtClean="0">
                <a:latin typeface="Times New Roman" pitchFamily="18" charset="0"/>
                <a:cs typeface="Times New Roman" pitchFamily="18" charset="0"/>
              </a:rPr>
              <a:t>réhabilitation désigne au sens large le fait de réaménager un bâtiment ou un lieu. La réhabilitation en ville ou localité concerne le cadre environnemental des logements et des monuments. </a:t>
            </a:r>
          </a:p>
          <a:p>
            <a:pPr algn="just"/>
            <a:r>
              <a:rPr lang="fr-FR" dirty="0" smtClean="0"/>
              <a:t>Cette approche développée par les autorités locales et les autorités responsables du patrimoine architectural prend rarement en compte la complexité du processus de réhabilitation.</a:t>
            </a:r>
          </a:p>
          <a:p>
            <a:r>
              <a:rPr lang="fr-FR" dirty="0" smtClean="0"/>
              <a:t/>
            </a:r>
            <a:br>
              <a:rPr lang="fr-FR" dirty="0" smtClean="0"/>
            </a:br>
            <a:r>
              <a:rPr lang="fr-FR" dirty="0" smtClean="0"/>
              <a:t>L’opération de la réhabilitation prend en compte ses interventions:</a:t>
            </a:r>
          </a:p>
          <a:p>
            <a:pPr>
              <a:buFont typeface="Wingdings" pitchFamily="2" charset="2"/>
              <a:buChar char="v"/>
            </a:pPr>
            <a:r>
              <a:rPr lang="fr-FR" dirty="0" smtClean="0"/>
              <a:t>Le patrimoine urbain.</a:t>
            </a:r>
          </a:p>
          <a:p>
            <a:pPr>
              <a:buFont typeface="Wingdings" pitchFamily="2" charset="2"/>
              <a:buChar char="v"/>
            </a:pPr>
            <a:r>
              <a:rPr lang="fr-FR" dirty="0" smtClean="0"/>
              <a:t>Les quartiers en déclin. </a:t>
            </a:r>
            <a:br>
              <a:rPr lang="fr-FR" dirty="0" smtClean="0"/>
            </a:br>
            <a:r>
              <a:rPr lang="fr-FR" dirty="0" smtClean="0"/>
              <a:t> </a:t>
            </a:r>
            <a:br>
              <a:rPr lang="fr-FR" dirty="0" smtClean="0"/>
            </a:br>
            <a:r>
              <a:rPr lang="fr-FR" dirty="0" smtClean="0"/>
              <a:t> Le processus de réhabilitation repose sur deux dimensions avec la dimension patrimoniale, à savoir: </a:t>
            </a:r>
          </a:p>
          <a:p>
            <a:pPr>
              <a:buFont typeface="Wingdings" pitchFamily="2" charset="2"/>
              <a:buChar char="v"/>
            </a:pPr>
            <a:r>
              <a:rPr lang="fr-FR" dirty="0" smtClean="0"/>
              <a:t> les dimensions économiques</a:t>
            </a:r>
          </a:p>
          <a:p>
            <a:pPr>
              <a:buFont typeface="Wingdings" pitchFamily="2" charset="2"/>
              <a:buChar char="v"/>
            </a:pPr>
            <a:r>
              <a:rPr lang="fr-FR" dirty="0" smtClean="0"/>
              <a:t>les dimensions sociales </a:t>
            </a:r>
            <a:endParaRPr lang="fr-FR" dirty="0"/>
          </a:p>
        </p:txBody>
      </p:sp>
    </p:spTree>
  </p:cSld>
  <p:clrMapOvr>
    <a:masterClrMapping/>
  </p:clrMapOvr>
  <p:transition>
    <p:wheel spokes="8"/>
  </p:transition>
  <p:timing>
    <p:tnLst>
      <p:par>
        <p:cTn id="1" dur="indefinite" restart="never" nodeType="tmRoot"/>
      </p:par>
    </p:tnLst>
  </p:timing>
</p:sld>
</file>

<file path=ppt/theme/theme1.xml><?xml version="1.0" encoding="utf-8"?>
<a:theme xmlns:a="http://schemas.openxmlformats.org/drawingml/2006/main" name="Thème Office">
  <a:themeElements>
    <a:clrScheme name="Mé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633</TotalTime>
  <Words>1072</Words>
  <Application>Microsoft Office PowerPoint</Application>
  <PresentationFormat>Affichage à l'écran (4:3)</PresentationFormat>
  <Paragraphs>150</Paragraphs>
  <Slides>42</Slides>
  <Notes>6</Notes>
  <HiddenSlides>0</HiddenSlides>
  <MMClips>0</MMClips>
  <ScaleCrop>false</ScaleCrop>
  <HeadingPairs>
    <vt:vector size="6" baseType="variant">
      <vt:variant>
        <vt:lpstr>Thème</vt:lpstr>
      </vt:variant>
      <vt:variant>
        <vt:i4>1</vt:i4>
      </vt:variant>
      <vt:variant>
        <vt:lpstr>Serveurs OLE incorporés</vt:lpstr>
      </vt:variant>
      <vt:variant>
        <vt:i4>1</vt:i4>
      </vt:variant>
      <vt:variant>
        <vt:lpstr>Titres des diapositives</vt:lpstr>
      </vt:variant>
      <vt:variant>
        <vt:i4>42</vt:i4>
      </vt:variant>
    </vt:vector>
  </HeadingPairs>
  <TitlesOfParts>
    <vt:vector size="44" baseType="lpstr">
      <vt:lpstr>Thème Office</vt:lpstr>
      <vt:lpstr>Photo Editor Photo</vt:lpstr>
      <vt:lpstr>Diapositive 1</vt:lpstr>
      <vt:lpstr>PLAN DE TRAVAIL</vt:lpstr>
      <vt:lpstr>3/ETAT DU BATI DANS SOUIKA 4/LES ILOTS  5/TAUX D’OCCUPATION DES LOGEMENTS PAR DES PERSONNES 6/LES EQUIPEMENTS  7/LES VOIRIES  CHAPITRE 3 : LES SOLUTIONS PROPOSES A:LE MASTER PLAN 1/PRESENTATION DU PROJET 2/LES OBJECTIFS DU MASTER PLAN  3/LE CONTENU DU MASTER PLAN 4/LES PHASES DU MASTER PLAN  </vt:lpstr>
      <vt:lpstr>B:LE TRAMWAY 1/DEFINITION  2/LIGNE DU PROJET 3/EXPLOITATION DE LA LIGNE DE TRAMWAY C:LE VIADUC D:LE TELEPHERIQUE    </vt:lpstr>
      <vt:lpstr>CHAPITRE 1 : GENERALITE </vt:lpstr>
      <vt:lpstr>1/INTRODICTION ET PROBLIMATIQUE </vt:lpstr>
      <vt:lpstr>La question qui se pose est: Malgré les nombreuses études qui ont été réalisés en faveur de la réhabilitation de la médina, pourquoi aujourd'hui la médina est dans un état de dégradation avancée. Cela nous mène à poser d'autres questions -Pourquoi tous ces études n’ont pas aboutie à une solution ?   -Quelle est la stratégie développée par les différents acteurs?   -Est-ce qu'il existe une gouvernance patrimoniale?                   </vt:lpstr>
      <vt:lpstr>2/RAPPEL LE CONCEPT DU PROJET URBAIN </vt:lpstr>
      <vt:lpstr>3/DEFINITION DE NOTRE PROJET </vt:lpstr>
      <vt:lpstr>4/LE SITE DU CAS D ETUDE </vt:lpstr>
      <vt:lpstr>5/LE PPSMVSS Plan Permanent De Sauvegarde Et De Mise En Valeur Des Secteurs Sauvegardés   </vt:lpstr>
      <vt:lpstr>CHAPITRE2 : ANALYSE URBAINE </vt:lpstr>
      <vt:lpstr>1/LA DENSITE DU SITE</vt:lpstr>
      <vt:lpstr>2/BATI ET NON BATI</vt:lpstr>
      <vt:lpstr>3/ETAT DU BATI DANS SOUIKA</vt:lpstr>
      <vt:lpstr>Diapositive 16</vt:lpstr>
      <vt:lpstr>Diapositive 17</vt:lpstr>
      <vt:lpstr>4/LES ILOTS</vt:lpstr>
      <vt:lpstr>Diapositive 19</vt:lpstr>
      <vt:lpstr>5/TAUX D’OCCUPATION DES LOGEMENTS PAR DES PERSONNES</vt:lpstr>
      <vt:lpstr>Diapositive 21</vt:lpstr>
      <vt:lpstr>7/LES VOIRIES</vt:lpstr>
      <vt:lpstr>Diapositive 23</vt:lpstr>
      <vt:lpstr> A partir de notre excursion a la zone étudie nous observons que la plupart des voiries de Souika dans un état de ruine, et elles ont besoins a la rénovation et les photos accompagnée montrent     </vt:lpstr>
      <vt:lpstr>Diapositive 25</vt:lpstr>
      <vt:lpstr>Les déchets urbains   </vt:lpstr>
      <vt:lpstr>Réseau d'assainissement </vt:lpstr>
      <vt:lpstr>CHAPITRE 3 : LE MASTER PLAN</vt:lpstr>
      <vt:lpstr>A:LE MASTER PLAN</vt:lpstr>
      <vt:lpstr>Diapositive 30</vt:lpstr>
      <vt:lpstr>2/LES OBJECTIFS DU MASTER PLAN </vt:lpstr>
      <vt:lpstr>3/LE CONTENU DU MASTER PLAN</vt:lpstr>
      <vt:lpstr>4/LES PHASES DU MASTER PLAN</vt:lpstr>
      <vt:lpstr>Diapositive 34</vt:lpstr>
      <vt:lpstr>1/DEFINITION</vt:lpstr>
      <vt:lpstr>Diapositive 36</vt:lpstr>
      <vt:lpstr>3/Exploitation de la ligne de tramway </vt:lpstr>
      <vt:lpstr>Diapositive 38</vt:lpstr>
      <vt:lpstr>Diapositive 39</vt:lpstr>
      <vt:lpstr>Diapositive 40</vt:lpstr>
      <vt:lpstr>LA LIGNE DE TELEPHIRIQUE </vt:lpstr>
      <vt:lpstr>CONCLUSION</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salim</dc:creator>
  <cp:lastModifiedBy>pc</cp:lastModifiedBy>
  <cp:revision>63</cp:revision>
  <dcterms:created xsi:type="dcterms:W3CDTF">2011-02-07T20:06:51Z</dcterms:created>
  <dcterms:modified xsi:type="dcterms:W3CDTF">2011-02-16T00:04:53Z</dcterms:modified>
</cp:coreProperties>
</file>