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20"/>
  </p:notesMasterIdLst>
  <p:sldIdLst>
    <p:sldId id="256" r:id="rId5"/>
    <p:sldId id="257" r:id="rId6"/>
    <p:sldId id="258" r:id="rId7"/>
    <p:sldId id="259" r:id="rId8"/>
    <p:sldId id="260" r:id="rId9"/>
    <p:sldId id="261" r:id="rId10"/>
    <p:sldId id="270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A58491B-F150-4D72-96E5-B7F1F50022C4}" type="datetimeFigureOut">
              <a:rPr lang="el-GR"/>
              <a:pPr>
                <a:defRPr/>
              </a:pPr>
              <a:t>31/5/2012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noProof="0" smtClean="0"/>
              <a:t>Kλικ για επεξεργασία των στυλ του υποδείγματος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  <a:endParaRPr lang="el-GR" noProof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5273093-0F3C-4409-852B-FBA8A1ED071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7 - Ευθεία γραμμή σύνδεσης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12 - Ευθεία γραμμή σύνδεσης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13 - Έλλειψη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28" name="27 - Τίτλος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7" name="1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6C192-FC80-413E-8ABE-178077AAE736}" type="datetimeFigureOut">
              <a:rPr lang="en-US"/>
              <a:pPr>
                <a:defRPr/>
              </a:pPr>
              <a:t>5/31/2012</a:t>
            </a:fld>
            <a:endParaRPr lang="en-US"/>
          </a:p>
        </p:txBody>
      </p:sp>
      <p:sp>
        <p:nvSpPr>
          <p:cNvPr id="8" name="15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6C494-60BA-4B49-833C-E12CDA0909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16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2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F26CD-6494-4DE2-B081-A02FD132181B}" type="datetimeFigureOut">
              <a:rPr lang="en-US"/>
              <a:pPr>
                <a:defRPr/>
              </a:pPr>
              <a:t>5/31/2012</a:t>
            </a:fld>
            <a:endParaRPr lang="en-US"/>
          </a:p>
        </p:txBody>
      </p:sp>
      <p:sp>
        <p:nvSpPr>
          <p:cNvPr id="5" name="9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21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D98AE-5DAF-464E-B756-BF63399CB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2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CD224-F549-441E-9087-BD45A98B5465}" type="datetimeFigureOut">
              <a:rPr lang="en-US"/>
              <a:pPr>
                <a:defRPr/>
              </a:pPr>
              <a:t>5/31/2012</a:t>
            </a:fld>
            <a:endParaRPr lang="en-US"/>
          </a:p>
        </p:txBody>
      </p:sp>
      <p:sp>
        <p:nvSpPr>
          <p:cNvPr id="5" name="9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21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46ED7-D77F-408C-AB67-A0C30EDBB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5658378-E465-453F-B34A-38EDBED1A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EA31884-998B-4810-B6C7-072FF915C0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69B1272-D80A-43D2-98D2-F967CE01AE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78512C5-E9ED-44DA-BD86-2120897AE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E05D847-6282-4E93-AD0B-82F22ADDB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3D3524A-1B4E-47CC-9BF6-64A146AFF2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650185C-EBC3-41E6-9459-F7B52A276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68E7BE74-E6FF-44EC-A4B0-C3EE053077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Θέση περιεχομένου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17" name="16 - Τίτλος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4" name="2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BDC48-D76D-48F7-87B4-31FFC42CFCA9}" type="datetimeFigureOut">
              <a:rPr lang="en-US"/>
              <a:pPr>
                <a:defRPr/>
              </a:pPr>
              <a:t>5/31/2012</a:t>
            </a:fld>
            <a:endParaRPr lang="en-US"/>
          </a:p>
        </p:txBody>
      </p:sp>
      <p:sp>
        <p:nvSpPr>
          <p:cNvPr id="5" name="9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21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2BA4B-85D5-4192-ABC0-D76023241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A5A684E-69A0-45E0-9C07-86BADDEEA3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CCBEB7D-EBA9-4D52-A5E9-AC737921EE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l-G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6C92927-B45F-4A5C-AE7A-2F62896A8D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3D661C2-9408-4B0A-9737-DEB039B139B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FF13CDC-F43B-4B03-A582-CC648588DC9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C889EC8-7CA8-40BD-9B10-085A56E2F38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4E86ED6-1D0E-44DD-86B5-9F4879F2E57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AE27438-507F-49E0-A6B8-A72AC0E1473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A383FD96-13A1-4929-9BB4-6DFB7346DAD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53F05C6-2A83-41BB-9B61-EB9BF50EEC9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6 - Ευθεία γραμμή σύνδεσης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E37B5-109F-4864-905F-1B7642822860}" type="datetimeFigureOut">
              <a:rPr lang="en-US"/>
              <a:pPr>
                <a:defRPr/>
              </a:pPr>
              <a:t>5/31/2012</a:t>
            </a:fld>
            <a:endParaRPr lang="en-US"/>
          </a:p>
        </p:txBody>
      </p:sp>
      <p:sp>
        <p:nvSpPr>
          <p:cNvPr id="6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EE992-E617-4A78-955B-D356B7A30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8AE887F-01E5-4C7D-B32E-600CDCD41AF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E31933E-FA02-49DE-9E79-2A15FE29FE5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D22FC94-8F65-4833-8CD4-7DB2F99A2F1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735BF57-CBBC-4004-A4B0-D971F48A03A9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4E2411F-14F5-4C14-BDE4-3DBE0B2401EA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C778021-E4E3-4232-8E17-0CD2BA1F6090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783AD80-C0F3-4DC6-B41B-F7CB89AEBB46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CF6385E7-77CD-4F7C-B189-5C39725FEA16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B2A3E98-8AB7-449A-A12A-73425D0ECB8E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5DCD211B-10CE-4670-9A82-0F8C3FAEBD94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11" name="10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13" name="12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2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EE2E7-3A38-4DD8-B0D2-006F74264292}" type="datetimeFigureOut">
              <a:rPr lang="en-US"/>
              <a:pPr>
                <a:defRPr/>
              </a:pPr>
              <a:t>5/31/2012</a:t>
            </a:fld>
            <a:endParaRPr lang="en-US"/>
          </a:p>
        </p:txBody>
      </p:sp>
      <p:sp>
        <p:nvSpPr>
          <p:cNvPr id="6" name="9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21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7F2BF-A878-45FD-B716-2D0BD59FBC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2C54D76-193C-4DD8-BE58-4FA0322D9206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F52B2D61-E9B1-419C-A09E-5307D17FA734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7BD0406-EA2A-4DB8-9901-09AB87B6F61D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E2F9FC89-4A24-43AC-9A95-73386743965B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D0E47B41-2873-4D7B-B618-F410FBEF7247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Τίτλος, Κείμενο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08D0883-3B34-4C28-8852-717A1C775B0C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Τίτλος και Πίνακ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ίνακα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l-GR" noProof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2EA10B68-5AE9-4439-8807-91DAC2F1CD07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9 - Ευθεία γραμμή σύνδεσης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16 - Ευθεία γραμμή σύνδεσης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32" name="31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34" name="33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12" name="11 - Θέση κειμένου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B7161-9161-40A4-B371-E8F8DF4AE0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6 - Θέση ημερομηνίας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7CBF5-2F10-4E7A-AEF4-E9AFB337AA3D}" type="datetimeFigureOut">
              <a:rPr lang="en-US"/>
              <a:pPr>
                <a:defRPr/>
              </a:pPr>
              <a:t>5/31/2012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B3F49-CA1C-48F4-9B38-EC76965B80EF}" type="datetimeFigureOut">
              <a:rPr lang="en-US"/>
              <a:pPr>
                <a:defRPr/>
              </a:pPr>
              <a:t>5/31/2012</a:t>
            </a:fld>
            <a:endParaRPr lang="en-US"/>
          </a:p>
        </p:txBody>
      </p:sp>
      <p:sp>
        <p:nvSpPr>
          <p:cNvPr id="4" name="9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21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26430-2CD0-4879-A646-0914608AA2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BD77B-8369-4CD8-8AEB-C0A43B818700}" type="datetimeFigureOut">
              <a:rPr lang="en-US"/>
              <a:pPr>
                <a:defRPr/>
              </a:pPr>
              <a:t>5/31/2012</a:t>
            </a:fld>
            <a:endParaRPr lang="en-US"/>
          </a:p>
        </p:txBody>
      </p:sp>
      <p:sp>
        <p:nvSpPr>
          <p:cNvPr id="3" name="9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21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8D897-012F-404F-932A-5E3475A28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- Θέση περιεχομένου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31" name="30 - Τίτλος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5" name="7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88B9A-AD10-42E5-BE18-E43DED2FFF3F}" type="datetimeFigureOut">
              <a:rPr lang="en-US"/>
              <a:pPr>
                <a:defRPr/>
              </a:pPr>
              <a:t>5/31/2012</a:t>
            </a:fld>
            <a:endParaRPr lang="en-US"/>
          </a:p>
        </p:txBody>
      </p:sp>
      <p:sp>
        <p:nvSpPr>
          <p:cNvPr id="6" name="8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03E4A-F785-401C-8E93-98649386B4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9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7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E907C-18BF-47B4-A156-94356C534F7E}" type="datetimeFigureOut">
              <a:rPr lang="en-US"/>
              <a:pPr>
                <a:defRPr/>
              </a:pPr>
              <a:t>5/31/2012</a:t>
            </a:fld>
            <a:endParaRPr lang="en-US"/>
          </a:p>
        </p:txBody>
      </p:sp>
      <p:sp>
        <p:nvSpPr>
          <p:cNvPr id="6" name="8 - Θέση αριθμού διαφάνειας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E09CC-658F-4368-865E-4D164682BF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9 - Θέση υποσέλιδου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8 - Θέση κειμένου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24" name="2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556774-63E7-4AFE-AE8D-18281A2ED306}" type="datetimeFigureOut">
              <a:rPr lang="en-US"/>
              <a:pPr>
                <a:defRPr/>
              </a:pPr>
              <a:t>5/31/2012</a:t>
            </a:fld>
            <a:endParaRPr lang="en-US"/>
          </a:p>
        </p:txBody>
      </p:sp>
      <p:sp>
        <p:nvSpPr>
          <p:cNvPr id="10" name="9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21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8B90A9-5829-437A-836D-293FC48C0B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4 - Θέση τίτλου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3" r:id="rId1"/>
    <p:sldLayoutId id="2147483742" r:id="rId2"/>
    <p:sldLayoutId id="2147483744" r:id="rId3"/>
    <p:sldLayoutId id="2147483741" r:id="rId4"/>
    <p:sldLayoutId id="2147483745" r:id="rId5"/>
    <p:sldLayoutId id="2147483740" r:id="rId6"/>
    <p:sldLayoutId id="2147483739" r:id="rId7"/>
    <p:sldLayoutId id="2147483746" r:id="rId8"/>
    <p:sldLayoutId id="2147483747" r:id="rId9"/>
    <p:sldLayoutId id="2147483738" r:id="rId10"/>
    <p:sldLayoutId id="214748373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invGray">
          <a:xfrm>
            <a:off x="8809038" y="0"/>
            <a:ext cx="334962" cy="6858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50000">
                <a:schemeClr val="hlink"/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l-GR" sz="2400" i="1">
              <a:solidFill>
                <a:srgbClr val="FFFFFF"/>
              </a:solidFill>
              <a:latin typeface="+mn-lt"/>
              <a:cs typeface="+mn-cs"/>
            </a:endParaRPr>
          </a:p>
        </p:txBody>
      </p:sp>
      <p:sp>
        <p:nvSpPr>
          <p:cNvPr id="60419" name="Freeform 3"/>
          <p:cNvSpPr>
            <a:spLocks/>
          </p:cNvSpPr>
          <p:nvPr/>
        </p:nvSpPr>
        <p:spPr bwMode="white">
          <a:xfrm>
            <a:off x="-9525" y="4489450"/>
            <a:ext cx="5754688" cy="2368550"/>
          </a:xfrm>
          <a:custGeom>
            <a:avLst/>
            <a:gdLst/>
            <a:ahLst/>
            <a:cxnLst>
              <a:cxn ang="0">
                <a:pos x="0" y="1491"/>
              </a:cxn>
              <a:cxn ang="0">
                <a:pos x="0" y="0"/>
              </a:cxn>
              <a:cxn ang="0">
                <a:pos x="171" y="3"/>
              </a:cxn>
              <a:cxn ang="0">
                <a:pos x="355" y="9"/>
              </a:cxn>
              <a:cxn ang="0">
                <a:pos x="499" y="21"/>
              </a:cxn>
              <a:cxn ang="0">
                <a:pos x="650" y="36"/>
              </a:cxn>
              <a:cxn ang="0">
                <a:pos x="809" y="54"/>
              </a:cxn>
              <a:cxn ang="0">
                <a:pos x="957" y="78"/>
              </a:cxn>
              <a:cxn ang="0">
                <a:pos x="1119" y="105"/>
              </a:cxn>
              <a:cxn ang="0">
                <a:pos x="1261" y="133"/>
              </a:cxn>
              <a:cxn ang="0">
                <a:pos x="1441" y="175"/>
              </a:cxn>
              <a:cxn ang="0">
                <a:pos x="1598" y="217"/>
              </a:cxn>
              <a:cxn ang="0">
                <a:pos x="1763" y="269"/>
              </a:cxn>
              <a:cxn ang="0">
                <a:pos x="1887" y="308"/>
              </a:cxn>
              <a:cxn ang="0">
                <a:pos x="2085" y="384"/>
              </a:cxn>
              <a:cxn ang="0">
                <a:pos x="2230" y="444"/>
              </a:cxn>
              <a:cxn ang="0">
                <a:pos x="2456" y="547"/>
              </a:cxn>
              <a:cxn ang="0">
                <a:pos x="2666" y="662"/>
              </a:cxn>
              <a:cxn ang="0">
                <a:pos x="2859" y="786"/>
              </a:cxn>
              <a:cxn ang="0">
                <a:pos x="3046" y="920"/>
              </a:cxn>
              <a:cxn ang="0">
                <a:pos x="3193" y="1038"/>
              </a:cxn>
              <a:cxn ang="0">
                <a:pos x="3332" y="1168"/>
              </a:cxn>
              <a:cxn ang="0">
                <a:pos x="3440" y="1280"/>
              </a:cxn>
              <a:cxn ang="0">
                <a:pos x="3524" y="1380"/>
              </a:cxn>
              <a:cxn ang="0">
                <a:pos x="3624" y="1491"/>
              </a:cxn>
              <a:cxn ang="0">
                <a:pos x="3608" y="1491"/>
              </a:cxn>
              <a:cxn ang="0">
                <a:pos x="0" y="1491"/>
              </a:cxn>
            </a:cxnLst>
            <a:rect l="0" t="0" r="r" b="b"/>
            <a:pathLst>
              <a:path w="3625" h="1492">
                <a:moveTo>
                  <a:pt x="0" y="1491"/>
                </a:moveTo>
                <a:lnTo>
                  <a:pt x="0" y="0"/>
                </a:lnTo>
                <a:lnTo>
                  <a:pt x="171" y="3"/>
                </a:lnTo>
                <a:lnTo>
                  <a:pt x="355" y="9"/>
                </a:lnTo>
                <a:lnTo>
                  <a:pt x="499" y="21"/>
                </a:lnTo>
                <a:lnTo>
                  <a:pt x="650" y="36"/>
                </a:lnTo>
                <a:lnTo>
                  <a:pt x="809" y="54"/>
                </a:lnTo>
                <a:lnTo>
                  <a:pt x="957" y="78"/>
                </a:lnTo>
                <a:lnTo>
                  <a:pt x="1119" y="105"/>
                </a:lnTo>
                <a:lnTo>
                  <a:pt x="1261" y="133"/>
                </a:lnTo>
                <a:lnTo>
                  <a:pt x="1441" y="175"/>
                </a:lnTo>
                <a:lnTo>
                  <a:pt x="1598" y="217"/>
                </a:lnTo>
                <a:lnTo>
                  <a:pt x="1763" y="269"/>
                </a:lnTo>
                <a:lnTo>
                  <a:pt x="1887" y="308"/>
                </a:lnTo>
                <a:lnTo>
                  <a:pt x="2085" y="384"/>
                </a:lnTo>
                <a:lnTo>
                  <a:pt x="2230" y="444"/>
                </a:lnTo>
                <a:lnTo>
                  <a:pt x="2456" y="547"/>
                </a:lnTo>
                <a:lnTo>
                  <a:pt x="2666" y="662"/>
                </a:lnTo>
                <a:lnTo>
                  <a:pt x="2859" y="786"/>
                </a:lnTo>
                <a:lnTo>
                  <a:pt x="3046" y="920"/>
                </a:lnTo>
                <a:lnTo>
                  <a:pt x="3193" y="1038"/>
                </a:lnTo>
                <a:lnTo>
                  <a:pt x="3332" y="1168"/>
                </a:lnTo>
                <a:lnTo>
                  <a:pt x="3440" y="1280"/>
                </a:lnTo>
                <a:lnTo>
                  <a:pt x="3524" y="1380"/>
                </a:lnTo>
                <a:lnTo>
                  <a:pt x="3624" y="1491"/>
                </a:lnTo>
                <a:lnTo>
                  <a:pt x="3608" y="1491"/>
                </a:lnTo>
                <a:lnTo>
                  <a:pt x="0" y="1491"/>
                </a:lnTo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>
              <a:defRPr/>
            </a:pPr>
            <a:endParaRPr lang="el-GR" sz="2400" i="1">
              <a:solidFill>
                <a:srgbClr val="FFFFFF"/>
              </a:solidFill>
              <a:latin typeface="+mn-lt"/>
              <a:cs typeface="+mn-cs"/>
            </a:endParaRPr>
          </a:p>
        </p:txBody>
      </p:sp>
      <p:sp>
        <p:nvSpPr>
          <p:cNvPr id="60420" name="Freeform 4"/>
          <p:cNvSpPr>
            <a:spLocks/>
          </p:cNvSpPr>
          <p:nvPr/>
        </p:nvSpPr>
        <p:spPr bwMode="white">
          <a:xfrm>
            <a:off x="0" y="3817938"/>
            <a:ext cx="8164513" cy="3019425"/>
          </a:xfrm>
          <a:custGeom>
            <a:avLst/>
            <a:gdLst/>
            <a:ahLst/>
            <a:cxnLst>
              <a:cxn ang="0">
                <a:pos x="2718" y="405"/>
              </a:cxn>
              <a:cxn ang="0">
                <a:pos x="2466" y="333"/>
              </a:cxn>
              <a:cxn ang="0">
                <a:pos x="2202" y="261"/>
              </a:cxn>
              <a:cxn ang="0">
                <a:pos x="1929" y="198"/>
              </a:cxn>
              <a:cxn ang="0">
                <a:pos x="1695" y="153"/>
              </a:cxn>
              <a:cxn ang="0">
                <a:pos x="1434" y="111"/>
              </a:cxn>
              <a:cxn ang="0">
                <a:pos x="1188" y="75"/>
              </a:cxn>
              <a:cxn ang="0">
                <a:pos x="957" y="48"/>
              </a:cxn>
              <a:cxn ang="0">
                <a:pos x="747" y="30"/>
              </a:cxn>
              <a:cxn ang="0">
                <a:pos x="501" y="15"/>
              </a:cxn>
              <a:cxn ang="0">
                <a:pos x="246" y="3"/>
              </a:cxn>
              <a:cxn ang="0">
                <a:pos x="0" y="0"/>
              </a:cxn>
              <a:cxn ang="0">
                <a:pos x="0" y="275"/>
              </a:cxn>
              <a:cxn ang="0">
                <a:pos x="0" y="345"/>
              </a:cxn>
              <a:cxn ang="0">
                <a:pos x="0" y="275"/>
              </a:cxn>
              <a:cxn ang="0">
                <a:pos x="0" y="342"/>
              </a:cxn>
              <a:cxn ang="0">
                <a:pos x="339" y="351"/>
              </a:cxn>
              <a:cxn ang="0">
                <a:pos x="606" y="372"/>
              </a:cxn>
              <a:cxn ang="0">
                <a:pos x="852" y="399"/>
              </a:cxn>
              <a:cxn ang="0">
                <a:pos x="1068" y="435"/>
              </a:cxn>
              <a:cxn ang="0">
                <a:pos x="1275" y="474"/>
              </a:cxn>
              <a:cxn ang="0">
                <a:pos x="1545" y="540"/>
              </a:cxn>
              <a:cxn ang="0">
                <a:pos x="1761" y="603"/>
              </a:cxn>
              <a:cxn ang="0">
                <a:pos x="1971" y="678"/>
              </a:cxn>
              <a:cxn ang="0">
                <a:pos x="2166" y="747"/>
              </a:cxn>
              <a:cxn ang="0">
                <a:pos x="2397" y="852"/>
              </a:cxn>
              <a:cxn ang="0">
                <a:pos x="2613" y="960"/>
              </a:cxn>
              <a:cxn ang="0">
                <a:pos x="2832" y="1095"/>
              </a:cxn>
              <a:cxn ang="0">
                <a:pos x="3012" y="1212"/>
              </a:cxn>
              <a:cxn ang="0">
                <a:pos x="3186" y="1347"/>
              </a:cxn>
              <a:cxn ang="0">
                <a:pos x="3351" y="1497"/>
              </a:cxn>
              <a:cxn ang="0">
                <a:pos x="3480" y="1629"/>
              </a:cxn>
              <a:cxn ang="0">
                <a:pos x="3612" y="1785"/>
              </a:cxn>
              <a:cxn ang="0">
                <a:pos x="3699" y="1901"/>
              </a:cxn>
              <a:cxn ang="0">
                <a:pos x="5142" y="1901"/>
              </a:cxn>
              <a:cxn ang="0">
                <a:pos x="5076" y="1827"/>
              </a:cxn>
              <a:cxn ang="0">
                <a:pos x="4968" y="1707"/>
              </a:cxn>
              <a:cxn ang="0">
                <a:pos x="4797" y="1539"/>
              </a:cxn>
              <a:cxn ang="0">
                <a:pos x="4617" y="1383"/>
              </a:cxn>
              <a:cxn ang="0">
                <a:pos x="4410" y="1221"/>
              </a:cxn>
              <a:cxn ang="0">
                <a:pos x="4185" y="1071"/>
              </a:cxn>
              <a:cxn ang="0">
                <a:pos x="3960" y="939"/>
              </a:cxn>
              <a:cxn ang="0">
                <a:pos x="3708" y="801"/>
              </a:cxn>
              <a:cxn ang="0">
                <a:pos x="3492" y="702"/>
              </a:cxn>
              <a:cxn ang="0">
                <a:pos x="3231" y="588"/>
              </a:cxn>
              <a:cxn ang="0">
                <a:pos x="2964" y="489"/>
              </a:cxn>
              <a:cxn ang="0">
                <a:pos x="2718" y="405"/>
              </a:cxn>
            </a:cxnLst>
            <a:rect l="0" t="0" r="r" b="b"/>
            <a:pathLst>
              <a:path w="5143" h="1902">
                <a:moveTo>
                  <a:pt x="2718" y="405"/>
                </a:moveTo>
                <a:lnTo>
                  <a:pt x="2466" y="333"/>
                </a:lnTo>
                <a:lnTo>
                  <a:pt x="2202" y="261"/>
                </a:lnTo>
                <a:lnTo>
                  <a:pt x="1929" y="198"/>
                </a:lnTo>
                <a:lnTo>
                  <a:pt x="1695" y="153"/>
                </a:lnTo>
                <a:lnTo>
                  <a:pt x="1434" y="111"/>
                </a:lnTo>
                <a:lnTo>
                  <a:pt x="1188" y="75"/>
                </a:lnTo>
                <a:lnTo>
                  <a:pt x="957" y="48"/>
                </a:lnTo>
                <a:lnTo>
                  <a:pt x="747" y="30"/>
                </a:lnTo>
                <a:lnTo>
                  <a:pt x="501" y="15"/>
                </a:lnTo>
                <a:lnTo>
                  <a:pt x="246" y="3"/>
                </a:lnTo>
                <a:lnTo>
                  <a:pt x="0" y="0"/>
                </a:lnTo>
                <a:lnTo>
                  <a:pt x="0" y="275"/>
                </a:lnTo>
                <a:lnTo>
                  <a:pt x="0" y="345"/>
                </a:lnTo>
                <a:lnTo>
                  <a:pt x="0" y="275"/>
                </a:lnTo>
                <a:lnTo>
                  <a:pt x="0" y="342"/>
                </a:lnTo>
                <a:lnTo>
                  <a:pt x="339" y="351"/>
                </a:lnTo>
                <a:lnTo>
                  <a:pt x="606" y="372"/>
                </a:lnTo>
                <a:lnTo>
                  <a:pt x="852" y="399"/>
                </a:lnTo>
                <a:lnTo>
                  <a:pt x="1068" y="435"/>
                </a:lnTo>
                <a:lnTo>
                  <a:pt x="1275" y="474"/>
                </a:lnTo>
                <a:lnTo>
                  <a:pt x="1545" y="540"/>
                </a:lnTo>
                <a:lnTo>
                  <a:pt x="1761" y="603"/>
                </a:lnTo>
                <a:lnTo>
                  <a:pt x="1971" y="678"/>
                </a:lnTo>
                <a:lnTo>
                  <a:pt x="2166" y="747"/>
                </a:lnTo>
                <a:lnTo>
                  <a:pt x="2397" y="852"/>
                </a:lnTo>
                <a:lnTo>
                  <a:pt x="2613" y="960"/>
                </a:lnTo>
                <a:lnTo>
                  <a:pt x="2832" y="1095"/>
                </a:lnTo>
                <a:lnTo>
                  <a:pt x="3012" y="1212"/>
                </a:lnTo>
                <a:lnTo>
                  <a:pt x="3186" y="1347"/>
                </a:lnTo>
                <a:lnTo>
                  <a:pt x="3351" y="1497"/>
                </a:lnTo>
                <a:lnTo>
                  <a:pt x="3480" y="1629"/>
                </a:lnTo>
                <a:lnTo>
                  <a:pt x="3612" y="1785"/>
                </a:lnTo>
                <a:lnTo>
                  <a:pt x="3699" y="1901"/>
                </a:lnTo>
                <a:lnTo>
                  <a:pt x="5142" y="1901"/>
                </a:lnTo>
                <a:lnTo>
                  <a:pt x="5076" y="1827"/>
                </a:lnTo>
                <a:lnTo>
                  <a:pt x="4968" y="1707"/>
                </a:lnTo>
                <a:lnTo>
                  <a:pt x="4797" y="1539"/>
                </a:lnTo>
                <a:lnTo>
                  <a:pt x="4617" y="1383"/>
                </a:lnTo>
                <a:lnTo>
                  <a:pt x="4410" y="1221"/>
                </a:lnTo>
                <a:lnTo>
                  <a:pt x="4185" y="1071"/>
                </a:lnTo>
                <a:lnTo>
                  <a:pt x="3960" y="939"/>
                </a:lnTo>
                <a:lnTo>
                  <a:pt x="3708" y="801"/>
                </a:lnTo>
                <a:lnTo>
                  <a:pt x="3492" y="702"/>
                </a:lnTo>
                <a:lnTo>
                  <a:pt x="3231" y="588"/>
                </a:lnTo>
                <a:lnTo>
                  <a:pt x="2964" y="489"/>
                </a:lnTo>
                <a:lnTo>
                  <a:pt x="2718" y="405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l-GR" sz="2400" i="1">
              <a:solidFill>
                <a:srgbClr val="FFFFFF"/>
              </a:solidFill>
              <a:latin typeface="+mn-lt"/>
              <a:cs typeface="+mn-cs"/>
            </a:endParaRPr>
          </a:p>
        </p:txBody>
      </p:sp>
      <p:sp>
        <p:nvSpPr>
          <p:cNvPr id="60421" name="Freeform 5"/>
          <p:cNvSpPr>
            <a:spLocks/>
          </p:cNvSpPr>
          <p:nvPr/>
        </p:nvSpPr>
        <p:spPr bwMode="white">
          <a:xfrm>
            <a:off x="0" y="3146425"/>
            <a:ext cx="9144000" cy="36909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558" y="357"/>
              </a:cxn>
              <a:cxn ang="0">
                <a:pos x="807" y="375"/>
              </a:cxn>
              <a:cxn ang="0">
                <a:pos x="1056" y="399"/>
              </a:cxn>
              <a:cxn ang="0">
                <a:pos x="1272" y="426"/>
              </a:cxn>
              <a:cxn ang="0">
                <a:pos x="1539" y="465"/>
              </a:cxn>
              <a:cxn ang="0">
                <a:pos x="1791" y="510"/>
              </a:cxn>
              <a:cxn ang="0">
                <a:pos x="2076" y="570"/>
              </a:cxn>
              <a:cxn ang="0">
                <a:pos x="2334" y="630"/>
              </a:cxn>
              <a:cxn ang="0">
                <a:pos x="2544" y="687"/>
              </a:cxn>
              <a:cxn ang="0">
                <a:pos x="2775" y="759"/>
              </a:cxn>
              <a:cxn ang="0">
                <a:pos x="3003" y="837"/>
              </a:cxn>
              <a:cxn ang="0">
                <a:pos x="3231" y="924"/>
              </a:cxn>
              <a:cxn ang="0">
                <a:pos x="3438" y="1005"/>
              </a:cxn>
              <a:cxn ang="0">
                <a:pos x="3663" y="1110"/>
              </a:cxn>
              <a:cxn ang="0">
                <a:pos x="3903" y="1233"/>
              </a:cxn>
              <a:cxn ang="0">
                <a:pos x="4149" y="1374"/>
              </a:cxn>
              <a:cxn ang="0">
                <a:pos x="4353" y="1506"/>
              </a:cxn>
              <a:cxn ang="0">
                <a:pos x="4491" y="1602"/>
              </a:cxn>
              <a:cxn ang="0">
                <a:pos x="4668" y="1740"/>
              </a:cxn>
              <a:cxn ang="0">
                <a:pos x="4824" y="1875"/>
              </a:cxn>
              <a:cxn ang="0">
                <a:pos x="4968" y="2016"/>
              </a:cxn>
              <a:cxn ang="0">
                <a:pos x="5100" y="2154"/>
              </a:cxn>
              <a:cxn ang="0">
                <a:pos x="5238" y="2324"/>
              </a:cxn>
              <a:cxn ang="0">
                <a:pos x="5759" y="2324"/>
              </a:cxn>
              <a:cxn ang="0">
                <a:pos x="5759" y="1245"/>
              </a:cxn>
              <a:cxn ang="0">
                <a:pos x="5580" y="1119"/>
              </a:cxn>
              <a:cxn ang="0">
                <a:pos x="5400" y="1020"/>
              </a:cxn>
              <a:cxn ang="0">
                <a:pos x="5205" y="918"/>
              </a:cxn>
              <a:cxn ang="0">
                <a:pos x="5031" y="837"/>
              </a:cxn>
              <a:cxn ang="0">
                <a:pos x="4866" y="771"/>
              </a:cxn>
              <a:cxn ang="0">
                <a:pos x="4710" y="711"/>
              </a:cxn>
              <a:cxn ang="0">
                <a:pos x="4545" y="651"/>
              </a:cxn>
              <a:cxn ang="0">
                <a:pos x="4386" y="600"/>
              </a:cxn>
              <a:cxn ang="0">
                <a:pos x="4248" y="552"/>
              </a:cxn>
              <a:cxn ang="0">
                <a:pos x="3993" y="483"/>
              </a:cxn>
              <a:cxn ang="0">
                <a:pos x="3777" y="423"/>
              </a:cxn>
              <a:cxn ang="0">
                <a:pos x="3564" y="375"/>
              </a:cxn>
              <a:cxn ang="0">
                <a:pos x="3282" y="312"/>
              </a:cxn>
              <a:cxn ang="0">
                <a:pos x="3003" y="261"/>
              </a:cxn>
              <a:cxn ang="0">
                <a:pos x="2733" y="213"/>
              </a:cxn>
              <a:cxn ang="0">
                <a:pos x="2451" y="171"/>
              </a:cxn>
              <a:cxn ang="0">
                <a:pos x="2211" y="138"/>
              </a:cxn>
              <a:cxn ang="0">
                <a:pos x="1974" y="108"/>
              </a:cxn>
              <a:cxn ang="0">
                <a:pos x="1665" y="81"/>
              </a:cxn>
              <a:cxn ang="0">
                <a:pos x="1437" y="60"/>
              </a:cxn>
              <a:cxn ang="0">
                <a:pos x="1125" y="36"/>
              </a:cxn>
              <a:cxn ang="0">
                <a:pos x="828" y="21"/>
              </a:cxn>
              <a:cxn ang="0">
                <a:pos x="558" y="12"/>
              </a:cxn>
              <a:cxn ang="0">
                <a:pos x="282" y="3"/>
              </a:cxn>
              <a:cxn ang="0">
                <a:pos x="0" y="0"/>
              </a:cxn>
            </a:cxnLst>
            <a:rect l="0" t="0" r="r" b="b"/>
            <a:pathLst>
              <a:path w="5760" h="2325">
                <a:moveTo>
                  <a:pt x="0" y="0"/>
                </a:moveTo>
                <a:lnTo>
                  <a:pt x="0" y="339"/>
                </a:lnTo>
                <a:lnTo>
                  <a:pt x="558" y="357"/>
                </a:lnTo>
                <a:lnTo>
                  <a:pt x="807" y="375"/>
                </a:lnTo>
                <a:lnTo>
                  <a:pt x="1056" y="399"/>
                </a:lnTo>
                <a:lnTo>
                  <a:pt x="1272" y="426"/>
                </a:lnTo>
                <a:lnTo>
                  <a:pt x="1539" y="465"/>
                </a:lnTo>
                <a:lnTo>
                  <a:pt x="1791" y="510"/>
                </a:lnTo>
                <a:lnTo>
                  <a:pt x="2076" y="570"/>
                </a:lnTo>
                <a:lnTo>
                  <a:pt x="2334" y="630"/>
                </a:lnTo>
                <a:lnTo>
                  <a:pt x="2544" y="687"/>
                </a:lnTo>
                <a:lnTo>
                  <a:pt x="2775" y="759"/>
                </a:lnTo>
                <a:lnTo>
                  <a:pt x="3003" y="837"/>
                </a:lnTo>
                <a:lnTo>
                  <a:pt x="3231" y="924"/>
                </a:lnTo>
                <a:lnTo>
                  <a:pt x="3438" y="1005"/>
                </a:lnTo>
                <a:lnTo>
                  <a:pt x="3663" y="1110"/>
                </a:lnTo>
                <a:lnTo>
                  <a:pt x="3903" y="1233"/>
                </a:lnTo>
                <a:lnTo>
                  <a:pt x="4149" y="1374"/>
                </a:lnTo>
                <a:lnTo>
                  <a:pt x="4353" y="1506"/>
                </a:lnTo>
                <a:lnTo>
                  <a:pt x="4491" y="1602"/>
                </a:lnTo>
                <a:lnTo>
                  <a:pt x="4668" y="1740"/>
                </a:lnTo>
                <a:lnTo>
                  <a:pt x="4824" y="1875"/>
                </a:lnTo>
                <a:lnTo>
                  <a:pt x="4968" y="2016"/>
                </a:lnTo>
                <a:lnTo>
                  <a:pt x="5100" y="2154"/>
                </a:lnTo>
                <a:lnTo>
                  <a:pt x="5238" y="2324"/>
                </a:lnTo>
                <a:lnTo>
                  <a:pt x="5759" y="2324"/>
                </a:lnTo>
                <a:lnTo>
                  <a:pt x="5759" y="1245"/>
                </a:lnTo>
                <a:lnTo>
                  <a:pt x="5580" y="1119"/>
                </a:lnTo>
                <a:lnTo>
                  <a:pt x="5400" y="1020"/>
                </a:lnTo>
                <a:lnTo>
                  <a:pt x="5205" y="918"/>
                </a:lnTo>
                <a:lnTo>
                  <a:pt x="5031" y="837"/>
                </a:lnTo>
                <a:lnTo>
                  <a:pt x="4866" y="771"/>
                </a:lnTo>
                <a:lnTo>
                  <a:pt x="4710" y="711"/>
                </a:lnTo>
                <a:lnTo>
                  <a:pt x="4545" y="651"/>
                </a:lnTo>
                <a:lnTo>
                  <a:pt x="4386" y="600"/>
                </a:lnTo>
                <a:lnTo>
                  <a:pt x="4248" y="552"/>
                </a:lnTo>
                <a:lnTo>
                  <a:pt x="3993" y="483"/>
                </a:lnTo>
                <a:lnTo>
                  <a:pt x="3777" y="423"/>
                </a:lnTo>
                <a:lnTo>
                  <a:pt x="3564" y="375"/>
                </a:lnTo>
                <a:lnTo>
                  <a:pt x="3282" y="312"/>
                </a:lnTo>
                <a:lnTo>
                  <a:pt x="3003" y="261"/>
                </a:lnTo>
                <a:lnTo>
                  <a:pt x="2733" y="213"/>
                </a:lnTo>
                <a:lnTo>
                  <a:pt x="2451" y="171"/>
                </a:lnTo>
                <a:lnTo>
                  <a:pt x="2211" y="138"/>
                </a:lnTo>
                <a:lnTo>
                  <a:pt x="1974" y="108"/>
                </a:lnTo>
                <a:lnTo>
                  <a:pt x="1665" y="81"/>
                </a:lnTo>
                <a:lnTo>
                  <a:pt x="1437" y="60"/>
                </a:lnTo>
                <a:lnTo>
                  <a:pt x="1125" y="36"/>
                </a:lnTo>
                <a:lnTo>
                  <a:pt x="828" y="21"/>
                </a:lnTo>
                <a:lnTo>
                  <a:pt x="558" y="12"/>
                </a:lnTo>
                <a:lnTo>
                  <a:pt x="282" y="3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l-GR" sz="2400" i="1">
              <a:solidFill>
                <a:srgbClr val="FFFFFF"/>
              </a:solidFill>
              <a:latin typeface="+mn-lt"/>
              <a:cs typeface="+mn-cs"/>
            </a:endParaRPr>
          </a:p>
        </p:txBody>
      </p:sp>
      <p:sp>
        <p:nvSpPr>
          <p:cNvPr id="60422" name="Freeform 6"/>
          <p:cNvSpPr>
            <a:spLocks/>
          </p:cNvSpPr>
          <p:nvPr/>
        </p:nvSpPr>
        <p:spPr bwMode="white">
          <a:xfrm>
            <a:off x="0" y="2460625"/>
            <a:ext cx="9144000" cy="2497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51"/>
              </a:cxn>
              <a:cxn ang="0">
                <a:pos x="282" y="357"/>
              </a:cxn>
              <a:cxn ang="0">
                <a:pos x="627" y="363"/>
              </a:cxn>
              <a:cxn ang="0">
                <a:pos x="960" y="375"/>
              </a:cxn>
              <a:cxn ang="0">
                <a:pos x="1218" y="393"/>
              </a:cxn>
              <a:cxn ang="0">
                <a:pos x="1470" y="411"/>
              </a:cxn>
              <a:cxn ang="0">
                <a:pos x="1746" y="435"/>
              </a:cxn>
              <a:cxn ang="0">
                <a:pos x="2022" y="462"/>
              </a:cxn>
              <a:cxn ang="0">
                <a:pos x="2340" y="504"/>
              </a:cxn>
              <a:cxn ang="0">
                <a:pos x="2664" y="549"/>
              </a:cxn>
              <a:cxn ang="0">
                <a:pos x="2952" y="597"/>
              </a:cxn>
              <a:cxn ang="0">
                <a:pos x="3225" y="648"/>
              </a:cxn>
              <a:cxn ang="0">
                <a:pos x="3513" y="708"/>
              </a:cxn>
              <a:cxn ang="0">
                <a:pos x="3693" y="750"/>
              </a:cxn>
              <a:cxn ang="0">
                <a:pos x="3936" y="810"/>
              </a:cxn>
              <a:cxn ang="0">
                <a:pos x="4095" y="855"/>
              </a:cxn>
              <a:cxn ang="0">
                <a:pos x="4281" y="909"/>
              </a:cxn>
              <a:cxn ang="0">
                <a:pos x="4503" y="981"/>
              </a:cxn>
              <a:cxn ang="0">
                <a:pos x="4704" y="1053"/>
              </a:cxn>
              <a:cxn ang="0">
                <a:pos x="4911" y="1131"/>
              </a:cxn>
              <a:cxn ang="0">
                <a:pos x="5073" y="1197"/>
              </a:cxn>
              <a:cxn ang="0">
                <a:pos x="5256" y="1281"/>
              </a:cxn>
              <a:cxn ang="0">
                <a:pos x="5475" y="1401"/>
              </a:cxn>
              <a:cxn ang="0">
                <a:pos x="5628" y="1482"/>
              </a:cxn>
              <a:cxn ang="0">
                <a:pos x="5759" y="1572"/>
              </a:cxn>
              <a:cxn ang="0">
                <a:pos x="5759" y="633"/>
              </a:cxn>
              <a:cxn ang="0">
                <a:pos x="5493" y="570"/>
              </a:cxn>
              <a:cxn ang="0">
                <a:pos x="5214" y="501"/>
              </a:cxn>
              <a:cxn ang="0">
                <a:pos x="4950" y="444"/>
              </a:cxn>
              <a:cxn ang="0">
                <a:pos x="4701" y="396"/>
              </a:cxn>
              <a:cxn ang="0">
                <a:pos x="4425" y="348"/>
              </a:cxn>
              <a:cxn ang="0">
                <a:pos x="4110" y="294"/>
              </a:cxn>
              <a:cxn ang="0">
                <a:pos x="3813" y="252"/>
              </a:cxn>
              <a:cxn ang="0">
                <a:pos x="3549" y="213"/>
              </a:cxn>
              <a:cxn ang="0">
                <a:pos x="3261" y="183"/>
              </a:cxn>
              <a:cxn ang="0">
                <a:pos x="3015" y="153"/>
              </a:cxn>
              <a:cxn ang="0">
                <a:pos x="2757" y="129"/>
              </a:cxn>
              <a:cxn ang="0">
                <a:pos x="2520" y="105"/>
              </a:cxn>
              <a:cxn ang="0">
                <a:pos x="2301" y="87"/>
              </a:cxn>
              <a:cxn ang="0">
                <a:pos x="2013" y="66"/>
              </a:cxn>
              <a:cxn ang="0">
                <a:pos x="1731" y="48"/>
              </a:cxn>
              <a:cxn ang="0">
                <a:pos x="1524" y="39"/>
              </a:cxn>
              <a:cxn ang="0">
                <a:pos x="1260" y="27"/>
              </a:cxn>
              <a:cxn ang="0">
                <a:pos x="966" y="15"/>
              </a:cxn>
              <a:cxn ang="0">
                <a:pos x="714" y="12"/>
              </a:cxn>
              <a:cxn ang="0">
                <a:pos x="510" y="6"/>
              </a:cxn>
              <a:cxn ang="0">
                <a:pos x="243" y="0"/>
              </a:cxn>
              <a:cxn ang="0">
                <a:pos x="0" y="0"/>
              </a:cxn>
            </a:cxnLst>
            <a:rect l="0" t="0" r="r" b="b"/>
            <a:pathLst>
              <a:path w="5760" h="1573">
                <a:moveTo>
                  <a:pt x="0" y="0"/>
                </a:moveTo>
                <a:lnTo>
                  <a:pt x="0" y="351"/>
                </a:lnTo>
                <a:lnTo>
                  <a:pt x="282" y="357"/>
                </a:lnTo>
                <a:lnTo>
                  <a:pt x="627" y="363"/>
                </a:lnTo>
                <a:lnTo>
                  <a:pt x="960" y="375"/>
                </a:lnTo>
                <a:lnTo>
                  <a:pt x="1218" y="393"/>
                </a:lnTo>
                <a:lnTo>
                  <a:pt x="1470" y="411"/>
                </a:lnTo>
                <a:lnTo>
                  <a:pt x="1746" y="435"/>
                </a:lnTo>
                <a:lnTo>
                  <a:pt x="2022" y="462"/>
                </a:lnTo>
                <a:lnTo>
                  <a:pt x="2340" y="504"/>
                </a:lnTo>
                <a:lnTo>
                  <a:pt x="2664" y="549"/>
                </a:lnTo>
                <a:lnTo>
                  <a:pt x="2952" y="597"/>
                </a:lnTo>
                <a:lnTo>
                  <a:pt x="3225" y="648"/>
                </a:lnTo>
                <a:lnTo>
                  <a:pt x="3513" y="708"/>
                </a:lnTo>
                <a:lnTo>
                  <a:pt x="3693" y="750"/>
                </a:lnTo>
                <a:lnTo>
                  <a:pt x="3936" y="810"/>
                </a:lnTo>
                <a:lnTo>
                  <a:pt x="4095" y="855"/>
                </a:lnTo>
                <a:lnTo>
                  <a:pt x="4281" y="909"/>
                </a:lnTo>
                <a:lnTo>
                  <a:pt x="4503" y="981"/>
                </a:lnTo>
                <a:lnTo>
                  <a:pt x="4704" y="1053"/>
                </a:lnTo>
                <a:lnTo>
                  <a:pt x="4911" y="1131"/>
                </a:lnTo>
                <a:lnTo>
                  <a:pt x="5073" y="1197"/>
                </a:lnTo>
                <a:lnTo>
                  <a:pt x="5256" y="1281"/>
                </a:lnTo>
                <a:lnTo>
                  <a:pt x="5475" y="1401"/>
                </a:lnTo>
                <a:lnTo>
                  <a:pt x="5628" y="1482"/>
                </a:lnTo>
                <a:lnTo>
                  <a:pt x="5759" y="1572"/>
                </a:lnTo>
                <a:lnTo>
                  <a:pt x="5759" y="633"/>
                </a:lnTo>
                <a:lnTo>
                  <a:pt x="5493" y="570"/>
                </a:lnTo>
                <a:lnTo>
                  <a:pt x="5214" y="501"/>
                </a:lnTo>
                <a:lnTo>
                  <a:pt x="4950" y="444"/>
                </a:lnTo>
                <a:lnTo>
                  <a:pt x="4701" y="396"/>
                </a:lnTo>
                <a:lnTo>
                  <a:pt x="4425" y="348"/>
                </a:lnTo>
                <a:lnTo>
                  <a:pt x="4110" y="294"/>
                </a:lnTo>
                <a:lnTo>
                  <a:pt x="3813" y="252"/>
                </a:lnTo>
                <a:lnTo>
                  <a:pt x="3549" y="213"/>
                </a:lnTo>
                <a:lnTo>
                  <a:pt x="3261" y="183"/>
                </a:lnTo>
                <a:lnTo>
                  <a:pt x="3015" y="153"/>
                </a:lnTo>
                <a:lnTo>
                  <a:pt x="2757" y="129"/>
                </a:lnTo>
                <a:lnTo>
                  <a:pt x="2520" y="105"/>
                </a:lnTo>
                <a:lnTo>
                  <a:pt x="2301" y="87"/>
                </a:lnTo>
                <a:lnTo>
                  <a:pt x="2013" y="66"/>
                </a:lnTo>
                <a:lnTo>
                  <a:pt x="1731" y="48"/>
                </a:lnTo>
                <a:lnTo>
                  <a:pt x="1524" y="39"/>
                </a:lnTo>
                <a:lnTo>
                  <a:pt x="1260" y="27"/>
                </a:lnTo>
                <a:lnTo>
                  <a:pt x="966" y="15"/>
                </a:lnTo>
                <a:lnTo>
                  <a:pt x="714" y="12"/>
                </a:lnTo>
                <a:lnTo>
                  <a:pt x="510" y="6"/>
                </a:lnTo>
                <a:lnTo>
                  <a:pt x="24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l-GR" sz="2400" i="1">
              <a:solidFill>
                <a:srgbClr val="FFFFFF"/>
              </a:solidFill>
              <a:latin typeface="+mn-lt"/>
              <a:cs typeface="+mn-cs"/>
            </a:endParaRPr>
          </a:p>
        </p:txBody>
      </p:sp>
      <p:sp>
        <p:nvSpPr>
          <p:cNvPr id="60423" name="Freeform 7"/>
          <p:cNvSpPr>
            <a:spLocks/>
          </p:cNvSpPr>
          <p:nvPr/>
        </p:nvSpPr>
        <p:spPr bwMode="white">
          <a:xfrm>
            <a:off x="0" y="1793875"/>
            <a:ext cx="9144000" cy="1539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39"/>
              </a:cxn>
              <a:cxn ang="0">
                <a:pos x="318" y="342"/>
              </a:cxn>
              <a:cxn ang="0">
                <a:pos x="591" y="348"/>
              </a:cxn>
              <a:cxn ang="0">
                <a:pos x="846" y="354"/>
              </a:cxn>
              <a:cxn ang="0">
                <a:pos x="1074" y="360"/>
              </a:cxn>
              <a:cxn ang="0">
                <a:pos x="1314" y="366"/>
              </a:cxn>
              <a:cxn ang="0">
                <a:pos x="1599" y="381"/>
              </a:cxn>
              <a:cxn ang="0">
                <a:pos x="1911" y="399"/>
              </a:cxn>
              <a:cxn ang="0">
                <a:pos x="2241" y="420"/>
              </a:cxn>
              <a:cxn ang="0">
                <a:pos x="2619" y="453"/>
              </a:cxn>
              <a:cxn ang="0">
                <a:pos x="2889" y="477"/>
              </a:cxn>
              <a:cxn ang="0">
                <a:pos x="3177" y="507"/>
              </a:cxn>
              <a:cxn ang="0">
                <a:pos x="3498" y="543"/>
              </a:cxn>
              <a:cxn ang="0">
                <a:pos x="3813" y="585"/>
              </a:cxn>
              <a:cxn ang="0">
                <a:pos x="4044" y="618"/>
              </a:cxn>
              <a:cxn ang="0">
                <a:pos x="4365" y="669"/>
              </a:cxn>
              <a:cxn ang="0">
                <a:pos x="4683" y="726"/>
              </a:cxn>
              <a:cxn ang="0">
                <a:pos x="4980" y="786"/>
              </a:cxn>
              <a:cxn ang="0">
                <a:pos x="5268" y="846"/>
              </a:cxn>
              <a:cxn ang="0">
                <a:pos x="5646" y="942"/>
              </a:cxn>
              <a:cxn ang="0">
                <a:pos x="5759" y="969"/>
              </a:cxn>
              <a:cxn ang="0">
                <a:pos x="5759" y="0"/>
              </a:cxn>
              <a:cxn ang="0">
                <a:pos x="0" y="0"/>
              </a:cxn>
            </a:cxnLst>
            <a:rect l="0" t="0" r="r" b="b"/>
            <a:pathLst>
              <a:path w="5760" h="970">
                <a:moveTo>
                  <a:pt x="0" y="0"/>
                </a:moveTo>
                <a:lnTo>
                  <a:pt x="0" y="339"/>
                </a:lnTo>
                <a:lnTo>
                  <a:pt x="318" y="342"/>
                </a:lnTo>
                <a:lnTo>
                  <a:pt x="591" y="348"/>
                </a:lnTo>
                <a:lnTo>
                  <a:pt x="846" y="354"/>
                </a:lnTo>
                <a:lnTo>
                  <a:pt x="1074" y="360"/>
                </a:lnTo>
                <a:lnTo>
                  <a:pt x="1314" y="366"/>
                </a:lnTo>
                <a:lnTo>
                  <a:pt x="1599" y="381"/>
                </a:lnTo>
                <a:lnTo>
                  <a:pt x="1911" y="399"/>
                </a:lnTo>
                <a:lnTo>
                  <a:pt x="2241" y="420"/>
                </a:lnTo>
                <a:lnTo>
                  <a:pt x="2619" y="453"/>
                </a:lnTo>
                <a:lnTo>
                  <a:pt x="2889" y="477"/>
                </a:lnTo>
                <a:lnTo>
                  <a:pt x="3177" y="507"/>
                </a:lnTo>
                <a:lnTo>
                  <a:pt x="3498" y="543"/>
                </a:lnTo>
                <a:lnTo>
                  <a:pt x="3813" y="585"/>
                </a:lnTo>
                <a:lnTo>
                  <a:pt x="4044" y="618"/>
                </a:lnTo>
                <a:lnTo>
                  <a:pt x="4365" y="669"/>
                </a:lnTo>
                <a:lnTo>
                  <a:pt x="4683" y="726"/>
                </a:lnTo>
                <a:lnTo>
                  <a:pt x="4980" y="786"/>
                </a:lnTo>
                <a:lnTo>
                  <a:pt x="5268" y="846"/>
                </a:lnTo>
                <a:lnTo>
                  <a:pt x="5646" y="942"/>
                </a:lnTo>
                <a:lnTo>
                  <a:pt x="5759" y="969"/>
                </a:lnTo>
                <a:lnTo>
                  <a:pt x="5759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l-GR" sz="2400" i="1">
              <a:solidFill>
                <a:srgbClr val="FFFFFF"/>
              </a:solidFill>
              <a:latin typeface="+mn-lt"/>
              <a:cs typeface="+mn-cs"/>
            </a:endParaRPr>
          </a:p>
        </p:txBody>
      </p:sp>
      <p:sp>
        <p:nvSpPr>
          <p:cNvPr id="60424" name="Freeform 8"/>
          <p:cNvSpPr>
            <a:spLocks/>
          </p:cNvSpPr>
          <p:nvPr/>
        </p:nvSpPr>
        <p:spPr bwMode="white">
          <a:xfrm>
            <a:off x="0" y="-20638"/>
            <a:ext cx="9144000" cy="1682751"/>
          </a:xfrm>
          <a:custGeom>
            <a:avLst/>
            <a:gdLst/>
            <a:ahLst/>
            <a:cxnLst>
              <a:cxn ang="0">
                <a:pos x="0" y="753"/>
              </a:cxn>
              <a:cxn ang="0">
                <a:pos x="0" y="1059"/>
              </a:cxn>
              <a:cxn ang="0">
                <a:pos x="5759" y="1059"/>
              </a:cxn>
              <a:cxn ang="0">
                <a:pos x="5759" y="0"/>
              </a:cxn>
              <a:cxn ang="0">
                <a:pos x="5430" y="0"/>
              </a:cxn>
              <a:cxn ang="0">
                <a:pos x="5298" y="84"/>
              </a:cxn>
              <a:cxn ang="0">
                <a:pos x="5136" y="159"/>
              </a:cxn>
              <a:cxn ang="0">
                <a:pos x="4968" y="222"/>
              </a:cxn>
              <a:cxn ang="0">
                <a:pos x="4812" y="267"/>
              </a:cxn>
              <a:cxn ang="0">
                <a:pos x="4626" y="324"/>
              </a:cxn>
              <a:cxn ang="0">
                <a:pos x="4440" y="366"/>
              </a:cxn>
              <a:cxn ang="0">
                <a:pos x="4230" y="414"/>
              </a:cxn>
              <a:cxn ang="0">
                <a:pos x="3939" y="468"/>
              </a:cxn>
              <a:cxn ang="0">
                <a:pos x="3711" y="504"/>
              </a:cxn>
              <a:cxn ang="0">
                <a:pos x="3441" y="543"/>
              </a:cxn>
              <a:cxn ang="0">
                <a:pos x="3189" y="579"/>
              </a:cxn>
              <a:cxn ang="0">
                <a:pos x="2925" y="606"/>
              </a:cxn>
              <a:cxn ang="0">
                <a:pos x="2679" y="633"/>
              </a:cxn>
              <a:cxn ang="0">
                <a:pos x="2418" y="654"/>
              </a:cxn>
              <a:cxn ang="0">
                <a:pos x="2142" y="675"/>
              </a:cxn>
              <a:cxn ang="0">
                <a:pos x="1896" y="693"/>
              </a:cxn>
              <a:cxn ang="0">
                <a:pos x="1647" y="708"/>
              </a:cxn>
              <a:cxn ang="0">
                <a:pos x="1404" y="720"/>
              </a:cxn>
              <a:cxn ang="0">
                <a:pos x="1170" y="732"/>
              </a:cxn>
              <a:cxn ang="0">
                <a:pos x="906" y="738"/>
              </a:cxn>
              <a:cxn ang="0">
                <a:pos x="534" y="747"/>
              </a:cxn>
              <a:cxn ang="0">
                <a:pos x="201" y="753"/>
              </a:cxn>
              <a:cxn ang="0">
                <a:pos x="0" y="753"/>
              </a:cxn>
            </a:cxnLst>
            <a:rect l="0" t="0" r="r" b="b"/>
            <a:pathLst>
              <a:path w="5760" h="1060">
                <a:moveTo>
                  <a:pt x="0" y="753"/>
                </a:moveTo>
                <a:lnTo>
                  <a:pt x="0" y="1059"/>
                </a:lnTo>
                <a:lnTo>
                  <a:pt x="5759" y="1059"/>
                </a:lnTo>
                <a:lnTo>
                  <a:pt x="5759" y="0"/>
                </a:lnTo>
                <a:lnTo>
                  <a:pt x="5430" y="0"/>
                </a:lnTo>
                <a:lnTo>
                  <a:pt x="5298" y="84"/>
                </a:lnTo>
                <a:lnTo>
                  <a:pt x="5136" y="159"/>
                </a:lnTo>
                <a:lnTo>
                  <a:pt x="4968" y="222"/>
                </a:lnTo>
                <a:lnTo>
                  <a:pt x="4812" y="267"/>
                </a:lnTo>
                <a:lnTo>
                  <a:pt x="4626" y="324"/>
                </a:lnTo>
                <a:lnTo>
                  <a:pt x="4440" y="366"/>
                </a:lnTo>
                <a:lnTo>
                  <a:pt x="4230" y="414"/>
                </a:lnTo>
                <a:lnTo>
                  <a:pt x="3939" y="468"/>
                </a:lnTo>
                <a:lnTo>
                  <a:pt x="3711" y="504"/>
                </a:lnTo>
                <a:lnTo>
                  <a:pt x="3441" y="543"/>
                </a:lnTo>
                <a:lnTo>
                  <a:pt x="3189" y="579"/>
                </a:lnTo>
                <a:lnTo>
                  <a:pt x="2925" y="606"/>
                </a:lnTo>
                <a:lnTo>
                  <a:pt x="2679" y="633"/>
                </a:lnTo>
                <a:lnTo>
                  <a:pt x="2418" y="654"/>
                </a:lnTo>
                <a:lnTo>
                  <a:pt x="2142" y="675"/>
                </a:lnTo>
                <a:lnTo>
                  <a:pt x="1896" y="693"/>
                </a:lnTo>
                <a:lnTo>
                  <a:pt x="1647" y="708"/>
                </a:lnTo>
                <a:lnTo>
                  <a:pt x="1404" y="720"/>
                </a:lnTo>
                <a:lnTo>
                  <a:pt x="1170" y="732"/>
                </a:lnTo>
                <a:lnTo>
                  <a:pt x="906" y="738"/>
                </a:lnTo>
                <a:lnTo>
                  <a:pt x="534" y="747"/>
                </a:lnTo>
                <a:lnTo>
                  <a:pt x="201" y="753"/>
                </a:lnTo>
                <a:lnTo>
                  <a:pt x="0" y="753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l-GR" sz="2400" i="1">
              <a:solidFill>
                <a:srgbClr val="FFFFFF"/>
              </a:solidFill>
              <a:latin typeface="+mn-lt"/>
              <a:cs typeface="+mn-cs"/>
            </a:endParaRPr>
          </a:p>
        </p:txBody>
      </p:sp>
      <p:sp>
        <p:nvSpPr>
          <p:cNvPr id="60425" name="Freeform 9"/>
          <p:cNvSpPr>
            <a:spLocks/>
          </p:cNvSpPr>
          <p:nvPr/>
        </p:nvSpPr>
        <p:spPr bwMode="white">
          <a:xfrm>
            <a:off x="0" y="-20638"/>
            <a:ext cx="8388350" cy="1068388"/>
          </a:xfrm>
          <a:custGeom>
            <a:avLst/>
            <a:gdLst/>
            <a:ahLst/>
            <a:cxnLst>
              <a:cxn ang="0">
                <a:pos x="0" y="366"/>
              </a:cxn>
              <a:cxn ang="0">
                <a:pos x="0" y="672"/>
              </a:cxn>
              <a:cxn ang="0">
                <a:pos x="303" y="672"/>
              </a:cxn>
              <a:cxn ang="0">
                <a:pos x="723" y="663"/>
              </a:cxn>
              <a:cxn ang="0">
                <a:pos x="1020" y="654"/>
              </a:cxn>
              <a:cxn ang="0">
                <a:pos x="1302" y="642"/>
              </a:cxn>
              <a:cxn ang="0">
                <a:pos x="1554" y="630"/>
              </a:cxn>
              <a:cxn ang="0">
                <a:pos x="1779" y="615"/>
              </a:cxn>
              <a:cxn ang="0">
                <a:pos x="1962" y="606"/>
              </a:cxn>
              <a:cxn ang="0">
                <a:pos x="2193" y="588"/>
              </a:cxn>
              <a:cxn ang="0">
                <a:pos x="2448" y="570"/>
              </a:cxn>
              <a:cxn ang="0">
                <a:pos x="2700" y="546"/>
              </a:cxn>
              <a:cxn ang="0">
                <a:pos x="2904" y="528"/>
              </a:cxn>
              <a:cxn ang="0">
                <a:pos x="3138" y="498"/>
              </a:cxn>
              <a:cxn ang="0">
                <a:pos x="3324" y="474"/>
              </a:cxn>
              <a:cxn ang="0">
                <a:pos x="3534" y="447"/>
              </a:cxn>
              <a:cxn ang="0">
                <a:pos x="3735" y="420"/>
              </a:cxn>
              <a:cxn ang="0">
                <a:pos x="3933" y="384"/>
              </a:cxn>
              <a:cxn ang="0">
                <a:pos x="4116" y="351"/>
              </a:cxn>
              <a:cxn ang="0">
                <a:pos x="4266" y="318"/>
              </a:cxn>
              <a:cxn ang="0">
                <a:pos x="4446" y="279"/>
              </a:cxn>
              <a:cxn ang="0">
                <a:pos x="4620" y="237"/>
              </a:cxn>
              <a:cxn ang="0">
                <a:pos x="4779" y="192"/>
              </a:cxn>
              <a:cxn ang="0">
                <a:pos x="4920" y="147"/>
              </a:cxn>
              <a:cxn ang="0">
                <a:pos x="5085" y="90"/>
              </a:cxn>
              <a:cxn ang="0">
                <a:pos x="5193" y="42"/>
              </a:cxn>
              <a:cxn ang="0">
                <a:pos x="5283" y="0"/>
              </a:cxn>
              <a:cxn ang="0">
                <a:pos x="3201" y="0"/>
              </a:cxn>
              <a:cxn ang="0">
                <a:pos x="2982" y="57"/>
              </a:cxn>
              <a:cxn ang="0">
                <a:pos x="2775" y="108"/>
              </a:cxn>
              <a:cxn ang="0">
                <a:pos x="2562" y="150"/>
              </a:cxn>
              <a:cxn ang="0">
                <a:pos x="2397" y="183"/>
              </a:cxn>
              <a:cxn ang="0">
                <a:pos x="2205" y="213"/>
              </a:cxn>
              <a:cxn ang="0">
                <a:pos x="2001" y="243"/>
              </a:cxn>
              <a:cxn ang="0">
                <a:pos x="1776" y="273"/>
              </a:cxn>
              <a:cxn ang="0">
                <a:pos x="1536" y="297"/>
              </a:cxn>
              <a:cxn ang="0">
                <a:pos x="1344" y="312"/>
              </a:cxn>
              <a:cxn ang="0">
                <a:pos x="1134" y="330"/>
              </a:cxn>
              <a:cxn ang="0">
                <a:pos x="921" y="342"/>
              </a:cxn>
              <a:cxn ang="0">
                <a:pos x="696" y="354"/>
              </a:cxn>
              <a:cxn ang="0">
                <a:pos x="501" y="360"/>
              </a:cxn>
              <a:cxn ang="0">
                <a:pos x="279" y="366"/>
              </a:cxn>
              <a:cxn ang="0">
                <a:pos x="99" y="369"/>
              </a:cxn>
              <a:cxn ang="0">
                <a:pos x="0" y="366"/>
              </a:cxn>
            </a:cxnLst>
            <a:rect l="0" t="0" r="r" b="b"/>
            <a:pathLst>
              <a:path w="5284" h="673">
                <a:moveTo>
                  <a:pt x="0" y="366"/>
                </a:moveTo>
                <a:lnTo>
                  <a:pt x="0" y="672"/>
                </a:lnTo>
                <a:lnTo>
                  <a:pt x="303" y="672"/>
                </a:lnTo>
                <a:lnTo>
                  <a:pt x="723" y="663"/>
                </a:lnTo>
                <a:lnTo>
                  <a:pt x="1020" y="654"/>
                </a:lnTo>
                <a:lnTo>
                  <a:pt x="1302" y="642"/>
                </a:lnTo>
                <a:lnTo>
                  <a:pt x="1554" y="630"/>
                </a:lnTo>
                <a:lnTo>
                  <a:pt x="1779" y="615"/>
                </a:lnTo>
                <a:lnTo>
                  <a:pt x="1962" y="606"/>
                </a:lnTo>
                <a:lnTo>
                  <a:pt x="2193" y="588"/>
                </a:lnTo>
                <a:lnTo>
                  <a:pt x="2448" y="570"/>
                </a:lnTo>
                <a:lnTo>
                  <a:pt x="2700" y="546"/>
                </a:lnTo>
                <a:lnTo>
                  <a:pt x="2904" y="528"/>
                </a:lnTo>
                <a:lnTo>
                  <a:pt x="3138" y="498"/>
                </a:lnTo>
                <a:lnTo>
                  <a:pt x="3324" y="474"/>
                </a:lnTo>
                <a:lnTo>
                  <a:pt x="3534" y="447"/>
                </a:lnTo>
                <a:lnTo>
                  <a:pt x="3735" y="420"/>
                </a:lnTo>
                <a:lnTo>
                  <a:pt x="3933" y="384"/>
                </a:lnTo>
                <a:lnTo>
                  <a:pt x="4116" y="351"/>
                </a:lnTo>
                <a:lnTo>
                  <a:pt x="4266" y="318"/>
                </a:lnTo>
                <a:lnTo>
                  <a:pt x="4446" y="279"/>
                </a:lnTo>
                <a:lnTo>
                  <a:pt x="4620" y="237"/>
                </a:lnTo>
                <a:lnTo>
                  <a:pt x="4779" y="192"/>
                </a:lnTo>
                <a:lnTo>
                  <a:pt x="4920" y="147"/>
                </a:lnTo>
                <a:lnTo>
                  <a:pt x="5085" y="90"/>
                </a:lnTo>
                <a:lnTo>
                  <a:pt x="5193" y="42"/>
                </a:lnTo>
                <a:lnTo>
                  <a:pt x="5283" y="0"/>
                </a:lnTo>
                <a:lnTo>
                  <a:pt x="3201" y="0"/>
                </a:lnTo>
                <a:lnTo>
                  <a:pt x="2982" y="57"/>
                </a:lnTo>
                <a:lnTo>
                  <a:pt x="2775" y="108"/>
                </a:lnTo>
                <a:lnTo>
                  <a:pt x="2562" y="150"/>
                </a:lnTo>
                <a:lnTo>
                  <a:pt x="2397" y="183"/>
                </a:lnTo>
                <a:lnTo>
                  <a:pt x="2205" y="213"/>
                </a:lnTo>
                <a:lnTo>
                  <a:pt x="2001" y="243"/>
                </a:lnTo>
                <a:lnTo>
                  <a:pt x="1776" y="273"/>
                </a:lnTo>
                <a:lnTo>
                  <a:pt x="1536" y="297"/>
                </a:lnTo>
                <a:lnTo>
                  <a:pt x="1344" y="312"/>
                </a:lnTo>
                <a:lnTo>
                  <a:pt x="1134" y="330"/>
                </a:lnTo>
                <a:lnTo>
                  <a:pt x="921" y="342"/>
                </a:lnTo>
                <a:lnTo>
                  <a:pt x="696" y="354"/>
                </a:lnTo>
                <a:lnTo>
                  <a:pt x="501" y="360"/>
                </a:lnTo>
                <a:lnTo>
                  <a:pt x="279" y="366"/>
                </a:lnTo>
                <a:lnTo>
                  <a:pt x="99" y="369"/>
                </a:lnTo>
                <a:lnTo>
                  <a:pt x="0" y="366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l-GR" sz="2400" i="1">
              <a:solidFill>
                <a:srgbClr val="FFFFFF"/>
              </a:solidFill>
              <a:latin typeface="+mn-lt"/>
              <a:cs typeface="+mn-cs"/>
            </a:endParaRPr>
          </a:p>
        </p:txBody>
      </p:sp>
      <p:sp>
        <p:nvSpPr>
          <p:cNvPr id="60426" name="Freeform 10"/>
          <p:cNvSpPr>
            <a:spLocks/>
          </p:cNvSpPr>
          <p:nvPr/>
        </p:nvSpPr>
        <p:spPr bwMode="white">
          <a:xfrm>
            <a:off x="0" y="-20638"/>
            <a:ext cx="4578350" cy="45402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85"/>
              </a:cxn>
              <a:cxn ang="0">
                <a:pos x="192" y="285"/>
              </a:cxn>
              <a:cxn ang="0">
                <a:pos x="384" y="282"/>
              </a:cxn>
              <a:cxn ang="0">
                <a:pos x="579" y="276"/>
              </a:cxn>
              <a:cxn ang="0">
                <a:pos x="789" y="267"/>
              </a:cxn>
              <a:cxn ang="0">
                <a:pos x="999" y="258"/>
              </a:cxn>
              <a:cxn ang="0">
                <a:pos x="1161" y="246"/>
              </a:cxn>
              <a:cxn ang="0">
                <a:pos x="1302" y="234"/>
              </a:cxn>
              <a:cxn ang="0">
                <a:pos x="1458" y="222"/>
              </a:cxn>
              <a:cxn ang="0">
                <a:pos x="1665" y="201"/>
              </a:cxn>
              <a:cxn ang="0">
                <a:pos x="1992" y="159"/>
              </a:cxn>
              <a:cxn ang="0">
                <a:pos x="2301" y="117"/>
              </a:cxn>
              <a:cxn ang="0">
                <a:pos x="2604" y="60"/>
              </a:cxn>
              <a:cxn ang="0">
                <a:pos x="2883" y="0"/>
              </a:cxn>
              <a:cxn ang="0">
                <a:pos x="0" y="0"/>
              </a:cxn>
            </a:cxnLst>
            <a:rect l="0" t="0" r="r" b="b"/>
            <a:pathLst>
              <a:path w="2884" h="286">
                <a:moveTo>
                  <a:pt x="0" y="0"/>
                </a:moveTo>
                <a:lnTo>
                  <a:pt x="0" y="285"/>
                </a:lnTo>
                <a:lnTo>
                  <a:pt x="192" y="285"/>
                </a:lnTo>
                <a:lnTo>
                  <a:pt x="384" y="282"/>
                </a:lnTo>
                <a:lnTo>
                  <a:pt x="579" y="276"/>
                </a:lnTo>
                <a:lnTo>
                  <a:pt x="789" y="267"/>
                </a:lnTo>
                <a:lnTo>
                  <a:pt x="999" y="258"/>
                </a:lnTo>
                <a:lnTo>
                  <a:pt x="1161" y="246"/>
                </a:lnTo>
                <a:lnTo>
                  <a:pt x="1302" y="234"/>
                </a:lnTo>
                <a:lnTo>
                  <a:pt x="1458" y="222"/>
                </a:lnTo>
                <a:lnTo>
                  <a:pt x="1665" y="201"/>
                </a:lnTo>
                <a:lnTo>
                  <a:pt x="1992" y="159"/>
                </a:lnTo>
                <a:lnTo>
                  <a:pt x="2301" y="117"/>
                </a:lnTo>
                <a:lnTo>
                  <a:pt x="2604" y="60"/>
                </a:lnTo>
                <a:lnTo>
                  <a:pt x="2883" y="0"/>
                </a:lnTo>
                <a:lnTo>
                  <a:pt x="0" y="0"/>
                </a:lnTo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l-GR" sz="2400" i="1">
              <a:solidFill>
                <a:srgbClr val="FFFFFF"/>
              </a:solidFill>
              <a:latin typeface="+mn-lt"/>
              <a:cs typeface="+mn-cs"/>
            </a:endParaRP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24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i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3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i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3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i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9341F7-C85C-4F33-82DD-AB28E498D1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 animBg="1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να επεξεργαστείτε τον τίτλο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89FD0E-D6C6-4EB8-BD74-6E2F8274C08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58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48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49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50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51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52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53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54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55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56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57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58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59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60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61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62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63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64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65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66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67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68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69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70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71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72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73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74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75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76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77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78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79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80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81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82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sp>
          <p:nvSpPr>
            <p:cNvPr id="83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>
                <a:solidFill>
                  <a:srgbClr val="FFFFFF"/>
                </a:solidFill>
                <a:latin typeface="+mn-lt"/>
                <a:cs typeface="+mn-cs"/>
              </a:endParaRPr>
            </a:p>
          </p:txBody>
        </p:sp>
        <p:grpSp>
          <p:nvGrpSpPr>
            <p:cNvPr id="37932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85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 dirty="0">
                  <a:solidFill>
                    <a:srgbClr val="FFFFFF"/>
                  </a:solidFill>
                  <a:latin typeface="+mn-lt"/>
                  <a:cs typeface="+mn-cs"/>
                </a:endParaRPr>
              </a:p>
            </p:txBody>
          </p:sp>
          <p:sp>
            <p:nvSpPr>
              <p:cNvPr id="86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l-GR" dirty="0">
                  <a:solidFill>
                    <a:srgbClr val="FFFFFF"/>
                  </a:solidFill>
                  <a:latin typeface="+mn-lt"/>
                  <a:cs typeface="+mn-cs"/>
                </a:endParaRPr>
              </a:p>
            </p:txBody>
          </p:sp>
        </p:grpSp>
      </p:grpSp>
      <p:sp>
        <p:nvSpPr>
          <p:cNvPr id="37891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επεξεργασία του τίτλου</a:t>
            </a:r>
          </a:p>
        </p:txBody>
      </p:sp>
      <p:sp>
        <p:nvSpPr>
          <p:cNvPr id="37892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</a:p>
        </p:txBody>
      </p:sp>
      <p:sp>
        <p:nvSpPr>
          <p:cNvPr id="87" name="Rectangle 4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8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9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Lucida Sans Unicode" pitchFamily="34" charset="0"/>
                <a:cs typeface="Lucida Sans Unicode" pitchFamily="34" charset="0"/>
              </a:defRPr>
            </a:lvl1pPr>
          </a:lstStyle>
          <a:p>
            <a:pPr>
              <a:defRPr/>
            </a:pPr>
            <a:fld id="{6E9C1DB2-237D-4184-B466-A440A396393F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6"/>
        </a:buBlip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Υπότιτλος"/>
          <p:cNvSpPr>
            <a:spLocks noGrp="1"/>
          </p:cNvSpPr>
          <p:nvPr>
            <p:ph type="subTitle" idx="1"/>
          </p:nvPr>
        </p:nvSpPr>
        <p:spPr>
          <a:xfrm>
            <a:off x="457200" y="3700463"/>
            <a:ext cx="8305800" cy="11430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l-GR" dirty="0" err="1" smtClean="0"/>
              <a:t>Αποστολίδου</a:t>
            </a:r>
            <a:r>
              <a:rPr lang="el-GR" dirty="0" smtClean="0"/>
              <a:t> Ν. Ευτέρπη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l-GR" dirty="0" smtClean="0"/>
              <a:t>Μάιος 2012</a:t>
            </a:r>
            <a:endParaRPr lang="el-GR" dirty="0"/>
          </a:p>
        </p:txBody>
      </p:sp>
      <p:sp>
        <p:nvSpPr>
          <p:cNvPr id="3" name="2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mtClean="0"/>
              <a:t>VAP</a:t>
            </a:r>
            <a:endParaRPr lang="el-G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ChangeArrowheads="1"/>
          </p:cNvSpPr>
          <p:nvPr/>
        </p:nvSpPr>
        <p:spPr bwMode="auto">
          <a:xfrm>
            <a:off x="3886200" y="838200"/>
            <a:ext cx="4876800" cy="20558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/>
            <a:r>
              <a:rPr lang="el-GR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Το </a:t>
            </a:r>
            <a:r>
              <a:rPr lang="en-US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biofilm </a:t>
            </a:r>
            <a:r>
              <a:rPr lang="el-GR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του τραχειοσωλήνα</a:t>
            </a:r>
            <a:endParaRPr lang="el-GR" sz="4400">
              <a:solidFill>
                <a:srgbClr val="FFFFFF"/>
              </a:solidFill>
            </a:endParaRPr>
          </a:p>
        </p:txBody>
      </p:sp>
      <p:pic>
        <p:nvPicPr>
          <p:cNvPr id="64514" name="Picture 6" descr="biofilm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371600"/>
            <a:ext cx="331470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5" name="Picture 5" descr="biofil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810000"/>
            <a:ext cx="3622675" cy="250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6" name="Picture 4" descr="biofilm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3733800"/>
            <a:ext cx="2308225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5"/>
          <p:cNvSpPr>
            <a:spLocks noChangeArrowheads="1"/>
          </p:cNvSpPr>
          <p:nvPr/>
        </p:nvSpPr>
        <p:spPr bwMode="auto">
          <a:xfrm>
            <a:off x="685800" y="304800"/>
            <a:ext cx="7772400" cy="12827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/>
            <a:r>
              <a:rPr lang="el-GR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Αιτιολογία </a:t>
            </a:r>
            <a:r>
              <a:rPr lang="en-US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VAP</a:t>
            </a:r>
            <a:br>
              <a:rPr lang="en-US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AJRCCM 2002;165:867</a:t>
            </a:r>
            <a:r>
              <a:rPr lang="el-GR" sz="2400" b="1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l-GR" sz="4400">
              <a:solidFill>
                <a:srgbClr val="FFFFFF"/>
              </a:solidFill>
            </a:endParaRPr>
          </a:p>
        </p:txBody>
      </p:sp>
      <p:pic>
        <p:nvPicPr>
          <p:cNvPr id="65538" name="Picture 4" descr="scan0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765300"/>
            <a:ext cx="6934200" cy="509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6"/>
          <p:cNvSpPr>
            <a:spLocks noChangeArrowheads="1"/>
          </p:cNvSpPr>
          <p:nvPr/>
        </p:nvSpPr>
        <p:spPr bwMode="auto">
          <a:xfrm>
            <a:off x="685800" y="152400"/>
            <a:ext cx="7772400" cy="12065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n-US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l-GR" sz="440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Πρόληψη </a:t>
            </a:r>
            <a:r>
              <a:rPr lang="en-US" sz="440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VAP</a:t>
            </a:r>
            <a:r>
              <a:rPr lang="en-US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4400">
              <a:solidFill>
                <a:srgbClr val="FFFFFF"/>
              </a:solidFill>
            </a:endParaRPr>
          </a:p>
        </p:txBody>
      </p:sp>
      <p:sp>
        <p:nvSpPr>
          <p:cNvPr id="66562" name="Rectangle 5"/>
          <p:cNvSpPr>
            <a:spLocks noChangeArrowheads="1"/>
          </p:cNvSpPr>
          <p:nvPr/>
        </p:nvSpPr>
        <p:spPr bwMode="auto">
          <a:xfrm>
            <a:off x="381000" y="1752600"/>
            <a:ext cx="8229600" cy="4792663"/>
          </a:xfrm>
          <a:prstGeom prst="rect">
            <a:avLst/>
          </a:prstGeom>
          <a:gradFill rotWithShape="0">
            <a:gsLst>
              <a:gs pos="0">
                <a:srgbClr val="18185E"/>
              </a:gs>
              <a:gs pos="50000">
                <a:srgbClr val="3333CC"/>
              </a:gs>
              <a:gs pos="100000">
                <a:srgbClr val="18185E"/>
              </a:gs>
            </a:gsLst>
            <a:lin ang="5400000" scaled="1"/>
          </a:gra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40000"/>
              </a:lnSpc>
              <a:spcBef>
                <a:spcPct val="50000"/>
              </a:spcBef>
            </a:pPr>
            <a:r>
              <a:rPr lang="el-GR" sz="3200">
                <a:solidFill>
                  <a:srgbClr val="FFFFFF"/>
                </a:solidFill>
              </a:rPr>
              <a:t>Α. Μη φαρμακολογικά μέτρα</a:t>
            </a:r>
            <a:r>
              <a:rPr lang="en-US" sz="3200">
                <a:solidFill>
                  <a:srgbClr val="FFFFFF"/>
                </a:solidFill>
              </a:rPr>
              <a:t>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lnSpc>
                <a:spcPct val="30000"/>
              </a:lnSpc>
              <a:spcBef>
                <a:spcPct val="50000"/>
              </a:spcBef>
            </a:pPr>
            <a:r>
              <a:rPr lang="el-GR" sz="2800">
                <a:solidFill>
                  <a:srgbClr val="E6145F"/>
                </a:solidFill>
              </a:rPr>
              <a:t>Αποτελεσματικά</a:t>
            </a:r>
            <a:r>
              <a:rPr lang="en-US" sz="2800">
                <a:solidFill>
                  <a:srgbClr val="E6145F"/>
                </a:solidFill>
              </a:rPr>
              <a:t>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lnSpc>
                <a:spcPct val="30000"/>
              </a:lnSpc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Αφαίρεση τραχειοσωλήνα και </a:t>
            </a: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Levine 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το ταχύτερο δυνατό</a:t>
            </a:r>
            <a:r>
              <a:rPr lang="el-GR" sz="2400">
                <a:solidFill>
                  <a:srgbClr val="E6145F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Χρήση </a:t>
            </a: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formal 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προγράμματος ελέγχου λοιμώξεων </a:t>
            </a:r>
            <a:r>
              <a:rPr lang="el-GR" sz="2400">
                <a:solidFill>
                  <a:srgbClr val="E6145F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Πλύσιμο χεριών </a:t>
            </a:r>
            <a:r>
              <a:rPr lang="el-GR" sz="2400">
                <a:solidFill>
                  <a:srgbClr val="E6145F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Ημικαθιστή θέση των ασθενών </a:t>
            </a:r>
            <a:r>
              <a:rPr lang="el-GR" sz="2400">
                <a:solidFill>
                  <a:srgbClr val="E6145F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Αποφυγή γαστρικής υπερδιάτασης </a:t>
            </a:r>
            <a:r>
              <a:rPr lang="el-GR" sz="2400">
                <a:solidFill>
                  <a:srgbClr val="E6145F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Στοματική διασωλήνωση της τραχείας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Αποφυγή επαναδιασωλήνωσης εάν είναι δυνατόν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Συνεχής αναρρόφηση υπογλωττιδικών εκρίσεων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Διατήρηση επαρκούς πίεσης στο </a:t>
            </a: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cuff </a:t>
            </a:r>
            <a:r>
              <a:rPr lang="el-GR" sz="2400">
                <a:solidFill>
                  <a:srgbClr val="E6145F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l-GR" sz="2000" i="1">
                <a:solidFill>
                  <a:srgbClr val="E6145F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Recommended by CDC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6563" name="Text Box 4"/>
          <p:cNvSpPr txBox="1">
            <a:spLocks noChangeArrowheads="1"/>
          </p:cNvSpPr>
          <p:nvPr/>
        </p:nvSpPr>
        <p:spPr bwMode="auto">
          <a:xfrm>
            <a:off x="1447800" y="1601788"/>
            <a:ext cx="73152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5"/>
          <p:cNvSpPr>
            <a:spLocks noChangeArrowheads="1"/>
          </p:cNvSpPr>
          <p:nvPr/>
        </p:nvSpPr>
        <p:spPr bwMode="auto">
          <a:xfrm>
            <a:off x="762000" y="990600"/>
            <a:ext cx="8001000" cy="5078413"/>
          </a:xfrm>
          <a:prstGeom prst="rect">
            <a:avLst/>
          </a:prstGeom>
          <a:gradFill rotWithShape="0">
            <a:gsLst>
              <a:gs pos="0">
                <a:srgbClr val="18185E"/>
              </a:gs>
              <a:gs pos="50000">
                <a:srgbClr val="3333CC"/>
              </a:gs>
              <a:gs pos="100000">
                <a:srgbClr val="18185E"/>
              </a:gs>
            </a:gsLst>
            <a:lin ang="5400000" scaled="1"/>
          </a:gra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40000"/>
              </a:lnSpc>
              <a:spcBef>
                <a:spcPct val="50000"/>
              </a:spcBef>
            </a:pPr>
            <a:r>
              <a:rPr lang="el-GR" sz="3200">
                <a:solidFill>
                  <a:srgbClr val="FFFFFF"/>
                </a:solidFill>
              </a:rPr>
              <a:t>Β. Μη φαρμακολογικά μέτρα</a:t>
            </a:r>
            <a:r>
              <a:rPr lang="en-US" sz="3200">
                <a:solidFill>
                  <a:srgbClr val="FFFFFF"/>
                </a:solidFill>
              </a:rPr>
              <a:t>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lnSpc>
                <a:spcPct val="40000"/>
              </a:lnSpc>
              <a:spcBef>
                <a:spcPct val="50000"/>
              </a:spcBef>
            </a:pPr>
            <a:r>
              <a:rPr lang="el-GR" sz="2800">
                <a:solidFill>
                  <a:srgbClr val="E6145F"/>
                </a:solidFill>
              </a:rPr>
              <a:t>Μη αποτελεσματικά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Καθημερινή αλλαγή κυκλωμάτων αναπνευστήρα 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Καθημερινή αλλαγή φίλτρων εφύγρανσης 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Αναπνευστική φυσιοθεραπεία </a:t>
            </a: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Καθετήρες συνεχούς βρογχοαναρρόφησης</a:t>
            </a:r>
            <a:r>
              <a:rPr lang="el-GR" sz="2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l-GR" sz="3200">
                <a:solidFill>
                  <a:srgbClr val="FFFFFF"/>
                </a:solidFill>
              </a:rPr>
              <a:t>Γ. Μη φαρμακολογικά μέτρα</a:t>
            </a:r>
            <a:r>
              <a:rPr lang="en-US" sz="3200">
                <a:solidFill>
                  <a:srgbClr val="FFFFFF"/>
                </a:solidFill>
              </a:rPr>
              <a:t>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lnSpc>
                <a:spcPct val="40000"/>
              </a:lnSpc>
              <a:spcBef>
                <a:spcPct val="50000"/>
              </a:spcBef>
            </a:pPr>
            <a:r>
              <a:rPr lang="el-GR" sz="2800">
                <a:solidFill>
                  <a:srgbClr val="E6145F"/>
                </a:solidFill>
              </a:rPr>
              <a:t>Αμφίβολα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Ποδιές και γάντια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Βακτηριοστατικά φίλτρα εφύγρανσης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Αλλαγές θέσεως</a:t>
            </a:r>
            <a:endParaRPr lang="el-GR">
              <a:solidFill>
                <a:srgbClr val="FFFFFF"/>
              </a:solidFill>
            </a:endParaRPr>
          </a:p>
        </p:txBody>
      </p:sp>
      <p:sp>
        <p:nvSpPr>
          <p:cNvPr id="67586" name="Text Box 4"/>
          <p:cNvSpPr txBox="1">
            <a:spLocks noChangeArrowheads="1"/>
          </p:cNvSpPr>
          <p:nvPr/>
        </p:nvSpPr>
        <p:spPr bwMode="auto">
          <a:xfrm>
            <a:off x="1447800" y="1601788"/>
            <a:ext cx="73152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5"/>
          <p:cNvSpPr>
            <a:spLocks noChangeArrowheads="1"/>
          </p:cNvSpPr>
          <p:nvPr/>
        </p:nvSpPr>
        <p:spPr bwMode="auto">
          <a:xfrm>
            <a:off x="609600" y="1524000"/>
            <a:ext cx="7848600" cy="4725988"/>
          </a:xfrm>
          <a:prstGeom prst="rect">
            <a:avLst/>
          </a:prstGeom>
          <a:gradFill rotWithShape="0">
            <a:gsLst>
              <a:gs pos="0">
                <a:srgbClr val="18185E"/>
              </a:gs>
              <a:gs pos="50000">
                <a:srgbClr val="3333CC"/>
              </a:gs>
              <a:gs pos="100000">
                <a:srgbClr val="18185E"/>
              </a:gs>
            </a:gsLst>
            <a:lin ang="5400000" scaled="1"/>
          </a:gra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l-GR" sz="3200">
                <a:solidFill>
                  <a:srgbClr val="FFFFFF"/>
                </a:solidFill>
              </a:rPr>
              <a:t>Α. Φαρμακολογικά μέτρα</a:t>
            </a:r>
            <a:r>
              <a:rPr lang="en-US" sz="3200">
                <a:solidFill>
                  <a:srgbClr val="FFFFFF"/>
                </a:solidFill>
              </a:rPr>
              <a:t>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l-GR" sz="2800">
                <a:solidFill>
                  <a:srgbClr val="E6145F"/>
                </a:solidFill>
              </a:rPr>
              <a:t>Αποτελεσματικά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Αποφυγή αντιβιοτικών αν δεν χρειάζονται </a:t>
            </a:r>
            <a:r>
              <a:rPr lang="el-GR" sz="2400">
                <a:solidFill>
                  <a:srgbClr val="E6145F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Προφύλαξη </a:t>
            </a: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stress ulcers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μόνο σε υψηλού κινδύνου ασθενείς 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Κυκλική χορήγηση αντιβιοτικών 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Πλύσεις στόματος με χλωρεξιδίνη 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CSF 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1600">
                <a:solidFill>
                  <a:srgbClr val="FFFFFF"/>
                </a:solidFill>
              </a:rPr>
              <a:t>Granulocyte colony-stimulating factor</a:t>
            </a:r>
            <a:r>
              <a:rPr lang="el-GR" b="1">
                <a:solidFill>
                  <a:srgbClr val="FFFFFF"/>
                </a:solidFill>
              </a:rPr>
              <a:t>)</a:t>
            </a:r>
            <a:r>
              <a:rPr lang="el-GR">
                <a:solidFill>
                  <a:srgbClr val="FFFFFF"/>
                </a:solidFill>
              </a:rPr>
              <a:t> 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σε ουδετεροπενικούς 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Αντιβιοτικά επί πυρετού σε ουδετεροπενικούς 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Εμβόλια έναντι </a:t>
            </a:r>
            <a:r>
              <a:rPr lang="en-US" sz="2400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Str Pn, H.infl, influenza virus</a:t>
            </a:r>
            <a:r>
              <a:rPr lang="el-GR" sz="2400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0" hangingPunct="0">
              <a:spcBef>
                <a:spcPct val="50000"/>
              </a:spcBef>
            </a:pPr>
            <a:r>
              <a:rPr lang="el-GR" sz="2000" i="1">
                <a:solidFill>
                  <a:srgbClr val="E6145F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Recommended by CDC</a:t>
            </a:r>
            <a:r>
              <a:rPr lang="el-GR" sz="2000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8610" name="Text Box 4"/>
          <p:cNvSpPr txBox="1">
            <a:spLocks noChangeArrowheads="1"/>
          </p:cNvSpPr>
          <p:nvPr/>
        </p:nvSpPr>
        <p:spPr bwMode="auto">
          <a:xfrm>
            <a:off x="1447800" y="1601788"/>
            <a:ext cx="73152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 Box 4"/>
          <p:cNvSpPr txBox="1">
            <a:spLocks noChangeArrowheads="1"/>
          </p:cNvSpPr>
          <p:nvPr/>
        </p:nvSpPr>
        <p:spPr bwMode="auto">
          <a:xfrm>
            <a:off x="1447800" y="1601788"/>
            <a:ext cx="73152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l-GR">
              <a:solidFill>
                <a:srgbClr val="FFFFFF"/>
              </a:solidFill>
            </a:endParaRPr>
          </a:p>
        </p:txBody>
      </p:sp>
      <p:sp>
        <p:nvSpPr>
          <p:cNvPr id="69634" name="Rectangle 14"/>
          <p:cNvSpPr>
            <a:spLocks noChangeArrowheads="1"/>
          </p:cNvSpPr>
          <p:nvPr/>
        </p:nvSpPr>
        <p:spPr bwMode="auto">
          <a:xfrm>
            <a:off x="457200" y="990600"/>
            <a:ext cx="8382000" cy="4894263"/>
          </a:xfrm>
          <a:prstGeom prst="rect">
            <a:avLst/>
          </a:prstGeom>
          <a:gradFill rotWithShape="0">
            <a:gsLst>
              <a:gs pos="0">
                <a:srgbClr val="18185E"/>
              </a:gs>
              <a:gs pos="50000">
                <a:srgbClr val="3333CC"/>
              </a:gs>
              <a:gs pos="100000">
                <a:srgbClr val="18185E"/>
              </a:gs>
            </a:gsLst>
            <a:lin ang="5400000" scaled="1"/>
          </a:gra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40000"/>
              </a:lnSpc>
              <a:spcBef>
                <a:spcPct val="50000"/>
              </a:spcBef>
            </a:pPr>
            <a:r>
              <a:rPr lang="el-GR" sz="3200">
                <a:solidFill>
                  <a:srgbClr val="FFFFFF"/>
                </a:solidFill>
              </a:rPr>
              <a:t>Β. Φαρμακολογικά μέτρα</a:t>
            </a:r>
            <a:r>
              <a:rPr lang="en-US" sz="3200">
                <a:solidFill>
                  <a:srgbClr val="FFFFFF"/>
                </a:solidFill>
              </a:rPr>
              <a:t>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lnSpc>
                <a:spcPct val="40000"/>
              </a:lnSpc>
              <a:spcBef>
                <a:spcPct val="50000"/>
              </a:spcBef>
            </a:pPr>
            <a:r>
              <a:rPr lang="el-GR" sz="2800">
                <a:solidFill>
                  <a:srgbClr val="E6145F"/>
                </a:solidFill>
              </a:rPr>
              <a:t>Μη αποτελεσματικά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Αντιβιοτικά υπό μορφή αεροσόλης 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Εκλεκτική αποστείρωση πεπτικού (</a:t>
            </a: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SDD)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lnSpc>
                <a:spcPct val="40000"/>
              </a:lnSpc>
              <a:spcBef>
                <a:spcPct val="50000"/>
              </a:spcBef>
            </a:pPr>
            <a:r>
              <a:rPr lang="el-GR" sz="3200">
                <a:solidFill>
                  <a:srgbClr val="FFFFFF"/>
                </a:solidFill>
              </a:rPr>
              <a:t>Γ.Φαρμακολογικά μέτρα</a:t>
            </a:r>
            <a:r>
              <a:rPr lang="en-US" sz="3200">
                <a:solidFill>
                  <a:srgbClr val="FFFFFF"/>
                </a:solidFill>
              </a:rPr>
              <a:t>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lnSpc>
                <a:spcPct val="40000"/>
              </a:lnSpc>
              <a:spcBef>
                <a:spcPct val="50000"/>
              </a:spcBef>
            </a:pPr>
            <a:r>
              <a:rPr lang="el-GR" sz="2800">
                <a:solidFill>
                  <a:srgbClr val="E6145F"/>
                </a:solidFill>
              </a:rPr>
              <a:t>Αμφίβολα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Προφυλακτική παρεντερική αντιβίωση σε κώμα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Συνδυασμός αντιβιοτικών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Προφυλακτική ανοσοσφαιρίνη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Οξινα εντερικά διαλύματα </a:t>
            </a:r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03188"/>
            <a:ext cx="9067800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4" name="Rectangle 3"/>
          <p:cNvSpPr>
            <a:spLocks noChangeArrowheads="1"/>
          </p:cNvSpPr>
          <p:nvPr/>
        </p:nvSpPr>
        <p:spPr bwMode="auto">
          <a:xfrm>
            <a:off x="304800" y="2743200"/>
            <a:ext cx="2209800" cy="304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solidFill>
                  <a:srgbClr val="000000"/>
                </a:solidFill>
                <a:latin typeface="Arial Unicode MS" pitchFamily="34" charset="-128"/>
              </a:rPr>
              <a:t>Crit Care Med 2009 </a:t>
            </a:r>
            <a:endParaRPr lang="en-GB" b="1">
              <a:solidFill>
                <a:srgbClr val="000000"/>
              </a:solidFill>
              <a:latin typeface="Arial Unicode MS" pitchFamily="34" charset="-128"/>
            </a:endParaRPr>
          </a:p>
        </p:txBody>
      </p:sp>
      <p:pic>
        <p:nvPicPr>
          <p:cNvPr id="54275" name="Picture 4"/>
          <p:cNvPicPr>
            <a:picLocks noChangeAspect="1" noChangeArrowheads="1"/>
          </p:cNvPicPr>
          <p:nvPr/>
        </p:nvPicPr>
        <p:blipFill>
          <a:blip r:embed="rId3">
            <a:lum bright="-12000" contrast="18000"/>
          </a:blip>
          <a:srcRect/>
          <a:stretch>
            <a:fillRect/>
          </a:stretch>
        </p:blipFill>
        <p:spPr bwMode="auto">
          <a:xfrm>
            <a:off x="1066800" y="3119438"/>
            <a:ext cx="7010400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0"/>
          <p:cNvGraphicFramePr>
            <a:graphicFrameLocks noChangeAspect="1"/>
          </p:cNvGraphicFramePr>
          <p:nvPr>
            <p:ph sz="half" idx="1"/>
          </p:nvPr>
        </p:nvGraphicFramePr>
        <p:xfrm>
          <a:off x="642938" y="152400"/>
          <a:ext cx="3595687" cy="6511925"/>
        </p:xfrm>
        <a:graphic>
          <a:graphicData uri="http://schemas.openxmlformats.org/presentationml/2006/ole">
            <p:oleObj spid="_x0000_s2050" name="Clip" r:id="rId4" imgW="3247200" imgH="5878800" progId="">
              <p:embed/>
            </p:oleObj>
          </a:graphicData>
        </a:graphic>
      </p:graphicFrame>
      <p:sp>
        <p:nvSpPr>
          <p:cNvPr id="2052" name="Text Box 3"/>
          <p:cNvSpPr txBox="1">
            <a:spLocks noChangeArrowheads="1"/>
          </p:cNvSpPr>
          <p:nvPr/>
        </p:nvSpPr>
        <p:spPr bwMode="auto">
          <a:xfrm rot="378535">
            <a:off x="946150" y="5334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rgbClr val="000000"/>
                </a:solidFill>
                <a:latin typeface="Times New Roman" pitchFamily="18" charset="0"/>
              </a:rPr>
              <a:t>VASOPRESSIN</a:t>
            </a:r>
            <a:endParaRPr lang="el-GR" sz="24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2000250" y="10668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rgbClr val="140100"/>
                </a:solidFill>
                <a:latin typeface="Times New Roman" pitchFamily="18" charset="0"/>
              </a:rPr>
              <a:t>PROTEIN C</a:t>
            </a:r>
            <a:endParaRPr lang="el-GR" sz="2400" b="1">
              <a:solidFill>
                <a:srgbClr val="140100"/>
              </a:solidFill>
              <a:latin typeface="Times New Roman" pitchFamily="18" charset="0"/>
            </a:endParaRPr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 rot="469323">
            <a:off x="952500" y="16510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rgbClr val="000000"/>
                </a:solidFill>
                <a:latin typeface="Times New Roman" pitchFamily="18" charset="0"/>
              </a:rPr>
              <a:t>IV</a:t>
            </a:r>
            <a:r>
              <a:rPr lang="el-GR" sz="2400" b="1">
                <a:solidFill>
                  <a:srgbClr val="000000"/>
                </a:solidFill>
                <a:latin typeface="Times New Roman" pitchFamily="18" charset="0"/>
              </a:rPr>
              <a:t>Ι</a:t>
            </a:r>
            <a:r>
              <a:rPr lang="en-US" sz="2400" b="1">
                <a:solidFill>
                  <a:srgbClr val="000000"/>
                </a:solidFill>
                <a:latin typeface="Times New Roman" pitchFamily="18" charset="0"/>
              </a:rPr>
              <a:t>G</a:t>
            </a:r>
            <a:endParaRPr lang="el-GR" sz="24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 rot="308828">
            <a:off x="1298575" y="2667000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b="1">
                <a:solidFill>
                  <a:srgbClr val="000000"/>
                </a:solidFill>
                <a:latin typeface="Times New Roman" pitchFamily="18" charset="0"/>
              </a:rPr>
              <a:t>CORTICOSTEROIDS</a:t>
            </a:r>
            <a:endParaRPr lang="el-GR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2051" name="Object 1"/>
          <p:cNvGraphicFramePr>
            <a:graphicFrameLocks noChangeAspect="1"/>
          </p:cNvGraphicFramePr>
          <p:nvPr>
            <p:ph sz="half" idx="2"/>
          </p:nvPr>
        </p:nvGraphicFramePr>
        <p:xfrm>
          <a:off x="2928938" y="2895600"/>
          <a:ext cx="2614612" cy="3581400"/>
        </p:xfrm>
        <a:graphic>
          <a:graphicData uri="http://schemas.openxmlformats.org/presentationml/2006/ole">
            <p:oleObj spid="_x0000_s2051" name="Clip" r:id="rId5" imgW="3848040" imgH="5478120" progId="">
              <p:embed/>
            </p:oleObj>
          </a:graphicData>
        </a:graphic>
      </p:graphicFrame>
      <p:sp>
        <p:nvSpPr>
          <p:cNvPr id="2056" name="Text Box 9"/>
          <p:cNvSpPr txBox="1">
            <a:spLocks noChangeArrowheads="1"/>
          </p:cNvSpPr>
          <p:nvPr/>
        </p:nvSpPr>
        <p:spPr bwMode="auto">
          <a:xfrm rot="-1102615">
            <a:off x="1146175" y="3275013"/>
            <a:ext cx="2681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rgbClr val="140100"/>
                </a:solidFill>
                <a:latin typeface="Times New Roman" pitchFamily="18" charset="0"/>
              </a:rPr>
              <a:t>ANTIBIOTICS</a:t>
            </a:r>
            <a:endParaRPr lang="el-GR" sz="2400" b="1">
              <a:solidFill>
                <a:srgbClr val="1401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6" descr="ICU_superbugs_crop380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" y="0"/>
            <a:ext cx="9525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1447800"/>
            <a:ext cx="8839200" cy="1143000"/>
          </a:xfrm>
        </p:spPr>
        <p:txBody>
          <a:bodyPr/>
          <a:lstStyle/>
          <a:p>
            <a:r>
              <a:rPr lang="el-GR" b="1" smtClean="0">
                <a:solidFill>
                  <a:srgbClr val="000000"/>
                </a:solidFill>
              </a:rPr>
              <a:t>Λοιμώξεις στη ΜΕΘ</a:t>
            </a:r>
            <a:br>
              <a:rPr lang="el-GR" b="1" smtClean="0">
                <a:solidFill>
                  <a:srgbClr val="000000"/>
                </a:solidFill>
              </a:rPr>
            </a:br>
            <a:r>
              <a:rPr lang="en-US" b="1" smtClean="0">
                <a:solidFill>
                  <a:srgbClr val="000000"/>
                </a:solidFill>
              </a:rPr>
              <a:t>&amp;</a:t>
            </a:r>
            <a:r>
              <a:rPr lang="el-GR" b="1" smtClean="0">
                <a:solidFill>
                  <a:srgbClr val="000000"/>
                </a:solidFill>
              </a:rPr>
              <a:t/>
            </a:r>
            <a:br>
              <a:rPr lang="el-GR" b="1" smtClean="0">
                <a:solidFill>
                  <a:srgbClr val="000000"/>
                </a:solidFill>
              </a:rPr>
            </a:br>
            <a:r>
              <a:rPr lang="el-GR" b="1" smtClean="0">
                <a:solidFill>
                  <a:srgbClr val="000000"/>
                </a:solidFill>
              </a:rPr>
              <a:t>Ρόλος του νοσηλευτή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/>
          <a:lstStyle/>
          <a:p>
            <a:pPr eaLnBrk="1" hangingPunct="1"/>
            <a:r>
              <a:rPr lang="el-GR" sz="3200" smtClean="0">
                <a:solidFill>
                  <a:srgbClr val="FFFF00"/>
                </a:solidFill>
              </a:rPr>
              <a:t>Παράγοντες κινδύνου ανάπτυξης λοιμώξεων</a:t>
            </a: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sz="2800" smtClean="0">
                <a:solidFill>
                  <a:srgbClr val="FF9900"/>
                </a:solidFill>
              </a:rPr>
              <a:t>Μολυσματικός παράγοντας</a:t>
            </a:r>
            <a:r>
              <a:rPr lang="el-GR" sz="2800" smtClean="0"/>
              <a:t>: συνήθως η ενδογενής χλωρίδα, η οποία μπορεί να έχει αποικισθεί με διάφορα μικροβιακά νοσοκομειακά στελέχη</a:t>
            </a:r>
          </a:p>
          <a:p>
            <a:pPr eaLnBrk="1" hangingPunct="1">
              <a:lnSpc>
                <a:spcPct val="90000"/>
              </a:lnSpc>
            </a:pPr>
            <a:r>
              <a:rPr lang="el-GR" sz="2800" smtClean="0">
                <a:solidFill>
                  <a:srgbClr val="FF9900"/>
                </a:solidFill>
              </a:rPr>
              <a:t>Ευαίσθητος φορέας / ξενιστής</a:t>
            </a:r>
            <a:r>
              <a:rPr lang="el-GR" sz="2800" smtClean="0"/>
              <a:t>: ακραίες ηλικίες, εξασθενημένο ανοσοποιητικό, χρόνια πάθηση, υποσιτισμός, χειρουργική επέμβαση, ανοσοκατασταλτικά, αντιβιοτικά, </a:t>
            </a:r>
            <a:r>
              <a:rPr lang="en-US" sz="2800" smtClean="0"/>
              <a:t>stress, </a:t>
            </a:r>
            <a:r>
              <a:rPr lang="el-GR" sz="2800" smtClean="0"/>
              <a:t>τραύμα κλπ</a:t>
            </a:r>
          </a:p>
          <a:p>
            <a:pPr eaLnBrk="1" hangingPunct="1">
              <a:lnSpc>
                <a:spcPct val="90000"/>
              </a:lnSpc>
            </a:pPr>
            <a:r>
              <a:rPr lang="el-GR" sz="2800" smtClean="0">
                <a:solidFill>
                  <a:srgbClr val="FF9900"/>
                </a:solidFill>
              </a:rPr>
              <a:t>Τρόπος μετάδοσης</a:t>
            </a:r>
            <a:r>
              <a:rPr lang="el-GR" sz="2800" smtClean="0"/>
              <a:t>: άμεση επαφή, αερογενώς, έμμεσα με επιμόλυνση αντικειμένου, με ενδιάμεσο ξενιστή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6"/>
          <p:cNvSpPr>
            <a:spLocks noChangeArrowheads="1"/>
          </p:cNvSpPr>
          <p:nvPr/>
        </p:nvSpPr>
        <p:spPr bwMode="auto">
          <a:xfrm>
            <a:off x="762000" y="457200"/>
            <a:ext cx="7772400" cy="12065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/>
            <a:r>
              <a:rPr lang="el-GR" sz="36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Πνευμονία των ασθενών </a:t>
            </a:r>
            <a:br>
              <a:rPr lang="el-GR" sz="36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l-GR" sz="36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που αερίζονται μηχανικά </a:t>
            </a:r>
            <a:br>
              <a:rPr lang="el-GR" sz="36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l-GR" sz="36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Ventilator associated pneumonia-VAP</a:t>
            </a:r>
            <a:r>
              <a:rPr lang="en-US" sz="36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l-GR" sz="36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l-GR" sz="4400">
              <a:solidFill>
                <a:srgbClr val="FFFFFF"/>
              </a:solidFill>
            </a:endParaRPr>
          </a:p>
        </p:txBody>
      </p:sp>
      <p:sp>
        <p:nvSpPr>
          <p:cNvPr id="60418" name="Rectangle 5"/>
          <p:cNvSpPr>
            <a:spLocks noChangeArrowheads="1"/>
          </p:cNvSpPr>
          <p:nvPr/>
        </p:nvSpPr>
        <p:spPr bwMode="auto">
          <a:xfrm>
            <a:off x="4114800" y="2286000"/>
            <a:ext cx="4495800" cy="4073525"/>
          </a:xfrm>
          <a:prstGeom prst="rect">
            <a:avLst/>
          </a:prstGeom>
          <a:gradFill rotWithShape="0">
            <a:gsLst>
              <a:gs pos="0">
                <a:srgbClr val="18185E"/>
              </a:gs>
              <a:gs pos="50000">
                <a:srgbClr val="3333CC"/>
              </a:gs>
              <a:gs pos="100000">
                <a:srgbClr val="18185E"/>
              </a:gs>
            </a:gsLst>
            <a:lin ang="5400000" scaled="1"/>
          </a:gra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l-GR" sz="2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Είναι η πνευμονία που αναπτύσσεται σε ασθενείς υπό μηχανικό αερισμό, 48 ώρες</a:t>
            </a:r>
            <a:r>
              <a:rPr lang="en-US" sz="2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μετά τη διασωλήνωση.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l-GR" sz="2800" b="1">
                <a:solidFill>
                  <a:srgbClr val="E6145F"/>
                </a:solidFill>
                <a:latin typeface="Times New Roman" pitchFamily="18" charset="0"/>
                <a:cs typeface="Times New Roman" pitchFamily="18" charset="0"/>
              </a:rPr>
              <a:t>Πρώιμη</a:t>
            </a:r>
            <a:r>
              <a:rPr lang="el-GR" sz="2400">
                <a:solidFill>
                  <a:srgbClr val="E6145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μεταξύ 48-</a:t>
            </a: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ωρών </a:t>
            </a:r>
          </a:p>
          <a:p>
            <a:pPr algn="ctr"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400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(St aureus, H.influenza, Str. Pneumonia)</a:t>
            </a:r>
            <a:r>
              <a:rPr lang="el-GR" sz="2400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lnSpc>
                <a:spcPct val="40000"/>
              </a:lnSpc>
              <a:spcBef>
                <a:spcPct val="50000"/>
              </a:spcBef>
              <a:buFontTx/>
              <a:buChar char="•"/>
            </a:pPr>
            <a:r>
              <a:rPr lang="el-GR" sz="2800" b="1">
                <a:solidFill>
                  <a:srgbClr val="E6145F"/>
                </a:solidFill>
                <a:latin typeface="Times New Roman" pitchFamily="18" charset="0"/>
                <a:cs typeface="Times New Roman" pitchFamily="18" charset="0"/>
              </a:rPr>
              <a:t>Οψιμη</a:t>
            </a:r>
            <a:r>
              <a:rPr lang="en-US" sz="2800" b="1">
                <a:solidFill>
                  <a:srgbClr val="E6145F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l-GR" sz="2400" b="1">
                <a:solidFill>
                  <a:srgbClr val="E6145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μετά από 72 ώρες</a:t>
            </a: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lnSpc>
                <a:spcPct val="70000"/>
              </a:lnSpc>
              <a:spcBef>
                <a:spcPct val="50000"/>
              </a:spcBef>
            </a:pP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i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MRSA, Ps auroginosa, Ainetobacter spp</a:t>
            </a: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l-GR">
              <a:solidFill>
                <a:srgbClr val="FFFFFF"/>
              </a:solidFill>
            </a:endParaRPr>
          </a:p>
        </p:txBody>
      </p:sp>
      <p:pic>
        <p:nvPicPr>
          <p:cNvPr id="60419" name="Picture 4" descr="HiLoEvacthroa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124200"/>
            <a:ext cx="2971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ChangeArrowheads="1"/>
          </p:cNvSpPr>
          <p:nvPr/>
        </p:nvSpPr>
        <p:spPr bwMode="auto">
          <a:xfrm>
            <a:off x="3886200" y="838200"/>
            <a:ext cx="4876800" cy="20558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/>
            <a:r>
              <a:rPr lang="el-GR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Το </a:t>
            </a:r>
            <a:r>
              <a:rPr lang="en-US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biofilm </a:t>
            </a:r>
            <a:r>
              <a:rPr lang="el-GR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του τραχειοσωλήνα</a:t>
            </a:r>
            <a:endParaRPr lang="el-GR" sz="4400">
              <a:solidFill>
                <a:srgbClr val="FFFFFF"/>
              </a:solidFill>
            </a:endParaRPr>
          </a:p>
        </p:txBody>
      </p:sp>
      <p:pic>
        <p:nvPicPr>
          <p:cNvPr id="61442" name="Picture 6" descr="biofilm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371600"/>
            <a:ext cx="331470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5" descr="biofil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810000"/>
            <a:ext cx="3622675" cy="250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4" name="Picture 4" descr="biofilm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3733800"/>
            <a:ext cx="2308225" cy="272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6"/>
          <p:cNvSpPr>
            <a:spLocks noChangeArrowheads="1"/>
          </p:cNvSpPr>
          <p:nvPr/>
        </p:nvSpPr>
        <p:spPr bwMode="auto">
          <a:xfrm>
            <a:off x="1295400" y="306388"/>
            <a:ext cx="7772400" cy="12065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/>
            <a:r>
              <a:rPr lang="el-GR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Παθογένεια </a:t>
            </a:r>
            <a:r>
              <a:rPr lang="en-US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VAP</a:t>
            </a:r>
            <a:r>
              <a:rPr lang="en-GB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GB" sz="4400">
              <a:solidFill>
                <a:srgbClr val="FFFFFF"/>
              </a:solidFill>
            </a:endParaRPr>
          </a:p>
        </p:txBody>
      </p:sp>
      <p:pic>
        <p:nvPicPr>
          <p:cNvPr id="62466" name="Picture 5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449388"/>
            <a:ext cx="4114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Text Box 4"/>
          <p:cNvSpPr txBox="1">
            <a:spLocks noChangeArrowheads="1"/>
          </p:cNvSpPr>
          <p:nvPr/>
        </p:nvSpPr>
        <p:spPr bwMode="auto">
          <a:xfrm>
            <a:off x="5715000" y="2439988"/>
            <a:ext cx="3276600" cy="3081337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l-GR" sz="2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ανάπτυξη </a:t>
            </a:r>
            <a:r>
              <a:rPr lang="en-US" sz="2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VAP </a:t>
            </a:r>
            <a:r>
              <a:rPr lang="el-GR" sz="2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προυποθέτει συνήθως τον </a:t>
            </a:r>
            <a:r>
              <a:rPr lang="el-GR" sz="2800">
                <a:solidFill>
                  <a:srgbClr val="86DF1B"/>
                </a:solidFill>
                <a:latin typeface="Times New Roman" pitchFamily="18" charset="0"/>
                <a:cs typeface="Times New Roman" pitchFamily="18" charset="0"/>
              </a:rPr>
              <a:t>αποικισμό</a:t>
            </a:r>
            <a:r>
              <a:rPr lang="el-GR" sz="2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του στοματοφάρυγγα με παθογόνους μικροοργανισμούς</a:t>
            </a:r>
            <a:r>
              <a:rPr lang="en-US" sz="28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6"/>
          <p:cNvSpPr>
            <a:spLocks noChangeArrowheads="1"/>
          </p:cNvSpPr>
          <p:nvPr/>
        </p:nvSpPr>
        <p:spPr bwMode="auto">
          <a:xfrm>
            <a:off x="1371600" y="1588"/>
            <a:ext cx="7772400" cy="12065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anchor="ctr"/>
          <a:lstStyle/>
          <a:p>
            <a:pPr algn="ctr"/>
            <a:r>
              <a:rPr lang="el-GR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Παθογένεια </a:t>
            </a:r>
            <a:r>
              <a:rPr lang="en-US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VAP</a:t>
            </a:r>
            <a:r>
              <a:rPr lang="en-GB" sz="4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GB" sz="4400">
              <a:solidFill>
                <a:srgbClr val="FFFFFF"/>
              </a:solidFill>
            </a:endParaRPr>
          </a:p>
        </p:txBody>
      </p:sp>
      <p:pic>
        <p:nvPicPr>
          <p:cNvPr id="63490" name="Picture 5" descr="Μαιδανό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2320925"/>
            <a:ext cx="4038600" cy="327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Text Box 4"/>
          <p:cNvSpPr txBox="1">
            <a:spLocks noChangeArrowheads="1"/>
          </p:cNvSpPr>
          <p:nvPr/>
        </p:nvSpPr>
        <p:spPr bwMode="auto">
          <a:xfrm>
            <a:off x="5410200" y="1601788"/>
            <a:ext cx="3733800" cy="48387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A50021"/>
              </a:buClr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Ο αποικισμός της τραχείας προηγείται της </a:t>
            </a: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VAP 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στους περισσότερους αλλά όχι σε όλους τους ασθενείς </a:t>
            </a:r>
          </a:p>
          <a:p>
            <a:pPr eaLnBrk="0" hangingPunct="0">
              <a:spcBef>
                <a:spcPct val="50000"/>
              </a:spcBef>
              <a:buClr>
                <a:srgbClr val="A50021"/>
              </a:buClr>
              <a:buFontTx/>
              <a:buChar char="•"/>
            </a:pP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Μια μειοψηφία ασθενών με αποικισμό της τραχείας αναπτύσσει</a:t>
            </a: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VAP </a:t>
            </a:r>
            <a:endParaRPr lang="el-GR" sz="240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50000"/>
              </a:spcBef>
              <a:buClr>
                <a:srgbClr val="A50021"/>
              </a:buClr>
              <a:buFontTx/>
              <a:buChar char="•"/>
            </a:pP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στόμαχος είναι </a:t>
            </a: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reservoir 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παθογόνων για εμφάνιση </a:t>
            </a:r>
            <a:r>
              <a:rPr lang="en-US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VAP </a:t>
            </a:r>
            <a:r>
              <a:rPr lang="el-GR"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αλλά αυτό δεν φαίνεται να συμβαίνει συχνά</a:t>
            </a:r>
            <a:endParaRPr lang="el-GR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ulse">
  <a:themeElements>
    <a:clrScheme name="Pulse 2">
      <a:dk1>
        <a:srgbClr val="000000"/>
      </a:dk1>
      <a:lt1>
        <a:srgbClr val="FFFFFF"/>
      </a:lt1>
      <a:dk2>
        <a:srgbClr val="000066"/>
      </a:dk2>
      <a:lt2>
        <a:srgbClr val="FFCC66"/>
      </a:lt2>
      <a:accent1>
        <a:srgbClr val="FF9900"/>
      </a:accent1>
      <a:accent2>
        <a:srgbClr val="000044"/>
      </a:accent2>
      <a:accent3>
        <a:srgbClr val="AAAAB8"/>
      </a:accent3>
      <a:accent4>
        <a:srgbClr val="DADADA"/>
      </a:accent4>
      <a:accent5>
        <a:srgbClr val="FFCAAA"/>
      </a:accent5>
      <a:accent6>
        <a:srgbClr val="00003D"/>
      </a:accent6>
      <a:hlink>
        <a:srgbClr val="3366FF"/>
      </a:hlink>
      <a:folHlink>
        <a:srgbClr val="FFFF00"/>
      </a:folHlink>
    </a:clrScheme>
    <a:fontScheme name="Puls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gerian" pitchFamily="8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gerian" pitchFamily="82" charset="0"/>
          </a:defRPr>
        </a:defPPr>
      </a:lstStyle>
    </a:lnDef>
  </a:objectDefaults>
  <a:extraClrSchemeLst>
    <a:extraClrScheme>
      <a:clrScheme name="Pulse 1">
        <a:dk1>
          <a:srgbClr val="000000"/>
        </a:dk1>
        <a:lt1>
          <a:srgbClr val="CCECFF"/>
        </a:lt1>
        <a:dk2>
          <a:srgbClr val="000066"/>
        </a:dk2>
        <a:lt2>
          <a:srgbClr val="6699FF"/>
        </a:lt2>
        <a:accent1>
          <a:srgbClr val="33CCCC"/>
        </a:accent1>
        <a:accent2>
          <a:srgbClr val="0099FF"/>
        </a:accent2>
        <a:accent3>
          <a:srgbClr val="E2F4FF"/>
        </a:accent3>
        <a:accent4>
          <a:srgbClr val="000000"/>
        </a:accent4>
        <a:accent5>
          <a:srgbClr val="ADE2E2"/>
        </a:accent5>
        <a:accent6>
          <a:srgbClr val="008AE7"/>
        </a:accent6>
        <a:hlink>
          <a:srgbClr val="FFFF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lse 2">
        <a:dk1>
          <a:srgbClr val="000000"/>
        </a:dk1>
        <a:lt1>
          <a:srgbClr val="FFFFFF"/>
        </a:lt1>
        <a:dk2>
          <a:srgbClr val="000066"/>
        </a:dk2>
        <a:lt2>
          <a:srgbClr val="FFCC66"/>
        </a:lt2>
        <a:accent1>
          <a:srgbClr val="FF9900"/>
        </a:accent1>
        <a:accent2>
          <a:srgbClr val="000044"/>
        </a:accent2>
        <a:accent3>
          <a:srgbClr val="AAAAB8"/>
        </a:accent3>
        <a:accent4>
          <a:srgbClr val="DADADA"/>
        </a:accent4>
        <a:accent5>
          <a:srgbClr val="FFCAAA"/>
        </a:accent5>
        <a:accent6>
          <a:srgbClr val="00003D"/>
        </a:accent6>
        <a:hlink>
          <a:srgbClr val="3366FF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AEAEAE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lse 4">
        <a:dk1>
          <a:srgbClr val="000000"/>
        </a:dk1>
        <a:lt1>
          <a:srgbClr val="FFFFFF"/>
        </a:lt1>
        <a:dk2>
          <a:srgbClr val="660033"/>
        </a:dk2>
        <a:lt2>
          <a:srgbClr val="FFCC66"/>
        </a:lt2>
        <a:accent1>
          <a:srgbClr val="FF9900"/>
        </a:accent1>
        <a:accent2>
          <a:srgbClr val="440022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3D001E"/>
        </a:accent6>
        <a:hlink>
          <a:srgbClr val="B20059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 5">
        <a:dk1>
          <a:srgbClr val="000000"/>
        </a:dk1>
        <a:lt1>
          <a:srgbClr val="FFFFFF"/>
        </a:lt1>
        <a:dk2>
          <a:srgbClr val="663300"/>
        </a:dk2>
        <a:lt2>
          <a:srgbClr val="FFCC66"/>
        </a:lt2>
        <a:accent1>
          <a:srgbClr val="FF9900"/>
        </a:accent1>
        <a:accent2>
          <a:srgbClr val="361B00"/>
        </a:accent2>
        <a:accent3>
          <a:srgbClr val="B8ADAA"/>
        </a:accent3>
        <a:accent4>
          <a:srgbClr val="DADADA"/>
        </a:accent4>
        <a:accent5>
          <a:srgbClr val="FFCAAA"/>
        </a:accent5>
        <a:accent6>
          <a:srgbClr val="301700"/>
        </a:accent6>
        <a:hlink>
          <a:srgbClr val="996633"/>
        </a:hlink>
        <a:folHlink>
          <a:srgbClr val="FF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lse 6">
        <a:dk1>
          <a:srgbClr val="000000"/>
        </a:dk1>
        <a:lt1>
          <a:srgbClr val="FFFFFF"/>
        </a:lt1>
        <a:dk2>
          <a:srgbClr val="003300"/>
        </a:dk2>
        <a:lt2>
          <a:srgbClr val="FFCC66"/>
        </a:lt2>
        <a:accent1>
          <a:srgbClr val="CC9900"/>
        </a:accent1>
        <a:accent2>
          <a:srgbClr val="001600"/>
        </a:accent2>
        <a:accent3>
          <a:srgbClr val="AAADAA"/>
        </a:accent3>
        <a:accent4>
          <a:srgbClr val="DADADA"/>
        </a:accent4>
        <a:accent5>
          <a:srgbClr val="E2CAAA"/>
        </a:accent5>
        <a:accent6>
          <a:srgbClr val="001300"/>
        </a:accent6>
        <a:hlink>
          <a:srgbClr val="0066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Προεπιλεγμένη σχεδίαση">
  <a:themeElements>
    <a:clrScheme name="Προεπιλεγμένη σχεδίαση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Προεπιλεγμένη σχεδίαση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Προεπιλεγμένη σχεδίαση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ροεπιλεγμένη σχεδίαση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Δέσμη">
  <a:themeElements>
    <a:clrScheme name="1_Δέσμη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1_Δέσμη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Δέσμη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Δέσμη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Δέσμη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Δέσμη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Δέσμη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Δέσμη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Δέσμη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Δέσμη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Δέσμη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</TotalTime>
  <Words>340</Words>
  <Application>Microsoft Office PowerPoint</Application>
  <PresentationFormat>On-screen Show (4:3)</PresentationFormat>
  <Paragraphs>73</Paragraphs>
  <Slides>15</Slides>
  <Notes>1</Notes>
  <HiddenSlides>0</HiddenSlides>
  <MMClips>0</MMClips>
  <ScaleCrop>false</ScaleCrop>
  <HeadingPairs>
    <vt:vector size="8" baseType="variant">
      <vt:variant>
        <vt:lpstr>Γραμματοσειρές που χρησιμοποιούνται</vt:lpstr>
      </vt:variant>
      <vt:variant>
        <vt:i4>7</vt:i4>
      </vt:variant>
      <vt:variant>
        <vt:lpstr>Πρότυπο σχεδίασης</vt:lpstr>
      </vt:variant>
      <vt:variant>
        <vt:i4>44</vt:i4>
      </vt:variant>
      <vt:variant>
        <vt:lpstr>Ενσωματωμένοι διακομιστές OLE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67" baseType="lpstr">
      <vt:lpstr>Constantia</vt:lpstr>
      <vt:lpstr>Arial</vt:lpstr>
      <vt:lpstr>Wingdings 2</vt:lpstr>
      <vt:lpstr>Calibri</vt:lpstr>
      <vt:lpstr>Times New Roman</vt:lpstr>
      <vt:lpstr>Wingdings</vt:lpstr>
      <vt:lpstr>Arial Unicode MS</vt:lpstr>
      <vt:lpstr>Paper</vt:lpstr>
      <vt:lpstr>Pulse</vt:lpstr>
      <vt:lpstr>Προεπιλεγμένη σχεδίαση</vt:lpstr>
      <vt:lpstr>2_Δέσμη</vt:lpstr>
      <vt:lpstr>Paper</vt:lpstr>
      <vt:lpstr>Paper</vt:lpstr>
      <vt:lpstr>Paper</vt:lpstr>
      <vt:lpstr>Paper</vt:lpstr>
      <vt:lpstr>Paper</vt:lpstr>
      <vt:lpstr>Pulse</vt:lpstr>
      <vt:lpstr>Pulse</vt:lpstr>
      <vt:lpstr>Pulse</vt:lpstr>
      <vt:lpstr>Pulse</vt:lpstr>
      <vt:lpstr>Pulse</vt:lpstr>
      <vt:lpstr>Pulse</vt:lpstr>
      <vt:lpstr>Pulse</vt:lpstr>
      <vt:lpstr>Pulse</vt:lpstr>
      <vt:lpstr>Pulse</vt:lpstr>
      <vt:lpstr>Pulse</vt:lpstr>
      <vt:lpstr>Pulse</vt:lpstr>
      <vt:lpstr>Προεπιλεγμένη σχεδίαση</vt:lpstr>
      <vt:lpstr>Προεπιλεγμένη σχεδίαση</vt:lpstr>
      <vt:lpstr>Προεπιλεγμένη σχεδίαση</vt:lpstr>
      <vt:lpstr>Προεπιλεγμένη σχεδίαση</vt:lpstr>
      <vt:lpstr>Προεπιλεγμένη σχεδίαση</vt:lpstr>
      <vt:lpstr>Προεπιλεγμένη σχεδίαση</vt:lpstr>
      <vt:lpstr>Προεπιλεγμένη σχεδίαση</vt:lpstr>
      <vt:lpstr>Προεπιλεγμένη σχεδίαση</vt:lpstr>
      <vt:lpstr>Προεπιλεγμένη σχεδίαση</vt:lpstr>
      <vt:lpstr>Προεπιλεγμένη σχεδίαση</vt:lpstr>
      <vt:lpstr>Προεπιλεγμένη σχεδίαση</vt:lpstr>
      <vt:lpstr>2_Δέσμη</vt:lpstr>
      <vt:lpstr>2_Δέσμη</vt:lpstr>
      <vt:lpstr>2_Δέσμη</vt:lpstr>
      <vt:lpstr>2_Δέσμη</vt:lpstr>
      <vt:lpstr>2_Δέσμη</vt:lpstr>
      <vt:lpstr>2_Δέσμη</vt:lpstr>
      <vt:lpstr>2_Δέσμη</vt:lpstr>
      <vt:lpstr>2_Δέσμη</vt:lpstr>
      <vt:lpstr>2_Δέσμη</vt:lpstr>
      <vt:lpstr>2_Δέσμη</vt:lpstr>
      <vt:lpstr>2_Δέσμη</vt:lpstr>
      <vt:lpstr>2_Δέσμη</vt:lpstr>
      <vt:lpstr>2_Δέσμη</vt:lpstr>
      <vt:lpstr>Clip</vt:lpstr>
      <vt:lpstr>Διαφάνεια 1</vt:lpstr>
      <vt:lpstr>Διαφάνεια 2</vt:lpstr>
      <vt:lpstr>Διαφάνεια 3</vt:lpstr>
      <vt:lpstr>Λοιμώξεις στη ΜΕΘ &amp; Ρόλος του νοσηλευτή</vt:lpstr>
      <vt:lpstr>Παράγοντες κινδύνου ανάπτυξης λοιμώξεων</vt:lpstr>
      <vt:lpstr>Διαφάνεια 6</vt:lpstr>
      <vt:lpstr>Διαφάνεια 7</vt:lpstr>
      <vt:lpstr>Διαφάνεια 8</vt:lpstr>
      <vt:lpstr>Διαφάνεια 9</vt:lpstr>
      <vt:lpstr>Διαφάνεια 10</vt:lpstr>
      <vt:lpstr>Διαφάνεια 11</vt:lpstr>
      <vt:lpstr>Διαφάνεια 12</vt:lpstr>
      <vt:lpstr>Διαφάνεια 13</vt:lpstr>
      <vt:lpstr>Διαφάνεια 14</vt:lpstr>
      <vt:lpstr>Διαφάνεια 15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VAP</dc:title>
  <dc:creator>METH</dc:creator>
  <cp:lastModifiedBy>user</cp:lastModifiedBy>
  <cp:revision>3</cp:revision>
  <dcterms:created xsi:type="dcterms:W3CDTF">2012-05-03T04:38:05Z</dcterms:created>
  <dcterms:modified xsi:type="dcterms:W3CDTF">2012-05-31T10:42:23Z</dcterms:modified>
</cp:coreProperties>
</file>