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92" r:id="rId1"/>
  </p:sldMasterIdLst>
  <p:notesMasterIdLst>
    <p:notesMasterId r:id="rId12"/>
  </p:notesMasterIdLst>
  <p:sldIdLst>
    <p:sldId id="256" r:id="rId2"/>
    <p:sldId id="257" r:id="rId3"/>
    <p:sldId id="270" r:id="rId4"/>
    <p:sldId id="258" r:id="rId5"/>
    <p:sldId id="262" r:id="rId6"/>
    <p:sldId id="261" r:id="rId7"/>
    <p:sldId id="259" r:id="rId8"/>
    <p:sldId id="268" r:id="rId9"/>
    <p:sldId id="267" r:id="rId10"/>
    <p:sldId id="269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BB17BF"/>
    <a:srgbClr val="66CCFF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084" autoAdjust="0"/>
    <p:restoredTop sz="86380" autoAdjust="0"/>
  </p:normalViewPr>
  <p:slideViewPr>
    <p:cSldViewPr>
      <p:cViewPr>
        <p:scale>
          <a:sx n="66" d="100"/>
          <a:sy n="66" d="100"/>
        </p:scale>
        <p:origin x="-1572" y="-5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62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69BDB73-E959-408F-A249-BA8B73C37461}" type="datetimeFigureOut">
              <a:rPr lang="ar-SA" smtClean="0"/>
              <a:pPr/>
              <a:t>15/01/34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9ABB238-E121-4B71-BC6E-B938BE4ED83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BB238-E121-4B71-BC6E-B938BE4ED833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BB238-E121-4B71-BC6E-B938BE4ED833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778604-B61E-49CC-AFCB-7ADCCB48AB23}" type="datetimeFigureOut">
              <a:rPr lang="ar-SA" smtClean="0"/>
              <a:pPr/>
              <a:t>15/01/34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3E1EFD-DE1D-450E-9ED9-C684A50418A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2" name="مستطيل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مستطيل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مستطيل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مستطيل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مستطيل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56" name="مستطيل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مستطيل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مستطيل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مستطيل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778604-B61E-49CC-AFCB-7ADCCB48AB23}" type="datetimeFigureOut">
              <a:rPr lang="ar-SA" smtClean="0"/>
              <a:pPr/>
              <a:t>15/01/34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3E1EFD-DE1D-450E-9ED9-C684A50418A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778604-B61E-49CC-AFCB-7ADCCB48AB23}" type="datetimeFigureOut">
              <a:rPr lang="ar-SA" smtClean="0"/>
              <a:pPr/>
              <a:t>15/01/34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3E1EFD-DE1D-450E-9ED9-C684A50418A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778604-B61E-49CC-AFCB-7ADCCB48AB23}" type="datetimeFigureOut">
              <a:rPr lang="ar-SA" smtClean="0"/>
              <a:pPr/>
              <a:t>15/01/34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3E1EFD-DE1D-450E-9ED9-C684A50418A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شكل حر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شكل حر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شكل حر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شكل حر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شكل حر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شكل حر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شكل حر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شكل حر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شكل حر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شكل حر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شكل حر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شكل حر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شكل حر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شكل حر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شكل حر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778604-B61E-49CC-AFCB-7ADCCB48AB23}" type="datetimeFigureOut">
              <a:rPr lang="ar-SA" smtClean="0"/>
              <a:pPr/>
              <a:t>15/01/34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3E1EFD-DE1D-450E-9ED9-C684A50418A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مستطيل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مستطيل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مستطيل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778604-B61E-49CC-AFCB-7ADCCB48AB23}" type="datetimeFigureOut">
              <a:rPr lang="ar-SA" smtClean="0"/>
              <a:pPr/>
              <a:t>15/01/34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3E1EFD-DE1D-450E-9ED9-C684A50418A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مستطيل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778604-B61E-49CC-AFCB-7ADCCB48AB23}" type="datetimeFigureOut">
              <a:rPr lang="ar-SA" smtClean="0"/>
              <a:pPr/>
              <a:t>15/01/34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3E1EFD-DE1D-450E-9ED9-C684A50418A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6" name="مستطيل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مستطيل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مستطيل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مستطيل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مستطيل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مستطيل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مستطيل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مستطيل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778604-B61E-49CC-AFCB-7ADCCB48AB23}" type="datetimeFigureOut">
              <a:rPr lang="ar-SA" smtClean="0"/>
              <a:pPr/>
              <a:t>15/01/34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3E1EFD-DE1D-450E-9ED9-C684A50418A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778604-B61E-49CC-AFCB-7ADCCB48AB23}" type="datetimeFigureOut">
              <a:rPr lang="ar-SA" smtClean="0"/>
              <a:pPr/>
              <a:t>15/01/34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3E1EFD-DE1D-450E-9ED9-C684A50418A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778604-B61E-49CC-AFCB-7ADCCB48AB23}" type="datetimeFigureOut">
              <a:rPr lang="ar-SA" smtClean="0"/>
              <a:pPr/>
              <a:t>15/01/34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3E1EFD-DE1D-450E-9ED9-C684A50418A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رابط مستقيم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مجموعة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رابط مستقيم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رابط مستقيم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رابط مستقيم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عنوان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grpSp>
        <p:nvGrpSpPr>
          <p:cNvPr id="14" name="مجموعة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رابط مستقيم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رابط مستقيم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رابط مستقيم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مجموعة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رابط مستقيم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رابط مستقيم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رابط مستقيم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25778604-B61E-49CC-AFCB-7ADCCB48AB23}" type="datetimeFigureOut">
              <a:rPr lang="ar-SA" smtClean="0"/>
              <a:pPr/>
              <a:t>15/01/34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C83E1EFD-DE1D-450E-9ED9-C684A50418A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مستطيل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مستطيل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مستطيل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مستطيل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5778604-B61E-49CC-AFCB-7ADCCB48AB23}" type="datetimeFigureOut">
              <a:rPr lang="ar-SA" smtClean="0"/>
              <a:pPr/>
              <a:t>15/01/34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C83E1EFD-DE1D-450E-9ED9-C684A50418AA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r" rtl="1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r" rtl="1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r" rtl="1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r" rtl="1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r" rtl="1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r" rtl="1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بصير\Desktop\IMG_0230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25676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9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1979712" y="764704"/>
            <a:ext cx="2376264" cy="194421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مربع نص 3"/>
          <p:cNvSpPr txBox="1"/>
          <p:nvPr/>
        </p:nvSpPr>
        <p:spPr>
          <a:xfrm rot="21447945">
            <a:off x="1340441" y="1620167"/>
            <a:ext cx="2876767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rgbClr val="C00000"/>
                </a:solidFill>
                <a:cs typeface="Bold Italic Art" pitchFamily="2" charset="-78"/>
              </a:rPr>
              <a:t>مجموعة  المرح </a:t>
            </a:r>
            <a:endParaRPr lang="ar-SA" sz="2400" b="1" dirty="0">
              <a:solidFill>
                <a:srgbClr val="C00000"/>
              </a:solidFill>
              <a:cs typeface="Bold Italic Art" pitchFamily="2" charset="-78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بصير\Desktop\IMG_04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مربع نص 2"/>
          <p:cNvSpPr txBox="1"/>
          <p:nvPr/>
        </p:nvSpPr>
        <p:spPr>
          <a:xfrm>
            <a:off x="0" y="5473005"/>
            <a:ext cx="9144000" cy="13849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A" sz="2800" b="1" dirty="0" err="1" smtClean="0">
                <a:solidFill>
                  <a:schemeClr val="bg1"/>
                </a:solidFill>
              </a:rPr>
              <a:t>السؤال:</a:t>
            </a:r>
            <a:endParaRPr lang="ar-SA" sz="2800" b="1" dirty="0" smtClean="0">
              <a:solidFill>
                <a:schemeClr val="bg1"/>
              </a:solidFill>
            </a:endParaRPr>
          </a:p>
          <a:p>
            <a:r>
              <a:rPr lang="ar-SA" sz="2800" b="1" dirty="0" smtClean="0">
                <a:solidFill>
                  <a:schemeClr val="bg1"/>
                </a:solidFill>
              </a:rPr>
              <a:t>هاتي جملاً تشتمل على فاعل,و</a:t>
            </a:r>
            <a:r>
              <a:rPr lang="ar-SA" sz="2800" b="1" dirty="0" smtClean="0">
                <a:solidFill>
                  <a:schemeClr val="accent2">
                    <a:lumMod val="75000"/>
                  </a:schemeClr>
                </a:solidFill>
              </a:rPr>
              <a:t>حدديه</a:t>
            </a:r>
            <a:r>
              <a:rPr lang="ar-SA" sz="2800" b="1" dirty="0" smtClean="0">
                <a:solidFill>
                  <a:schemeClr val="bg1"/>
                </a:solidFill>
              </a:rPr>
              <a:t>,واذكري </a:t>
            </a:r>
            <a:r>
              <a:rPr lang="ar-SA" sz="2800" b="1" dirty="0" smtClean="0">
                <a:solidFill>
                  <a:srgbClr val="C00000"/>
                </a:solidFill>
              </a:rPr>
              <a:t>علامة</a:t>
            </a:r>
            <a:r>
              <a:rPr lang="ar-SA" sz="2800" b="1" dirty="0" smtClean="0">
                <a:solidFill>
                  <a:schemeClr val="bg1"/>
                </a:solidFill>
              </a:rPr>
              <a:t> </a:t>
            </a:r>
            <a:r>
              <a:rPr lang="ar-SA" sz="2800" b="1" dirty="0" smtClean="0">
                <a:solidFill>
                  <a:srgbClr val="C00000"/>
                </a:solidFill>
              </a:rPr>
              <a:t>رفعه</a:t>
            </a:r>
            <a:r>
              <a:rPr lang="ar-SA" sz="2800" b="1" dirty="0" smtClean="0">
                <a:solidFill>
                  <a:schemeClr val="bg1"/>
                </a:solidFill>
              </a:rPr>
              <a:t> من خلال عمل </a:t>
            </a:r>
            <a:r>
              <a:rPr lang="ar-SA" sz="2800" b="1" dirty="0" err="1" smtClean="0">
                <a:solidFill>
                  <a:schemeClr val="bg1"/>
                </a:solidFill>
              </a:rPr>
              <a:t>بوربوينت</a:t>
            </a:r>
            <a:r>
              <a:rPr lang="ar-SA" sz="2800" b="1" dirty="0" smtClean="0">
                <a:solidFill>
                  <a:schemeClr val="bg1"/>
                </a:solidFill>
              </a:rPr>
              <a:t> </a:t>
            </a:r>
            <a:r>
              <a:rPr lang="ar-SA" sz="2800" b="1" dirty="0" err="1" smtClean="0">
                <a:solidFill>
                  <a:schemeClr val="bg1"/>
                </a:solidFill>
              </a:rPr>
              <a:t>.</a:t>
            </a:r>
            <a:endParaRPr lang="ar-SA" sz="2800" b="1" dirty="0" smtClean="0">
              <a:solidFill>
                <a:schemeClr val="bg1"/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7380312" y="4365104"/>
            <a:ext cx="1512168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1">
            <a:spAutoFit/>
          </a:bodyPr>
          <a:lstStyle/>
          <a:p>
            <a:r>
              <a:rPr lang="ar-SA" b="1" dirty="0" smtClean="0">
                <a:solidFill>
                  <a:schemeClr val="bg1"/>
                </a:solidFill>
              </a:rPr>
              <a:t>صبا الصالح</a:t>
            </a:r>
            <a:endParaRPr lang="ar-SA" b="1" dirty="0">
              <a:solidFill>
                <a:schemeClr val="bg1"/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6012160" y="3356992"/>
            <a:ext cx="1512168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1">
            <a:spAutoFit/>
          </a:bodyPr>
          <a:lstStyle/>
          <a:p>
            <a:r>
              <a:rPr lang="ar-SA" b="1" dirty="0" smtClean="0">
                <a:solidFill>
                  <a:schemeClr val="bg1"/>
                </a:solidFill>
              </a:rPr>
              <a:t>غلا العسكر</a:t>
            </a:r>
            <a:endParaRPr lang="ar-SA" b="1" dirty="0">
              <a:solidFill>
                <a:schemeClr val="bg1"/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4067944" y="4149081"/>
            <a:ext cx="1944216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1">
            <a:spAutoFit/>
          </a:bodyPr>
          <a:lstStyle/>
          <a:p>
            <a:r>
              <a:rPr lang="ar-SA" b="1" dirty="0" err="1" smtClean="0">
                <a:solidFill>
                  <a:schemeClr val="bg1"/>
                </a:solidFill>
              </a:rPr>
              <a:t>نورة</a:t>
            </a:r>
            <a:r>
              <a:rPr lang="ar-SA" b="1" dirty="0" smtClean="0">
                <a:solidFill>
                  <a:schemeClr val="bg1"/>
                </a:solidFill>
              </a:rPr>
              <a:t> الشّتوي</a:t>
            </a:r>
          </a:p>
          <a:p>
            <a:endParaRPr lang="ar-SA" b="1" dirty="0">
              <a:solidFill>
                <a:schemeClr val="bg1"/>
              </a:solidFill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1979712" y="3933056"/>
            <a:ext cx="1944216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1">
            <a:spAutoFit/>
          </a:bodyPr>
          <a:lstStyle/>
          <a:p>
            <a:r>
              <a:rPr lang="ar-SA" b="1" dirty="0" err="1" smtClean="0">
                <a:solidFill>
                  <a:schemeClr val="bg1"/>
                </a:solidFill>
              </a:rPr>
              <a:t>شادن</a:t>
            </a:r>
            <a:r>
              <a:rPr lang="ar-SA" b="1" dirty="0" smtClean="0">
                <a:solidFill>
                  <a:schemeClr val="bg1"/>
                </a:solidFill>
              </a:rPr>
              <a:t> العريني</a:t>
            </a:r>
            <a:endParaRPr lang="ar-SA" b="1" dirty="0">
              <a:solidFill>
                <a:schemeClr val="bg1"/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0" y="4293096"/>
            <a:ext cx="1907704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1">
            <a:spAutoFit/>
          </a:bodyPr>
          <a:lstStyle/>
          <a:p>
            <a:r>
              <a:rPr lang="ar-SA" b="1" dirty="0" smtClean="0">
                <a:solidFill>
                  <a:schemeClr val="bg1"/>
                </a:solidFill>
              </a:rPr>
              <a:t>رغد </a:t>
            </a:r>
            <a:r>
              <a:rPr lang="ar-SA" b="1" dirty="0" err="1" smtClean="0">
                <a:solidFill>
                  <a:schemeClr val="bg1"/>
                </a:solidFill>
              </a:rPr>
              <a:t>الشّهراني</a:t>
            </a:r>
            <a:endParaRPr lang="ar-SA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5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1" animBg="1"/>
      <p:bldP spid="8" grpId="1" animBg="1"/>
      <p:bldP spid="9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شريط منحني إلى الأسفل 1"/>
          <p:cNvSpPr/>
          <p:nvPr/>
        </p:nvSpPr>
        <p:spPr>
          <a:xfrm>
            <a:off x="1619672" y="548680"/>
            <a:ext cx="6120680" cy="1728192"/>
          </a:xfrm>
          <a:prstGeom prst="ellipse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3419872" y="1196752"/>
            <a:ext cx="252028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5400" b="1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الفاعل</a:t>
            </a:r>
            <a:endParaRPr lang="ar-SA" sz="5400" b="1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وسيلة شرح على شكل سحابة 3"/>
          <p:cNvSpPr/>
          <p:nvPr/>
        </p:nvSpPr>
        <p:spPr>
          <a:xfrm>
            <a:off x="1403648" y="2708920"/>
            <a:ext cx="5472608" cy="3456384"/>
          </a:xfrm>
          <a:prstGeom prst="cloudCallout">
            <a:avLst/>
          </a:prstGeom>
          <a:solidFill>
            <a:srgbClr val="BB17B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ربع نص 4"/>
          <p:cNvSpPr txBox="1"/>
          <p:nvPr/>
        </p:nvSpPr>
        <p:spPr>
          <a:xfrm>
            <a:off x="1691680" y="3863950"/>
            <a:ext cx="4968552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dirty="0" smtClean="0">
                <a:cs typeface="Bold Italic Art" pitchFamily="2" charset="-78"/>
              </a:rPr>
              <a:t>هاتي جملا ًتشتمل على </a:t>
            </a:r>
            <a:r>
              <a:rPr lang="ar-SA" sz="3200" dirty="0" err="1" smtClean="0">
                <a:cs typeface="Bold Italic Art" pitchFamily="2" charset="-78"/>
              </a:rPr>
              <a:t>فاعل .</a:t>
            </a:r>
            <a:r>
              <a:rPr lang="ar-SA" sz="3200" dirty="0" smtClean="0">
                <a:cs typeface="Bold Italic Art" pitchFamily="2" charset="-78"/>
              </a:rPr>
              <a:t> و اذكري علامة </a:t>
            </a:r>
            <a:r>
              <a:rPr lang="ar-SA" sz="3200" dirty="0" err="1" smtClean="0">
                <a:cs typeface="Bold Italic Art" pitchFamily="2" charset="-78"/>
              </a:rPr>
              <a:t>رفعه </a:t>
            </a:r>
            <a:r>
              <a:rPr lang="ar-SA" sz="2800" dirty="0" err="1" smtClean="0">
                <a:cs typeface="Bold Italic Art" pitchFamily="2" charset="-78"/>
              </a:rPr>
              <a:t>.</a:t>
            </a:r>
            <a:endParaRPr lang="ar-SA" sz="2800" dirty="0">
              <a:cs typeface="Bold Italic Art" pitchFamily="2" charset="-78"/>
            </a:endParaRPr>
          </a:p>
        </p:txBody>
      </p:sp>
    </p:spTree>
  </p:cSld>
  <p:clrMapOvr>
    <a:masterClrMapping/>
  </p:clrMapOvr>
  <p:transition>
    <p:dissolve/>
    <p:sndAc>
      <p:stSnd>
        <p:snd r:embed="rId3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 rot="19672676">
            <a:off x="2347484" y="2537662"/>
            <a:ext cx="70142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7200" dirty="0" smtClean="0">
                <a:solidFill>
                  <a:srgbClr val="00FF00"/>
                </a:solidFill>
                <a:latin typeface="Andalus" pitchFamily="18" charset="-78"/>
                <a:cs typeface="Andalus" pitchFamily="18" charset="-78"/>
              </a:rPr>
              <a:t>تشرح</a:t>
            </a:r>
            <a:r>
              <a:rPr lang="ar-SA" sz="7200" dirty="0" smtClean="0">
                <a:solidFill>
                  <a:schemeClr val="bg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ar-SA" sz="7200" dirty="0" smtClean="0">
                <a:latin typeface="Andalus" pitchFamily="18" charset="-78"/>
                <a:cs typeface="Andalus" pitchFamily="18" charset="-78"/>
              </a:rPr>
              <a:t>المعلمة</a:t>
            </a:r>
            <a:r>
              <a:rPr lang="ar-SA" sz="72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ar-SA" sz="7200" dirty="0" smtClean="0">
                <a:solidFill>
                  <a:srgbClr val="00FF00"/>
                </a:solidFill>
                <a:latin typeface="Andalus" pitchFamily="18" charset="-78"/>
                <a:cs typeface="Andalus" pitchFamily="18" charset="-78"/>
              </a:rPr>
              <a:t>الدّرس.</a:t>
            </a:r>
          </a:p>
        </p:txBody>
      </p:sp>
      <p:pic>
        <p:nvPicPr>
          <p:cNvPr id="3" name="صورة 2" descr="imagesCAM3HNP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32656"/>
            <a:ext cx="2880320" cy="6525344"/>
          </a:xfrm>
          <a:prstGeom prst="rect">
            <a:avLst/>
          </a:prstGeom>
        </p:spPr>
      </p:pic>
      <p:sp>
        <p:nvSpPr>
          <p:cNvPr id="7" name="سهم للأسفل 6"/>
          <p:cNvSpPr/>
          <p:nvPr/>
        </p:nvSpPr>
        <p:spPr>
          <a:xfrm rot="20862615">
            <a:off x="4612832" y="407391"/>
            <a:ext cx="1563049" cy="2132340"/>
          </a:xfrm>
          <a:prstGeom prst="downArrow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فاعل</a:t>
            </a:r>
            <a:r>
              <a:rPr lang="ar-SA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endParaRPr lang="ar-SA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 rot="19514283">
            <a:off x="4716016" y="2570421"/>
            <a:ext cx="36004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b="1" dirty="0" smtClean="0">
                <a:solidFill>
                  <a:srgbClr val="C00000"/>
                </a:solidFill>
              </a:rPr>
              <a:t>و</a:t>
            </a:r>
            <a:endParaRPr lang="ar-SA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imagesCA1UVUK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0"/>
            <a:ext cx="3131839" cy="68580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2195736" y="2708920"/>
            <a:ext cx="6948264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5400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ذهب</a:t>
            </a:r>
            <a:r>
              <a:rPr lang="ar-SA" sz="54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ar-SA" sz="5400" dirty="0" smtClean="0">
                <a:latin typeface="Andalus" pitchFamily="18" charset="-78"/>
                <a:cs typeface="Andalus" pitchFamily="18" charset="-78"/>
              </a:rPr>
              <a:t>محمد</a:t>
            </a:r>
            <a:r>
              <a:rPr lang="ar-SA" sz="54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ar-SA" sz="6600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الى المدرسة </a:t>
            </a:r>
            <a:endParaRPr lang="ar-SA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سهم للأسفل 4"/>
          <p:cNvSpPr/>
          <p:nvPr/>
        </p:nvSpPr>
        <p:spPr>
          <a:xfrm>
            <a:off x="6300192" y="1268760"/>
            <a:ext cx="1505490" cy="1567726"/>
          </a:xfrm>
          <a:prstGeom prst="downArrow">
            <a:avLst/>
          </a:prstGeom>
          <a:solidFill>
            <a:srgbClr val="66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rgbClr val="C00000"/>
                </a:solidFill>
                <a:latin typeface="Andalus" pitchFamily="18" charset="-78"/>
                <a:cs typeface="Andalus" pitchFamily="18" charset="-78"/>
              </a:rPr>
              <a:t>فاعل</a:t>
            </a:r>
            <a:r>
              <a:rPr lang="ar-SA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endParaRPr lang="ar-SA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 rot="21089224">
            <a:off x="6340508" y="2529527"/>
            <a:ext cx="53842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dirty="0" err="1" smtClean="0">
                <a:solidFill>
                  <a:srgbClr val="C00000"/>
                </a:solidFill>
              </a:rPr>
              <a:t>وو</a:t>
            </a:r>
            <a:endParaRPr lang="ar-SA" sz="3200" dirty="0">
              <a:solidFill>
                <a:srgbClr val="C00000"/>
              </a:solidFill>
            </a:endParaRPr>
          </a:p>
        </p:txBody>
      </p:sp>
      <p:pic>
        <p:nvPicPr>
          <p:cNvPr id="8" name="صورة 7" descr="صورة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31840" y="4132310"/>
            <a:ext cx="2901763" cy="2725690"/>
          </a:xfrm>
          <a:prstGeom prst="rect">
            <a:avLst/>
          </a:prstGeom>
        </p:spPr>
      </p:pic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وسيلة شرح بيضاوية 1"/>
          <p:cNvSpPr/>
          <p:nvPr/>
        </p:nvSpPr>
        <p:spPr>
          <a:xfrm>
            <a:off x="1763688" y="188640"/>
            <a:ext cx="2771800" cy="2232248"/>
          </a:xfrm>
          <a:prstGeom prst="wedgeEllipse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تمرير أفقي 2"/>
          <p:cNvSpPr/>
          <p:nvPr/>
        </p:nvSpPr>
        <p:spPr>
          <a:xfrm>
            <a:off x="0" y="2564904"/>
            <a:ext cx="5652120" cy="2088232"/>
          </a:xfrm>
          <a:prstGeom prst="horizontalScroll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ربع نص 4"/>
          <p:cNvSpPr txBox="1"/>
          <p:nvPr/>
        </p:nvSpPr>
        <p:spPr>
          <a:xfrm>
            <a:off x="3059832" y="4365104"/>
            <a:ext cx="151216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6" name="مربع نص 5"/>
          <p:cNvSpPr txBox="1"/>
          <p:nvPr/>
        </p:nvSpPr>
        <p:spPr>
          <a:xfrm>
            <a:off x="1907704" y="836712"/>
            <a:ext cx="2627784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ndalus" pitchFamily="18" charset="-78"/>
                <a:cs typeface="Bold Italic Art" pitchFamily="2" charset="-78"/>
              </a:rPr>
              <a:t>مم تتألّف </a:t>
            </a:r>
            <a:r>
              <a:rPr lang="ar-SA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ndalus" pitchFamily="18" charset="-78"/>
                <a:cs typeface="Bold Italic Art" pitchFamily="2" charset="-78"/>
              </a:rPr>
              <a:t>الجملة </a:t>
            </a:r>
            <a:r>
              <a:rPr lang="ar-SA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ndalus" pitchFamily="18" charset="-78"/>
                <a:cs typeface="Bold Italic Art" pitchFamily="2" charset="-78"/>
              </a:rPr>
              <a:t>الفعلية</a:t>
            </a:r>
            <a:r>
              <a:rPr lang="ar-SA" sz="32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؟</a:t>
            </a:r>
            <a:endParaRPr lang="ar-SA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39552" y="3356992"/>
            <a:ext cx="511256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cs typeface="Bold Italic Art" pitchFamily="2" charset="-78"/>
              </a:rPr>
              <a:t>     تتألّف الجملة الفعليّة </a:t>
            </a:r>
            <a:r>
              <a:rPr lang="ar-SA" sz="3200" b="1" dirty="0" err="1" smtClean="0">
                <a:solidFill>
                  <a:schemeClr val="accent2">
                    <a:lumMod val="40000"/>
                    <a:lumOff val="60000"/>
                  </a:schemeClr>
                </a:solidFill>
                <a:cs typeface="Bold Italic Art" pitchFamily="2" charset="-78"/>
              </a:rPr>
              <a:t>من </a:t>
            </a:r>
            <a:r>
              <a:rPr lang="ar-SA" sz="3200" b="1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:</a:t>
            </a:r>
            <a:endParaRPr lang="ar-SA" sz="32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سهم للأسفل 8"/>
          <p:cNvSpPr/>
          <p:nvPr/>
        </p:nvSpPr>
        <p:spPr>
          <a:xfrm>
            <a:off x="3131840" y="4725144"/>
            <a:ext cx="2304256" cy="2132856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سهم للأسفل 9"/>
          <p:cNvSpPr/>
          <p:nvPr/>
        </p:nvSpPr>
        <p:spPr>
          <a:xfrm>
            <a:off x="251520" y="4725144"/>
            <a:ext cx="2232248" cy="2132856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ربع نص 10"/>
          <p:cNvSpPr txBox="1"/>
          <p:nvPr/>
        </p:nvSpPr>
        <p:spPr>
          <a:xfrm rot="827877">
            <a:off x="3835101" y="5557003"/>
            <a:ext cx="100811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endParaRPr lang="ar-SA" sz="3200" b="1" dirty="0">
              <a:solidFill>
                <a:srgbClr val="C00000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13" name="Picture 2" descr="C:\Users\cacc\Desktop\imagesCAWVKZ8Q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836712"/>
            <a:ext cx="3419872" cy="5085184"/>
          </a:xfrm>
          <a:prstGeom prst="rect">
            <a:avLst/>
          </a:prstGeom>
          <a:noFill/>
        </p:spPr>
      </p:pic>
      <p:sp>
        <p:nvSpPr>
          <p:cNvPr id="14" name="مربع نص 13"/>
          <p:cNvSpPr txBox="1"/>
          <p:nvPr/>
        </p:nvSpPr>
        <p:spPr>
          <a:xfrm>
            <a:off x="6156176" y="2276872"/>
            <a:ext cx="165618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rgbClr val="FF0066"/>
                </a:solidFill>
                <a:cs typeface="Bold Italic Art" pitchFamily="2" charset="-78"/>
              </a:rPr>
              <a:t>أسئلة</a:t>
            </a:r>
            <a:endParaRPr lang="ar-SA" sz="3600" dirty="0">
              <a:solidFill>
                <a:srgbClr val="FF0066"/>
              </a:solidFill>
              <a:cs typeface="Bold Italic Art" pitchFamily="2" charset="-78"/>
            </a:endParaRPr>
          </a:p>
        </p:txBody>
      </p:sp>
    </p:spTree>
  </p:cSld>
  <p:clrMapOvr>
    <a:masterClrMapping/>
  </p:clrMapOvr>
  <p:transition>
    <p:dissolv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6" grpId="0"/>
      <p:bldP spid="8" grpId="0"/>
      <p:bldP spid="9" grpId="0" animBg="1"/>
      <p:bldP spid="10" grpId="0" animBg="1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نجمة ذات 5 نقاط 2"/>
          <p:cNvSpPr/>
          <p:nvPr/>
        </p:nvSpPr>
        <p:spPr>
          <a:xfrm>
            <a:off x="467544" y="2852936"/>
            <a:ext cx="4680520" cy="338437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وسيلة شرح مع سهم إلى الأسفل 4"/>
          <p:cNvSpPr/>
          <p:nvPr/>
        </p:nvSpPr>
        <p:spPr>
          <a:xfrm>
            <a:off x="2843808" y="980728"/>
            <a:ext cx="5616624" cy="2376264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مربع نص 1"/>
          <p:cNvSpPr txBox="1"/>
          <p:nvPr/>
        </p:nvSpPr>
        <p:spPr>
          <a:xfrm>
            <a:off x="3131840" y="1340768"/>
            <a:ext cx="496855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b="1" dirty="0" smtClean="0">
                <a:solidFill>
                  <a:schemeClr val="bg1"/>
                </a:solidFill>
              </a:rPr>
              <a:t>ما علامة رفع </a:t>
            </a:r>
            <a:r>
              <a:rPr lang="ar-SA" sz="3200" b="1" dirty="0" err="1" smtClean="0">
                <a:solidFill>
                  <a:schemeClr val="bg1"/>
                </a:solidFill>
              </a:rPr>
              <a:t>الفاعل؟</a:t>
            </a:r>
            <a:endParaRPr lang="ar-SA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cacc\Desktop\صورة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470113">
            <a:off x="7981427" y="-225161"/>
            <a:ext cx="1403599" cy="1259582"/>
          </a:xfrm>
          <a:prstGeom prst="rect">
            <a:avLst/>
          </a:prstGeom>
          <a:noFill/>
        </p:spPr>
      </p:pic>
      <p:pic>
        <p:nvPicPr>
          <p:cNvPr id="16388" name="Picture 4" descr="C:\Users\cacc\Desktop\صورة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381883">
            <a:off x="7951709" y="5638708"/>
            <a:ext cx="1440160" cy="1224136"/>
          </a:xfrm>
          <a:prstGeom prst="rect">
            <a:avLst/>
          </a:prstGeom>
          <a:noFill/>
        </p:spPr>
      </p:pic>
      <p:pic>
        <p:nvPicPr>
          <p:cNvPr id="16390" name="Picture 6" descr="C:\Users\cacc\Desktop\صورة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4446350">
            <a:off x="-288973" y="5898663"/>
            <a:ext cx="1378606" cy="1219949"/>
          </a:xfrm>
          <a:prstGeom prst="rect">
            <a:avLst/>
          </a:prstGeom>
          <a:noFill/>
        </p:spPr>
      </p:pic>
      <p:pic>
        <p:nvPicPr>
          <p:cNvPr id="16392" name="Picture 8" descr="C:\Users\cacc\Desktop\صورة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640272">
            <a:off x="-226980" y="-120720"/>
            <a:ext cx="1368152" cy="1296144"/>
          </a:xfrm>
          <a:prstGeom prst="rect">
            <a:avLst/>
          </a:prstGeom>
          <a:noFill/>
        </p:spPr>
      </p:pic>
      <p:sp>
        <p:nvSpPr>
          <p:cNvPr id="6" name="سحابة 5"/>
          <p:cNvSpPr/>
          <p:nvPr/>
        </p:nvSpPr>
        <p:spPr>
          <a:xfrm>
            <a:off x="323528" y="0"/>
            <a:ext cx="8280920" cy="6669360"/>
          </a:xfrm>
          <a:prstGeom prst="cloud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8" name="مستطيل 7"/>
          <p:cNvSpPr/>
          <p:nvPr/>
        </p:nvSpPr>
        <p:spPr>
          <a:xfrm>
            <a:off x="1835696" y="1196752"/>
            <a:ext cx="32800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cs typeface="Akhbar MT" pitchFamily="2" charset="-78"/>
              </a:rPr>
              <a:t>أ</a:t>
            </a:r>
            <a:r>
              <a:rPr lang="ar-SA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cs typeface="Akhbar MT" pitchFamily="2" charset="-78"/>
              </a:rPr>
              <a:t>سماء </a:t>
            </a:r>
            <a:r>
              <a:rPr lang="ar-SA" sz="5400" b="1" cap="none" spc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cs typeface="Akhbar MT" pitchFamily="2" charset="-78"/>
              </a:rPr>
              <a:t>الطّالبات :</a:t>
            </a:r>
            <a:endParaRPr lang="ar-SA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cs typeface="Akhbar MT" pitchFamily="2" charset="-78"/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2195736" y="2060848"/>
            <a:ext cx="324036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doni MT" pitchFamily="18" charset="0"/>
                <a:cs typeface="Akhbar MT" pitchFamily="2" charset="-78"/>
              </a:rPr>
              <a:t>غلا العسكر </a:t>
            </a:r>
            <a:endParaRPr lang="ar-SA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odoni MT" pitchFamily="18" charset="0"/>
              <a:cs typeface="Akhbar MT" pitchFamily="2" charset="-78"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2411760" y="2708920"/>
            <a:ext cx="244827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ar-SA" sz="40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Arabic Typesetting" pitchFamily="66" charset="-78"/>
                <a:cs typeface="Arabic Typesetting" pitchFamily="66" charset="-78"/>
              </a:rPr>
              <a:t>صبا الصّالح </a:t>
            </a:r>
            <a:endParaRPr lang="ar-SA" sz="40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2555776" y="3501008"/>
            <a:ext cx="200728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ar-SA" sz="40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ar-SA" sz="4000" b="1" cap="none" spc="150" dirty="0" err="1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شادن</a:t>
            </a:r>
            <a:r>
              <a:rPr lang="ar-SA" sz="4000" b="1" cap="none" spc="15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العريني</a:t>
            </a:r>
            <a:endParaRPr lang="ar-SA" sz="4000" b="1" cap="none" spc="15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5" name="مستطيل 14"/>
          <p:cNvSpPr/>
          <p:nvPr/>
        </p:nvSpPr>
        <p:spPr>
          <a:xfrm>
            <a:off x="2555776" y="4149080"/>
            <a:ext cx="223009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ar-SA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Arabic Typesetting" pitchFamily="66" charset="-78"/>
                <a:cs typeface="Arabic Typesetting" pitchFamily="66" charset="-78"/>
              </a:rPr>
              <a:t>رغد </a:t>
            </a:r>
            <a:r>
              <a:rPr lang="ar-SA" sz="5400" b="1" cap="none" spc="0" dirty="0" err="1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Arabic Typesetting" pitchFamily="66" charset="-78"/>
                <a:cs typeface="Arabic Typesetting" pitchFamily="66" charset="-78"/>
              </a:rPr>
              <a:t>الشّهراني</a:t>
            </a:r>
            <a:r>
              <a:rPr lang="ar-SA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Arabic Typesetting" pitchFamily="66" charset="-78"/>
                <a:cs typeface="Arabic Typesetting" pitchFamily="66" charset="-78"/>
              </a:rPr>
              <a:t> </a:t>
            </a:r>
            <a:endParaRPr lang="ar-SA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1907704" y="5013176"/>
            <a:ext cx="295232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ar-SA" sz="32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نورة</a:t>
            </a:r>
            <a:r>
              <a:rPr lang="ar-SA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الشّتوي</a:t>
            </a:r>
            <a:endParaRPr lang="ar-SA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 rot="19098066">
            <a:off x="4836381" y="2812605"/>
            <a:ext cx="3817753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800" b="1" i="0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المصدر </a:t>
            </a: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: الشبكة </a:t>
            </a:r>
            <a:r>
              <a:rPr kumimoji="0" lang="ar-SA" sz="2800" b="1" i="0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العنكبوتية</a:t>
            </a: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/ كتاب لغتي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ar-SA" sz="2800" b="1" dirty="0" smtClean="0">
              <a:solidFill>
                <a:srgbClr val="FF0000"/>
              </a:solidFill>
              <a:latin typeface="Calibri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ركة">
  <a:themeElements>
    <a:clrScheme name="حركة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حركة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حركة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1525</TotalTime>
  <Words>91</Words>
  <Application>Microsoft Office PowerPoint</Application>
  <PresentationFormat>عرض على الشاشة (3:4)‏</PresentationFormat>
  <Paragraphs>29</Paragraphs>
  <Slides>10</Slides>
  <Notes>2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حركة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بصير</dc:creator>
  <cp:lastModifiedBy>بصير</cp:lastModifiedBy>
  <cp:revision>58</cp:revision>
  <dcterms:created xsi:type="dcterms:W3CDTF">2012-11-19T15:17:04Z</dcterms:created>
  <dcterms:modified xsi:type="dcterms:W3CDTF">2012-11-27T21:54:25Z</dcterms:modified>
</cp:coreProperties>
</file>