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906000" type="A4"/>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576" autoAdjust="0"/>
  </p:normalViewPr>
  <p:slideViewPr>
    <p:cSldViewPr>
      <p:cViewPr>
        <p:scale>
          <a:sx n="150" d="100"/>
          <a:sy n="150" d="100"/>
        </p:scale>
        <p:origin x="66" y="3054"/>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2"/>
            <a:ext cx="5829300" cy="2123369"/>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F425D9-45BA-4DC7-B411-EF4CF72E1BE3}" type="datetimeFigureOut">
              <a:rPr lang="en-US" smtClean="0"/>
              <a:pPr/>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CCA3C7-D3F8-4302-9F66-75EF020095C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F425D9-45BA-4DC7-B411-EF4CF72E1BE3}" type="datetimeFigureOut">
              <a:rPr lang="en-US" smtClean="0"/>
              <a:pPr/>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CCA3C7-D3F8-4302-9F66-75EF020095C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96700"/>
            <a:ext cx="1543050" cy="845220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96700"/>
            <a:ext cx="4514850" cy="84522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F425D9-45BA-4DC7-B411-EF4CF72E1BE3}" type="datetimeFigureOut">
              <a:rPr lang="en-US" smtClean="0"/>
              <a:pPr/>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CCA3C7-D3F8-4302-9F66-75EF020095C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F425D9-45BA-4DC7-B411-EF4CF72E1BE3}" type="datetimeFigureOut">
              <a:rPr lang="en-US" smtClean="0"/>
              <a:pPr/>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CCA3C7-D3F8-4302-9F66-75EF020095C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F425D9-45BA-4DC7-B411-EF4CF72E1BE3}" type="datetimeFigureOut">
              <a:rPr lang="en-US" smtClean="0"/>
              <a:pPr/>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CCA3C7-D3F8-4302-9F66-75EF020095C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311401"/>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311401"/>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F425D9-45BA-4DC7-B411-EF4CF72E1BE3}" type="datetimeFigureOut">
              <a:rPr lang="en-US" smtClean="0"/>
              <a:pPr/>
              <a:t>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CCA3C7-D3F8-4302-9F66-75EF020095C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F425D9-45BA-4DC7-B411-EF4CF72E1BE3}" type="datetimeFigureOut">
              <a:rPr lang="en-US" smtClean="0"/>
              <a:pPr/>
              <a:t>2/10/2015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CCA3C7-D3F8-4302-9F66-75EF020095C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F425D9-45BA-4DC7-B411-EF4CF72E1BE3}" type="datetimeFigureOut">
              <a:rPr lang="en-US" smtClean="0"/>
              <a:pPr/>
              <a:t>2/10/2015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CCA3C7-D3F8-4302-9F66-75EF020095C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425D9-45BA-4DC7-B411-EF4CF72E1BE3}" type="datetimeFigureOut">
              <a:rPr lang="en-US" smtClean="0"/>
              <a:pPr/>
              <a:t>2/10/2015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CCA3C7-D3F8-4302-9F66-75EF020095C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4405"/>
            <a:ext cx="2256235" cy="167851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F425D9-45BA-4DC7-B411-EF4CF72E1BE3}" type="datetimeFigureOut">
              <a:rPr lang="en-US" smtClean="0"/>
              <a:pPr/>
              <a:t>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CCA3C7-D3F8-4302-9F66-75EF020095C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F425D9-45BA-4DC7-B411-EF4CF72E1BE3}" type="datetimeFigureOut">
              <a:rPr lang="en-US" smtClean="0"/>
              <a:pPr/>
              <a:t>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CCA3C7-D3F8-4302-9F66-75EF020095C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F1F425D9-45BA-4DC7-B411-EF4CF72E1BE3}" type="datetimeFigureOut">
              <a:rPr lang="en-US" smtClean="0"/>
              <a:pPr/>
              <a:t>2/10/2015</a:t>
            </a:fld>
            <a:endParaRPr lang="en-US"/>
          </a:p>
        </p:txBody>
      </p:sp>
      <p:sp>
        <p:nvSpPr>
          <p:cNvPr id="5" name="Footer Placeholder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66CCA3C7-D3F8-4302-9F66-75EF020095C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4343400" y="836739"/>
            <a:ext cx="2221002" cy="2439861"/>
          </a:xfrm>
          <a:prstGeom prst="rect">
            <a:avLst/>
          </a:prstGeom>
          <a:noFill/>
          <a:ln w="9525">
            <a:noFill/>
            <a:miter lim="800000"/>
            <a:headEnd/>
            <a:tailEnd/>
          </a:ln>
          <a:effectLst/>
        </p:spPr>
      </p:pic>
      <p:sp>
        <p:nvSpPr>
          <p:cNvPr id="5" name="Rectangle 4"/>
          <p:cNvSpPr/>
          <p:nvPr/>
        </p:nvSpPr>
        <p:spPr>
          <a:xfrm>
            <a:off x="609600" y="0"/>
            <a:ext cx="3352800" cy="3657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BUỒNG </a:t>
            </a:r>
            <a:r>
              <a:rPr lang="en-US" sz="1400" b="1" dirty="0" smtClean="0"/>
              <a:t>PHÂN TÍCH LÃO HÓA SẢN PHẨM</a:t>
            </a:r>
            <a:endParaRPr lang="en-US" sz="1400" b="1" dirty="0"/>
          </a:p>
        </p:txBody>
      </p:sp>
      <p:sp>
        <p:nvSpPr>
          <p:cNvPr id="8" name="TextBox 7"/>
          <p:cNvSpPr txBox="1"/>
          <p:nvPr/>
        </p:nvSpPr>
        <p:spPr>
          <a:xfrm>
            <a:off x="4707478" y="9486900"/>
            <a:ext cx="1388522" cy="246221"/>
          </a:xfrm>
          <a:prstGeom prst="rect">
            <a:avLst/>
          </a:prstGeom>
          <a:noFill/>
        </p:spPr>
        <p:txBody>
          <a:bodyPr wrap="none" rtlCol="0">
            <a:spAutoFit/>
          </a:bodyPr>
          <a:lstStyle/>
          <a:p>
            <a:r>
              <a:rPr lang="en-US" sz="1000" b="1" dirty="0" smtClean="0">
                <a:solidFill>
                  <a:srgbClr val="FF0000"/>
                </a:solidFill>
              </a:rPr>
              <a:t>www.chetaothietbi.vn</a:t>
            </a:r>
            <a:endParaRPr lang="en-US" sz="1000" b="1" dirty="0">
              <a:solidFill>
                <a:srgbClr val="FF0000"/>
              </a:solidFill>
            </a:endParaRPr>
          </a:p>
        </p:txBody>
      </p:sp>
      <p:cxnSp>
        <p:nvCxnSpPr>
          <p:cNvPr id="20" name="Straight Connector 19"/>
          <p:cNvCxnSpPr/>
          <p:nvPr/>
        </p:nvCxnSpPr>
        <p:spPr>
          <a:xfrm rot="5400000">
            <a:off x="5943600" y="9676606"/>
            <a:ext cx="457200" cy="158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72200" y="9486900"/>
            <a:ext cx="533400" cy="246221"/>
          </a:xfrm>
          <a:prstGeom prst="rect">
            <a:avLst/>
          </a:prstGeom>
          <a:noFill/>
        </p:spPr>
        <p:txBody>
          <a:bodyPr wrap="square" rtlCol="0">
            <a:spAutoFit/>
          </a:bodyPr>
          <a:lstStyle/>
          <a:p>
            <a:pPr algn="ctr"/>
            <a:r>
              <a:rPr lang="en-US" sz="1000" dirty="0" smtClean="0"/>
              <a:t>1</a:t>
            </a:r>
            <a:endParaRPr lang="en-US" sz="1000" dirty="0"/>
          </a:p>
        </p:txBody>
      </p:sp>
      <p:sp>
        <p:nvSpPr>
          <p:cNvPr id="22" name="TextBox 21"/>
          <p:cNvSpPr txBox="1"/>
          <p:nvPr/>
        </p:nvSpPr>
        <p:spPr>
          <a:xfrm>
            <a:off x="533400" y="1245446"/>
            <a:ext cx="3886200" cy="626454"/>
          </a:xfrm>
          <a:prstGeom prst="rect">
            <a:avLst/>
          </a:prstGeom>
          <a:noFill/>
        </p:spPr>
        <p:txBody>
          <a:bodyPr wrap="square" rtlCol="0">
            <a:spAutoFit/>
          </a:bodyPr>
          <a:lstStyle/>
          <a:p>
            <a:pPr algn="just">
              <a:lnSpc>
                <a:spcPct val="150000"/>
              </a:lnSpc>
            </a:pPr>
            <a:r>
              <a:rPr lang="vi-VN" sz="800" b="1" dirty="0" smtClean="0">
                <a:latin typeface="Calibri" pitchFamily="34" charset="0"/>
                <a:cs typeface="Calibri" pitchFamily="34" charset="0"/>
              </a:rPr>
              <a:t>Mô tả :</a:t>
            </a:r>
            <a:r>
              <a:rPr lang="vi-VN" sz="800" dirty="0" smtClean="0">
                <a:latin typeface="Calibri" pitchFamily="34" charset="0"/>
                <a:cs typeface="Calibri" pitchFamily="34" charset="0"/>
              </a:rPr>
              <a:t> </a:t>
            </a:r>
            <a:r>
              <a:rPr lang="vi-VN" sz="800" dirty="0" smtClean="0">
                <a:solidFill>
                  <a:schemeClr val="tx1">
                    <a:lumMod val="85000"/>
                    <a:lumOff val="15000"/>
                  </a:schemeClr>
                </a:solidFill>
                <a:latin typeface="Calibri" pitchFamily="34" charset="0"/>
                <a:cs typeface="Calibri" pitchFamily="34" charset="0"/>
              </a:rPr>
              <a:t>Buồng kiểm tra sự lão hóa của vật phẩm không như Cao su, nhựa ,…hoạt động bắt buộc cần sự tuần hoàn của không khí tự nhiên theo từng chu kỳ - khác với các buồng sấy bình thường</a:t>
            </a:r>
            <a:endParaRPr lang="en-US" sz="800" dirty="0">
              <a:solidFill>
                <a:schemeClr val="tx1">
                  <a:lumMod val="85000"/>
                  <a:lumOff val="15000"/>
                </a:schemeClr>
              </a:solidFill>
              <a:latin typeface="Calibri" pitchFamily="34" charset="0"/>
              <a:cs typeface="Calibri" pitchFamily="34" charset="0"/>
            </a:endParaRPr>
          </a:p>
        </p:txBody>
      </p:sp>
      <p:pic>
        <p:nvPicPr>
          <p:cNvPr id="1027" name="Picture 3"/>
          <p:cNvPicPr>
            <a:picLocks noChangeAspect="1" noChangeArrowheads="1"/>
          </p:cNvPicPr>
          <p:nvPr/>
        </p:nvPicPr>
        <p:blipFill>
          <a:blip r:embed="rId3" cstate="print"/>
          <a:srcRect/>
          <a:stretch>
            <a:fillRect/>
          </a:stretch>
        </p:blipFill>
        <p:spPr bwMode="auto">
          <a:xfrm>
            <a:off x="4648200" y="3273857"/>
            <a:ext cx="1900237" cy="1934439"/>
          </a:xfrm>
          <a:prstGeom prst="rect">
            <a:avLst/>
          </a:prstGeom>
          <a:noFill/>
          <a:ln w="9525">
            <a:noFill/>
            <a:miter lim="800000"/>
            <a:headEnd/>
            <a:tailEnd/>
          </a:ln>
          <a:effectLst/>
        </p:spPr>
      </p:pic>
      <p:sp>
        <p:nvSpPr>
          <p:cNvPr id="25" name="TextBox 24"/>
          <p:cNvSpPr txBox="1"/>
          <p:nvPr/>
        </p:nvSpPr>
        <p:spPr>
          <a:xfrm>
            <a:off x="533400" y="1981200"/>
            <a:ext cx="3067049" cy="257956"/>
          </a:xfrm>
          <a:prstGeom prst="rect">
            <a:avLst/>
          </a:prstGeom>
          <a:noFill/>
        </p:spPr>
        <p:txBody>
          <a:bodyPr wrap="square" rtlCol="0">
            <a:spAutoFit/>
          </a:bodyPr>
          <a:lstStyle/>
          <a:p>
            <a:pPr algn="just">
              <a:lnSpc>
                <a:spcPct val="150000"/>
              </a:lnSpc>
            </a:pPr>
            <a:r>
              <a:rPr lang="en-US" sz="800" b="1" dirty="0" smtClean="0">
                <a:solidFill>
                  <a:schemeClr val="tx2"/>
                </a:solidFill>
              </a:rPr>
              <a:t>ĐẶC TÍNH KỸ THUẬT</a:t>
            </a:r>
            <a:endParaRPr lang="en-US" sz="800" b="1" dirty="0">
              <a:solidFill>
                <a:schemeClr val="tx2"/>
              </a:solidFill>
            </a:endParaRPr>
          </a:p>
        </p:txBody>
      </p:sp>
      <p:sp>
        <p:nvSpPr>
          <p:cNvPr id="26" name="TextBox 25"/>
          <p:cNvSpPr txBox="1"/>
          <p:nvPr/>
        </p:nvSpPr>
        <p:spPr>
          <a:xfrm>
            <a:off x="533400" y="2286000"/>
            <a:ext cx="4114800" cy="3231654"/>
          </a:xfrm>
          <a:prstGeom prst="rect">
            <a:avLst/>
          </a:prstGeom>
          <a:noFill/>
        </p:spPr>
        <p:txBody>
          <a:bodyPr wrap="square" rtlCol="0">
            <a:spAutoFit/>
          </a:bodyPr>
          <a:lstStyle/>
          <a:p>
            <a:pPr algn="just">
              <a:lnSpc>
                <a:spcPct val="150000"/>
              </a:lnSpc>
              <a:buFont typeface="Arial" pitchFamily="34" charset="0"/>
              <a:buChar char="•"/>
            </a:pP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Thiết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bị</a:t>
            </a:r>
            <a:r>
              <a:rPr lang="en-US" sz="800" dirty="0" smtClean="0">
                <a:solidFill>
                  <a:schemeClr val="tx1">
                    <a:lumMod val="85000"/>
                    <a:lumOff val="15000"/>
                  </a:schemeClr>
                </a:solidFill>
              </a:rPr>
              <a:t> do CTCP </a:t>
            </a:r>
            <a:r>
              <a:rPr lang="en-US" sz="800" dirty="0" err="1" smtClean="0">
                <a:solidFill>
                  <a:schemeClr val="tx1">
                    <a:lumMod val="85000"/>
                    <a:lumOff val="15000"/>
                  </a:schemeClr>
                </a:solidFill>
              </a:rPr>
              <a:t>GiẢI</a:t>
            </a:r>
            <a:r>
              <a:rPr lang="en-US" sz="800" dirty="0" smtClean="0">
                <a:solidFill>
                  <a:schemeClr val="tx1">
                    <a:lumMod val="85000"/>
                    <a:lumOff val="15000"/>
                  </a:schemeClr>
                </a:solidFill>
              </a:rPr>
              <a:t> PHÁP CÔNG NGHIỆP </a:t>
            </a:r>
            <a:r>
              <a:rPr lang="en-US" sz="800" dirty="0" err="1" smtClean="0">
                <a:solidFill>
                  <a:schemeClr val="tx1">
                    <a:lumMod val="85000"/>
                    <a:lumOff val="15000"/>
                  </a:schemeClr>
                </a:solidFill>
              </a:rPr>
              <a:t>chế</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tạo</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Đáp</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ứng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tiêu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chuẩn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kiểm</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tra</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chất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lượng</a:t>
            </a:r>
            <a:r>
              <a:rPr lang="en-US" sz="800" dirty="0" smtClean="0">
                <a:solidFill>
                  <a:schemeClr val="tx1">
                    <a:lumMod val="85000"/>
                    <a:lumOff val="15000"/>
                  </a:schemeClr>
                </a:solidFill>
              </a:rPr>
              <a:t> </a:t>
            </a:r>
            <a:r>
              <a:rPr lang="en-US" sz="800" dirty="0" smtClean="0"/>
              <a:t>TCVN ISO/IEC 17025 </a:t>
            </a:r>
            <a:r>
              <a:rPr lang="en-US" sz="800" dirty="0" err="1" smtClean="0"/>
              <a:t>của</a:t>
            </a:r>
            <a:r>
              <a:rPr lang="en-US" sz="800" dirty="0" smtClean="0"/>
              <a:t> </a:t>
            </a:r>
            <a:r>
              <a:rPr lang="en-US" sz="800" dirty="0" err="1" smtClean="0"/>
              <a:t>Việt</a:t>
            </a:r>
            <a:r>
              <a:rPr lang="en-US" sz="800" dirty="0" smtClean="0"/>
              <a:t> </a:t>
            </a:r>
            <a:r>
              <a:rPr lang="en-US" sz="800" dirty="0" err="1" smtClean="0"/>
              <a:t>nam</a:t>
            </a:r>
            <a:endParaRPr lang="en-US" sz="800" dirty="0" smtClean="0"/>
          </a:p>
          <a:p>
            <a:pPr algn="just">
              <a:lnSpc>
                <a:spcPct val="150000"/>
              </a:lnSpc>
              <a:buFont typeface="Arial" pitchFamily="34" charset="0"/>
              <a:buChar char="•"/>
            </a:pPr>
            <a:r>
              <a:rPr lang="en-US" sz="800" dirty="0" smtClean="0">
                <a:solidFill>
                  <a:schemeClr val="tx1">
                    <a:lumMod val="85000"/>
                    <a:lumOff val="15000"/>
                  </a:schemeClr>
                </a:solidFill>
              </a:rPr>
              <a:t> </a:t>
            </a:r>
            <a:r>
              <a:rPr lang="en-US" sz="800" dirty="0" err="1" smtClean="0"/>
              <a:t>Đáp</a:t>
            </a:r>
            <a:r>
              <a:rPr lang="en-US" sz="800" dirty="0" smtClean="0"/>
              <a:t> </a:t>
            </a:r>
            <a:r>
              <a:rPr lang="en-US" sz="800" dirty="0" err="1" smtClean="0"/>
              <a:t>ứng</a:t>
            </a:r>
            <a:r>
              <a:rPr lang="en-US" sz="800" dirty="0" smtClean="0"/>
              <a:t> </a:t>
            </a:r>
            <a:r>
              <a:rPr lang="en-US" sz="800" dirty="0" err="1" smtClean="0"/>
              <a:t>các</a:t>
            </a:r>
            <a:r>
              <a:rPr lang="en-US" sz="800" dirty="0" smtClean="0"/>
              <a:t> </a:t>
            </a:r>
            <a:r>
              <a:rPr lang="en-US" sz="800" dirty="0" err="1" smtClean="0"/>
              <a:t>tiêu</a:t>
            </a:r>
            <a:r>
              <a:rPr lang="en-US" sz="800" dirty="0" smtClean="0"/>
              <a:t> </a:t>
            </a:r>
            <a:r>
              <a:rPr lang="en-US" sz="800" dirty="0" err="1" smtClean="0"/>
              <a:t>chuẩn</a:t>
            </a:r>
            <a:r>
              <a:rPr lang="en-US" sz="800" dirty="0" smtClean="0"/>
              <a:t> </a:t>
            </a:r>
            <a:r>
              <a:rPr lang="en-US" sz="800" dirty="0" err="1" smtClean="0"/>
              <a:t>quốc</a:t>
            </a:r>
            <a:r>
              <a:rPr lang="en-US" sz="800" dirty="0" smtClean="0"/>
              <a:t> </a:t>
            </a:r>
            <a:r>
              <a:rPr lang="en-US" sz="800" dirty="0" err="1" smtClean="0"/>
              <a:t>tế</a:t>
            </a:r>
            <a:r>
              <a:rPr lang="en-US" sz="800" dirty="0" smtClean="0"/>
              <a:t> : JIS-K7212 K6723 K6301, ASTM-D2436 D573, UL-746B, IEC-540, BS-6746 903, ISO/DIS 4577</a:t>
            </a:r>
            <a:r>
              <a:rPr lang="en-US" sz="800" dirty="0" smtClean="0"/>
              <a:t>.</a:t>
            </a:r>
            <a:endParaRPr lang="en-US" sz="800" dirty="0" smtClean="0">
              <a:solidFill>
                <a:schemeClr val="tx1">
                  <a:lumMod val="85000"/>
                  <a:lumOff val="15000"/>
                </a:schemeClr>
              </a:solidFill>
            </a:endParaRPr>
          </a:p>
          <a:p>
            <a:pPr algn="just">
              <a:lnSpc>
                <a:spcPct val="150000"/>
              </a:lnSpc>
              <a:buFont typeface="Arial" pitchFamily="34" charset="0"/>
              <a:buChar char="•"/>
            </a:pPr>
            <a:r>
              <a:rPr lang="en-US" sz="800" dirty="0" smtClean="0">
                <a:solidFill>
                  <a:schemeClr val="tx1">
                    <a:lumMod val="85000"/>
                    <a:lumOff val="15000"/>
                  </a:schemeClr>
                </a:solidFill>
              </a:rPr>
              <a:t> </a:t>
            </a:r>
            <a:r>
              <a:rPr lang="en-US" sz="800" dirty="0" err="1" smtClean="0">
                <a:solidFill>
                  <a:schemeClr val="tx1">
                    <a:lumMod val="85000"/>
                    <a:lumOff val="15000"/>
                  </a:schemeClr>
                </a:solidFill>
              </a:rPr>
              <a:t>Vật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liệu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vỏ</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ngoài</a:t>
            </a:r>
            <a:r>
              <a:rPr lang="en-US" sz="800" dirty="0" smtClean="0">
                <a:solidFill>
                  <a:schemeClr val="tx1">
                    <a:lumMod val="85000"/>
                    <a:lumOff val="15000"/>
                  </a:schemeClr>
                </a:solidFill>
              </a:rPr>
              <a:t> - </a:t>
            </a:r>
            <a:r>
              <a:rPr lang="en-US" sz="800" dirty="0" err="1" smtClean="0">
                <a:solidFill>
                  <a:schemeClr val="tx1">
                    <a:lumMod val="85000"/>
                    <a:lumOff val="15000"/>
                  </a:schemeClr>
                </a:solidFill>
              </a:rPr>
              <a:t>Thép</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sơn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tĩnh</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điện</a:t>
            </a:r>
            <a:r>
              <a:rPr lang="en-US" sz="800" dirty="0" smtClean="0">
                <a:solidFill>
                  <a:schemeClr val="tx1">
                    <a:lumMod val="85000"/>
                    <a:lumOff val="15000"/>
                  </a:schemeClr>
                </a:solidFill>
              </a:rPr>
              <a:t> </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Vật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liệu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trong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buồng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sấy</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thép</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không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rỉ</a:t>
            </a:r>
            <a:r>
              <a:rPr lang="en-US" sz="800" dirty="0" smtClean="0">
                <a:solidFill>
                  <a:schemeClr val="tx1">
                    <a:lumMod val="85000"/>
                    <a:lumOff val="15000"/>
                  </a:schemeClr>
                </a:solidFill>
              </a:rPr>
              <a:t> </a:t>
            </a:r>
            <a:r>
              <a:rPr lang="en-US" sz="800" dirty="0" smtClean="0">
                <a:solidFill>
                  <a:schemeClr val="tx1">
                    <a:lumMod val="85000"/>
                    <a:lumOff val="15000"/>
                  </a:schemeClr>
                </a:solidFill>
              </a:rPr>
              <a:t>SS304</a:t>
            </a:r>
          </a:p>
          <a:p>
            <a:pPr algn="just">
              <a:lnSpc>
                <a:spcPct val="150000"/>
              </a:lnSpc>
              <a:buFont typeface="Arial" pitchFamily="34" charset="0"/>
              <a:buChar char="•"/>
            </a:pPr>
            <a:r>
              <a:rPr lang="en-US" sz="800" dirty="0" smtClean="0">
                <a:solidFill>
                  <a:schemeClr val="tx1">
                    <a:lumMod val="85000"/>
                    <a:lumOff val="15000"/>
                  </a:schemeClr>
                </a:solidFill>
              </a:rPr>
              <a:t> </a:t>
            </a:r>
            <a:r>
              <a:rPr lang="en-US" sz="800" dirty="0" err="1" smtClean="0">
                <a:solidFill>
                  <a:schemeClr val="tx1">
                    <a:lumMod val="85000"/>
                    <a:lumOff val="15000"/>
                  </a:schemeClr>
                </a:solidFill>
              </a:rPr>
              <a:t>Hệ</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thống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tuần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hoàn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khí</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nhiều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chiều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khí</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lưu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thông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đồng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đều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trong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toàn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bộ</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không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gian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buồng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thử</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nghiệm</a:t>
            </a:r>
            <a:endParaRPr lang="en-US" sz="800" dirty="0" smtClean="0">
              <a:solidFill>
                <a:schemeClr val="tx1">
                  <a:lumMod val="85000"/>
                  <a:lumOff val="15000"/>
                </a:schemeClr>
              </a:solidFill>
            </a:endParaRPr>
          </a:p>
          <a:p>
            <a:pPr algn="just">
              <a:lnSpc>
                <a:spcPct val="150000"/>
              </a:lnSpc>
              <a:buFont typeface="Arial" pitchFamily="34" charset="0"/>
              <a:buChar char="•"/>
            </a:pPr>
            <a:r>
              <a:rPr lang="en-US" sz="800" dirty="0" smtClean="0">
                <a:solidFill>
                  <a:schemeClr val="tx1">
                    <a:lumMod val="85000"/>
                    <a:lumOff val="15000"/>
                  </a:schemeClr>
                </a:solidFill>
              </a:rPr>
              <a:t> </a:t>
            </a:r>
            <a:r>
              <a:rPr lang="en-US" sz="800" dirty="0" err="1" smtClean="0">
                <a:solidFill>
                  <a:schemeClr val="tx1">
                    <a:lumMod val="85000"/>
                    <a:lumOff val="15000"/>
                  </a:schemeClr>
                </a:solidFill>
              </a:rPr>
              <a:t>Khí</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tự</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nhiên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tuần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hoàn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điều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chỉnh</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với</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lưu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lượng</a:t>
            </a:r>
            <a:r>
              <a:rPr lang="en-US" sz="800" dirty="0" smtClean="0">
                <a:solidFill>
                  <a:schemeClr val="tx1">
                    <a:lumMod val="85000"/>
                    <a:lumOff val="15000"/>
                  </a:schemeClr>
                </a:solidFill>
              </a:rPr>
              <a:t> 3 ~ 250 </a:t>
            </a:r>
            <a:r>
              <a:rPr lang="en-US" sz="800" dirty="0" err="1" smtClean="0">
                <a:solidFill>
                  <a:schemeClr val="tx1">
                    <a:lumMod val="85000"/>
                    <a:lumOff val="15000"/>
                  </a:schemeClr>
                </a:solidFill>
              </a:rPr>
              <a:t>lần</a:t>
            </a:r>
            <a:r>
              <a:rPr lang="en-US" sz="800" dirty="0" smtClean="0">
                <a:solidFill>
                  <a:schemeClr val="tx1">
                    <a:lumMod val="85000"/>
                    <a:lumOff val="15000"/>
                  </a:schemeClr>
                </a:solidFill>
              </a:rPr>
              <a:t> / h</a:t>
            </a:r>
            <a:endParaRPr lang="en-US" sz="800" dirty="0" smtClean="0">
              <a:solidFill>
                <a:schemeClr val="tx1">
                  <a:lumMod val="85000"/>
                  <a:lumOff val="15000"/>
                </a:schemeClr>
              </a:solidFill>
            </a:endParaRPr>
          </a:p>
          <a:p>
            <a:pPr algn="just">
              <a:lnSpc>
                <a:spcPct val="150000"/>
              </a:lnSpc>
              <a:buFont typeface="Arial" pitchFamily="34" charset="0"/>
              <a:buChar char="•"/>
            </a:pPr>
            <a:r>
              <a:rPr lang="en-US" sz="800" dirty="0">
                <a:solidFill>
                  <a:schemeClr val="tx1">
                    <a:lumMod val="85000"/>
                    <a:lumOff val="15000"/>
                  </a:schemeClr>
                </a:solidFill>
              </a:rPr>
              <a:t> </a:t>
            </a:r>
            <a:r>
              <a:rPr lang="en-US" sz="800" dirty="0" err="1" smtClean="0">
                <a:solidFill>
                  <a:schemeClr val="tx1">
                    <a:lumMod val="85000"/>
                    <a:lumOff val="15000"/>
                  </a:schemeClr>
                </a:solidFill>
              </a:rPr>
              <a:t>Động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cơ</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và</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bộ</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cánh</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quạt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tuần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hoàn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chịu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được</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khí</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nóng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nhiệt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độ</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cao</a:t>
            </a:r>
            <a:endParaRPr lang="en-US" sz="800" dirty="0" smtClean="0">
              <a:solidFill>
                <a:schemeClr val="tx1">
                  <a:lumMod val="85000"/>
                  <a:lumOff val="15000"/>
                </a:schemeClr>
              </a:solidFill>
            </a:endParaRPr>
          </a:p>
          <a:p>
            <a:pPr algn="just">
              <a:lnSpc>
                <a:spcPct val="150000"/>
              </a:lnSpc>
              <a:buFont typeface="Arial" pitchFamily="34" charset="0"/>
              <a:buChar char="•"/>
            </a:pPr>
            <a:r>
              <a:rPr lang="en-US" sz="800" dirty="0">
                <a:solidFill>
                  <a:schemeClr val="tx1">
                    <a:lumMod val="85000"/>
                    <a:lumOff val="15000"/>
                  </a:schemeClr>
                </a:solidFill>
              </a:rPr>
              <a:t> </a:t>
            </a:r>
            <a:r>
              <a:rPr lang="en-US" sz="800" dirty="0" err="1" smtClean="0">
                <a:solidFill>
                  <a:schemeClr val="tx1">
                    <a:lumMod val="85000"/>
                    <a:lumOff val="15000"/>
                  </a:schemeClr>
                </a:solidFill>
              </a:rPr>
              <a:t>Lớp</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bảo</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vệ</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cách</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nhiệt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dầy</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giảm</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thiểu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tổn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thất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nhiệt</a:t>
            </a:r>
            <a:r>
              <a:rPr lang="en-US" sz="800" dirty="0" smtClean="0">
                <a:solidFill>
                  <a:schemeClr val="tx1">
                    <a:lumMod val="85000"/>
                    <a:lumOff val="15000"/>
                  </a:schemeClr>
                </a:solidFill>
              </a:rPr>
              <a:t> : </a:t>
            </a:r>
            <a:r>
              <a:rPr lang="en-US" sz="800" dirty="0" err="1" smtClean="0">
                <a:solidFill>
                  <a:schemeClr val="tx1">
                    <a:lumMod val="85000"/>
                    <a:lumOff val="15000"/>
                  </a:schemeClr>
                </a:solidFill>
              </a:rPr>
              <a:t>Sử</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dụng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bông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thủy</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tinh</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gioăng</a:t>
            </a:r>
            <a:r>
              <a:rPr lang="en-US" sz="800" dirty="0" smtClean="0">
                <a:solidFill>
                  <a:schemeClr val="tx1">
                    <a:lumMod val="85000"/>
                    <a:lumOff val="15000"/>
                  </a:schemeClr>
                </a:solidFill>
              </a:rPr>
              <a:t> Silicon </a:t>
            </a:r>
          </a:p>
          <a:p>
            <a:pPr algn="just">
              <a:lnSpc>
                <a:spcPct val="150000"/>
              </a:lnSpc>
              <a:buFont typeface="Arial" pitchFamily="34" charset="0"/>
              <a:buChar char="•"/>
            </a:pPr>
            <a:r>
              <a:rPr lang="en-US" sz="800" dirty="0">
                <a:solidFill>
                  <a:schemeClr val="tx1">
                    <a:lumMod val="85000"/>
                    <a:lumOff val="15000"/>
                  </a:schemeClr>
                </a:solidFill>
              </a:rPr>
              <a:t> </a:t>
            </a:r>
            <a:r>
              <a:rPr lang="en-US" sz="800" dirty="0" err="1" smtClean="0">
                <a:solidFill>
                  <a:schemeClr val="tx1">
                    <a:lumMod val="85000"/>
                    <a:lumOff val="15000"/>
                  </a:schemeClr>
                </a:solidFill>
              </a:rPr>
              <a:t>Hệ</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điều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khiển</a:t>
            </a:r>
            <a:r>
              <a:rPr lang="en-US" sz="800" dirty="0" smtClean="0">
                <a:solidFill>
                  <a:schemeClr val="tx1">
                    <a:lumMod val="85000"/>
                    <a:lumOff val="15000"/>
                  </a:schemeClr>
                </a:solidFill>
              </a:rPr>
              <a:t> P.I.D </a:t>
            </a:r>
            <a:r>
              <a:rPr lang="en-US" sz="800" dirty="0" err="1" smtClean="0">
                <a:solidFill>
                  <a:schemeClr val="tx1">
                    <a:lumMod val="85000"/>
                    <a:lumOff val="15000"/>
                  </a:schemeClr>
                </a:solidFill>
              </a:rPr>
              <a:t>tối</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ưu</a:t>
            </a:r>
            <a:r>
              <a:rPr lang="en-US" sz="800" dirty="0" smtClean="0">
                <a:solidFill>
                  <a:schemeClr val="tx1">
                    <a:lumMod val="85000"/>
                    <a:lumOff val="15000"/>
                  </a:schemeClr>
                </a:solidFill>
              </a:rPr>
              <a:t> + S . S . R  </a:t>
            </a:r>
            <a:r>
              <a:rPr lang="en-US" sz="800" dirty="0" err="1" smtClean="0">
                <a:solidFill>
                  <a:schemeClr val="tx1">
                    <a:lumMod val="85000"/>
                    <a:lumOff val="15000"/>
                  </a:schemeClr>
                </a:solidFill>
              </a:rPr>
              <a:t>Xuất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sứ</a:t>
            </a:r>
            <a:r>
              <a:rPr lang="en-US" sz="800" dirty="0" smtClean="0">
                <a:solidFill>
                  <a:schemeClr val="tx1">
                    <a:lumMod val="85000"/>
                    <a:lumOff val="15000"/>
                  </a:schemeClr>
                </a:solidFill>
              </a:rPr>
              <a:t> OMRON </a:t>
            </a:r>
            <a:r>
              <a:rPr lang="en-US" sz="800" dirty="0" err="1" smtClean="0">
                <a:solidFill>
                  <a:schemeClr val="tx1">
                    <a:lumMod val="85000"/>
                    <a:lumOff val="15000"/>
                  </a:schemeClr>
                </a:solidFill>
              </a:rPr>
              <a:t>Nhật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bản</a:t>
            </a:r>
            <a:endParaRPr lang="en-US" sz="800" dirty="0" smtClean="0">
              <a:solidFill>
                <a:schemeClr val="tx1">
                  <a:lumMod val="85000"/>
                  <a:lumOff val="15000"/>
                </a:schemeClr>
              </a:solidFill>
            </a:endParaRPr>
          </a:p>
          <a:p>
            <a:pPr algn="just">
              <a:lnSpc>
                <a:spcPct val="150000"/>
              </a:lnSpc>
              <a:buFont typeface="Arial" pitchFamily="34" charset="0"/>
              <a:buChar char="•"/>
            </a:pPr>
            <a:r>
              <a:rPr lang="en-US" sz="800" dirty="0" smtClean="0">
                <a:solidFill>
                  <a:schemeClr val="tx1">
                    <a:lumMod val="85000"/>
                    <a:lumOff val="15000"/>
                  </a:schemeClr>
                </a:solidFill>
              </a:rPr>
              <a:t> </a:t>
            </a:r>
            <a:r>
              <a:rPr lang="en-US" sz="800" dirty="0" err="1" smtClean="0">
                <a:solidFill>
                  <a:schemeClr val="tx1">
                    <a:lumMod val="85000"/>
                    <a:lumOff val="15000"/>
                  </a:schemeClr>
                </a:solidFill>
              </a:rPr>
              <a:t>Công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suất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tiêu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thụ</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duy</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trì</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nhiệt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độ</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giảm</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còn</a:t>
            </a:r>
            <a:r>
              <a:rPr lang="en-US" sz="800" dirty="0" smtClean="0">
                <a:solidFill>
                  <a:schemeClr val="tx1">
                    <a:lumMod val="85000"/>
                    <a:lumOff val="15000"/>
                  </a:schemeClr>
                </a:solidFill>
              </a:rPr>
              <a:t> ~ 10% </a:t>
            </a:r>
            <a:r>
              <a:rPr lang="en-US" sz="800" dirty="0" err="1" smtClean="0">
                <a:solidFill>
                  <a:schemeClr val="tx1">
                    <a:lumMod val="85000"/>
                    <a:lumOff val="15000"/>
                  </a:schemeClr>
                </a:solidFill>
              </a:rPr>
              <a:t>khi</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nhiệt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độ</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đạt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đến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giá</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trị</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đặt</a:t>
            </a:r>
            <a:r>
              <a:rPr lang="en-US" sz="800" dirty="0" smtClean="0">
                <a:solidFill>
                  <a:schemeClr val="tx1">
                    <a:lumMod val="85000"/>
                    <a:lumOff val="15000"/>
                  </a:schemeClr>
                </a:solidFill>
              </a:rPr>
              <a:t>.</a:t>
            </a:r>
          </a:p>
          <a:p>
            <a:pPr algn="just">
              <a:lnSpc>
                <a:spcPct val="150000"/>
              </a:lnSpc>
              <a:buFont typeface="Arial" pitchFamily="34" charset="0"/>
              <a:buChar char="•"/>
            </a:pPr>
            <a:r>
              <a:rPr lang="en-US" sz="800" dirty="0">
                <a:solidFill>
                  <a:schemeClr val="tx1">
                    <a:lumMod val="85000"/>
                    <a:lumOff val="15000"/>
                  </a:schemeClr>
                </a:solidFill>
              </a:rPr>
              <a:t> </a:t>
            </a:r>
            <a:r>
              <a:rPr lang="en-US" sz="800" dirty="0" err="1" smtClean="0">
                <a:solidFill>
                  <a:schemeClr val="tx1">
                    <a:lumMod val="85000"/>
                    <a:lumOff val="15000"/>
                  </a:schemeClr>
                </a:solidFill>
              </a:rPr>
              <a:t>Bộ</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bảo</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vệ</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quá</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nhiệt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buồng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gia</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nhiệt</a:t>
            </a:r>
            <a:endParaRPr lang="en-US" sz="800" dirty="0" smtClean="0">
              <a:solidFill>
                <a:schemeClr val="tx1">
                  <a:lumMod val="85000"/>
                  <a:lumOff val="15000"/>
                </a:schemeClr>
              </a:solidFill>
            </a:endParaRPr>
          </a:p>
          <a:p>
            <a:pPr algn="just">
              <a:lnSpc>
                <a:spcPct val="150000"/>
              </a:lnSpc>
              <a:buFont typeface="Arial" pitchFamily="34" charset="0"/>
              <a:buChar char="•"/>
            </a:pPr>
            <a:r>
              <a:rPr lang="en-US" sz="800" dirty="0">
                <a:solidFill>
                  <a:schemeClr val="tx1">
                    <a:lumMod val="85000"/>
                    <a:lumOff val="15000"/>
                  </a:schemeClr>
                </a:solidFill>
              </a:rPr>
              <a:t> </a:t>
            </a:r>
            <a:r>
              <a:rPr lang="en-US" sz="800" dirty="0" err="1" smtClean="0">
                <a:solidFill>
                  <a:schemeClr val="tx1">
                    <a:lumMod val="85000"/>
                    <a:lumOff val="15000"/>
                  </a:schemeClr>
                </a:solidFill>
              </a:rPr>
              <a:t>Cảm</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biến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nhiệt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độ</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có</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độ</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chính</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xác</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cao</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sai</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số</a:t>
            </a:r>
            <a:r>
              <a:rPr lang="en-US" sz="800" dirty="0" smtClean="0">
                <a:solidFill>
                  <a:schemeClr val="tx1">
                    <a:lumMod val="85000"/>
                    <a:lumOff val="15000"/>
                  </a:schemeClr>
                </a:solidFill>
              </a:rPr>
              <a:t> +/- 1 </a:t>
            </a:r>
            <a:r>
              <a:rPr lang="en-US" sz="800" dirty="0" err="1" smtClean="0">
                <a:solidFill>
                  <a:schemeClr val="tx1">
                    <a:lumMod val="85000"/>
                    <a:lumOff val="15000"/>
                  </a:schemeClr>
                </a:solidFill>
              </a:rPr>
              <a:t>độ</a:t>
            </a:r>
            <a:r>
              <a:rPr lang="en-US" sz="800" dirty="0" smtClean="0">
                <a:solidFill>
                  <a:schemeClr val="tx1">
                    <a:lumMod val="85000"/>
                    <a:lumOff val="15000"/>
                  </a:schemeClr>
                </a:solidFill>
              </a:rPr>
              <a:t> C</a:t>
            </a:r>
          </a:p>
          <a:p>
            <a:pPr algn="just">
              <a:lnSpc>
                <a:spcPct val="150000"/>
              </a:lnSpc>
              <a:buFont typeface="Arial" pitchFamily="34" charset="0"/>
              <a:buChar char="•"/>
            </a:pPr>
            <a:r>
              <a:rPr lang="en-US" sz="800" dirty="0">
                <a:solidFill>
                  <a:schemeClr val="tx1">
                    <a:lumMod val="85000"/>
                    <a:lumOff val="15000"/>
                  </a:schemeClr>
                </a:solidFill>
              </a:rPr>
              <a:t> </a:t>
            </a:r>
            <a:r>
              <a:rPr lang="en-US" sz="800" dirty="0" err="1" smtClean="0">
                <a:solidFill>
                  <a:schemeClr val="tx1">
                    <a:lumMod val="85000"/>
                    <a:lumOff val="15000"/>
                  </a:schemeClr>
                </a:solidFill>
              </a:rPr>
              <a:t>Bộ</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cài</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đặt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thời</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gian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sấy</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liên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tục</a:t>
            </a:r>
            <a:r>
              <a:rPr lang="en-US" sz="800" dirty="0" smtClean="0">
                <a:solidFill>
                  <a:schemeClr val="tx1">
                    <a:lumMod val="85000"/>
                    <a:lumOff val="15000"/>
                  </a:schemeClr>
                </a:solidFill>
              </a:rPr>
              <a:t>  0 - 9999s - 9999 </a:t>
            </a:r>
            <a:r>
              <a:rPr lang="en-US" sz="800" dirty="0" err="1" smtClean="0">
                <a:solidFill>
                  <a:schemeClr val="tx1">
                    <a:lumMod val="85000"/>
                    <a:lumOff val="15000"/>
                  </a:schemeClr>
                </a:solidFill>
              </a:rPr>
              <a:t>giờ</a:t>
            </a:r>
            <a:endParaRPr lang="en-US" sz="800" dirty="0" smtClean="0">
              <a:solidFill>
                <a:schemeClr val="tx1">
                  <a:lumMod val="85000"/>
                  <a:lumOff val="15000"/>
                </a:schemeClr>
              </a:solidFill>
            </a:endParaRPr>
          </a:p>
          <a:p>
            <a:pPr algn="just">
              <a:lnSpc>
                <a:spcPct val="150000"/>
              </a:lnSpc>
              <a:buFont typeface="Arial" pitchFamily="34" charset="0"/>
              <a:buChar char="•"/>
            </a:pPr>
            <a:r>
              <a:rPr lang="en-US" sz="800" dirty="0">
                <a:solidFill>
                  <a:schemeClr val="tx1">
                    <a:lumMod val="85000"/>
                    <a:lumOff val="15000"/>
                  </a:schemeClr>
                </a:solidFill>
              </a:rPr>
              <a:t> </a:t>
            </a:r>
            <a:r>
              <a:rPr lang="en-US" sz="800" dirty="0" err="1" smtClean="0">
                <a:solidFill>
                  <a:schemeClr val="tx1">
                    <a:lumMod val="85000"/>
                    <a:lumOff val="15000"/>
                  </a:schemeClr>
                </a:solidFill>
              </a:rPr>
              <a:t>Khách</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hàng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có</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thể</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lựa</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chọn</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kích</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thước</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theo</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nhu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cầu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và</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có</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thể</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yêu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cầu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các</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tính</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năng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bổ</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xung</a:t>
            </a:r>
            <a:r>
              <a:rPr lang="en-US" sz="800" dirty="0" smtClean="0">
                <a:solidFill>
                  <a:schemeClr val="tx1">
                    <a:lumMod val="85000"/>
                    <a:lumOff val="15000"/>
                  </a:schemeClr>
                </a:solidFill>
              </a:rPr>
              <a:t> : </a:t>
            </a:r>
            <a:r>
              <a:rPr lang="en-US" sz="800" dirty="0" err="1" smtClean="0">
                <a:solidFill>
                  <a:schemeClr val="tx1">
                    <a:lumMod val="85000"/>
                    <a:lumOff val="15000"/>
                  </a:schemeClr>
                </a:solidFill>
              </a:rPr>
              <a:t>Bộ</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ghi</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nhiệt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độ</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Kết</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nối</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máy</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tính</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để</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lưu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trữ</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dữ</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liệu</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máy</a:t>
            </a:r>
            <a:r>
              <a:rPr lang="en-US" sz="800" dirty="0" smtClean="0">
                <a:solidFill>
                  <a:schemeClr val="tx1">
                    <a:lumMod val="85000"/>
                    <a:lumOff val="15000"/>
                  </a:schemeClr>
                </a:solidFill>
              </a:rPr>
              <a:t> in </a:t>
            </a:r>
            <a:r>
              <a:rPr lang="en-US" sz="800" dirty="0" err="1" smtClean="0">
                <a:solidFill>
                  <a:schemeClr val="tx1">
                    <a:lumMod val="85000"/>
                    <a:lumOff val="15000"/>
                  </a:schemeClr>
                </a:solidFill>
              </a:rPr>
              <a:t>thông</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số</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kiểm</a:t>
            </a:r>
            <a:r>
              <a:rPr lang="en-US" sz="800" dirty="0" smtClean="0">
                <a:solidFill>
                  <a:schemeClr val="tx1">
                    <a:lumMod val="85000"/>
                    <a:lumOff val="15000"/>
                  </a:schemeClr>
                </a:solidFill>
              </a:rPr>
              <a:t> </a:t>
            </a:r>
            <a:r>
              <a:rPr lang="en-US" sz="800" dirty="0" err="1" smtClean="0">
                <a:solidFill>
                  <a:schemeClr val="tx1">
                    <a:lumMod val="85000"/>
                    <a:lumOff val="15000"/>
                  </a:schemeClr>
                </a:solidFill>
              </a:rPr>
              <a:t>tra</a:t>
            </a:r>
            <a:r>
              <a:rPr lang="en-US" sz="800" dirty="0" smtClean="0">
                <a:solidFill>
                  <a:schemeClr val="tx1">
                    <a:lumMod val="85000"/>
                    <a:lumOff val="15000"/>
                  </a:schemeClr>
                </a:solidFill>
              </a:rPr>
              <a:t>  ...</a:t>
            </a:r>
            <a:endParaRPr lang="en-US" sz="800" dirty="0">
              <a:solidFill>
                <a:schemeClr val="tx1">
                  <a:lumMod val="85000"/>
                  <a:lumOff val="15000"/>
                </a:schemeClr>
              </a:solidFill>
            </a:endParaRPr>
          </a:p>
        </p:txBody>
      </p:sp>
      <p:sp>
        <p:nvSpPr>
          <p:cNvPr id="39" name="TextBox 38"/>
          <p:cNvSpPr txBox="1"/>
          <p:nvPr/>
        </p:nvSpPr>
        <p:spPr>
          <a:xfrm>
            <a:off x="533400" y="762000"/>
            <a:ext cx="3067049" cy="276999"/>
          </a:xfrm>
          <a:prstGeom prst="rect">
            <a:avLst/>
          </a:prstGeom>
          <a:noFill/>
        </p:spPr>
        <p:txBody>
          <a:bodyPr wrap="square" rtlCol="0">
            <a:spAutoFit/>
          </a:bodyPr>
          <a:lstStyle/>
          <a:p>
            <a:pPr algn="just">
              <a:lnSpc>
                <a:spcPct val="150000"/>
              </a:lnSpc>
            </a:pPr>
            <a:r>
              <a:rPr lang="en-US" sz="800" b="1" dirty="0" smtClean="0">
                <a:solidFill>
                  <a:srgbClr val="FF0000"/>
                </a:solidFill>
              </a:rPr>
              <a:t>MODEL Series :  OXY  - </a:t>
            </a:r>
            <a:r>
              <a:rPr lang="en-US" sz="800" b="1" dirty="0" smtClean="0">
                <a:solidFill>
                  <a:srgbClr val="FF0000"/>
                </a:solidFill>
              </a:rPr>
              <a:t>AG565</a:t>
            </a:r>
            <a:endParaRPr lang="en-US" sz="800" b="1" dirty="0">
              <a:solidFill>
                <a:srgbClr val="FF0000"/>
              </a:solidFill>
            </a:endParaRPr>
          </a:p>
        </p:txBody>
      </p:sp>
      <p:pic>
        <p:nvPicPr>
          <p:cNvPr id="1028" name="Picture 4"/>
          <p:cNvPicPr>
            <a:picLocks noChangeAspect="1" noChangeArrowheads="1"/>
          </p:cNvPicPr>
          <p:nvPr/>
        </p:nvPicPr>
        <p:blipFill>
          <a:blip r:embed="rId4" cstate="print"/>
          <a:srcRect/>
          <a:stretch>
            <a:fillRect/>
          </a:stretch>
        </p:blipFill>
        <p:spPr bwMode="auto">
          <a:xfrm>
            <a:off x="2592250" y="8153400"/>
            <a:ext cx="1065350" cy="1143000"/>
          </a:xfrm>
          <a:prstGeom prst="rect">
            <a:avLst/>
          </a:prstGeom>
          <a:noFill/>
          <a:ln w="9525">
            <a:noFill/>
            <a:miter lim="800000"/>
            <a:headEnd/>
            <a:tailEnd/>
          </a:ln>
          <a:effectLst/>
        </p:spPr>
      </p:pic>
      <p:pic>
        <p:nvPicPr>
          <p:cNvPr id="17" name="Picture 16" descr="IMG_6128.JPG"/>
          <p:cNvPicPr>
            <a:picLocks noChangeAspect="1"/>
          </p:cNvPicPr>
          <p:nvPr/>
        </p:nvPicPr>
        <p:blipFill>
          <a:blip r:embed="rId5" cstate="print"/>
          <a:stretch>
            <a:fillRect/>
          </a:stretch>
        </p:blipFill>
        <p:spPr>
          <a:xfrm>
            <a:off x="4095750" y="8153400"/>
            <a:ext cx="857250" cy="1143000"/>
          </a:xfrm>
          <a:prstGeom prst="rect">
            <a:avLst/>
          </a:prstGeom>
        </p:spPr>
      </p:pic>
      <p:pic>
        <p:nvPicPr>
          <p:cNvPr id="3" name="Picture 2"/>
          <p:cNvPicPr>
            <a:picLocks noChangeAspect="1" noChangeArrowheads="1"/>
          </p:cNvPicPr>
          <p:nvPr/>
        </p:nvPicPr>
        <p:blipFill>
          <a:blip r:embed="rId6"/>
          <a:srcRect/>
          <a:stretch>
            <a:fillRect/>
          </a:stretch>
        </p:blipFill>
        <p:spPr bwMode="auto">
          <a:xfrm>
            <a:off x="685800" y="8153400"/>
            <a:ext cx="1461117" cy="1143000"/>
          </a:xfrm>
          <a:prstGeom prst="rect">
            <a:avLst/>
          </a:prstGeom>
          <a:noFill/>
          <a:ln w="9525">
            <a:noFill/>
            <a:miter lim="800000"/>
            <a:headEnd/>
            <a:tailEnd/>
          </a:ln>
          <a:effectLst/>
        </p:spPr>
      </p:pic>
      <p:graphicFrame>
        <p:nvGraphicFramePr>
          <p:cNvPr id="19" name="Table 18"/>
          <p:cNvGraphicFramePr>
            <a:graphicFrameLocks noGrp="1"/>
          </p:cNvGraphicFramePr>
          <p:nvPr/>
        </p:nvGraphicFramePr>
        <p:xfrm>
          <a:off x="685800" y="5536978"/>
          <a:ext cx="5638800" cy="2523601"/>
        </p:xfrm>
        <a:graphic>
          <a:graphicData uri="http://schemas.openxmlformats.org/drawingml/2006/table">
            <a:tbl>
              <a:tblPr firstRow="1" bandRow="1">
                <a:tableStyleId>{5C22544A-7EE6-4342-B048-85BDC9FD1C3A}</a:tableStyleId>
              </a:tblPr>
              <a:tblGrid>
                <a:gridCol w="1409700"/>
                <a:gridCol w="1409700"/>
                <a:gridCol w="1409700"/>
                <a:gridCol w="1409700"/>
              </a:tblGrid>
              <a:tr h="283321">
                <a:tc gridSpan="2">
                  <a:txBody>
                    <a:bodyPr/>
                    <a:lstStyle/>
                    <a:p>
                      <a:pPr algn="ctr"/>
                      <a:r>
                        <a:rPr lang="en-US" sz="800" b="1" i="0" kern="1200" dirty="0" smtClean="0">
                          <a:solidFill>
                            <a:schemeClr val="lt1"/>
                          </a:solidFill>
                          <a:latin typeface="+mn-lt"/>
                          <a:ea typeface="+mn-ea"/>
                          <a:cs typeface="+mn-cs"/>
                        </a:rPr>
                        <a:t>MODEL</a:t>
                      </a:r>
                      <a:endParaRPr lang="en-US" sz="800" dirty="0"/>
                    </a:p>
                  </a:txBody>
                  <a:tcPr anchor="ctr"/>
                </a:tc>
                <a:tc hMerge="1">
                  <a:txBody>
                    <a:bodyPr/>
                    <a:lstStyle/>
                    <a:p>
                      <a:endParaRPr lang="en-US" sz="800"/>
                    </a:p>
                  </a:txBody>
                  <a:tcPr/>
                </a:tc>
                <a:tc>
                  <a:txBody>
                    <a:bodyPr/>
                    <a:lstStyle/>
                    <a:p>
                      <a:pPr algn="ctr"/>
                      <a:r>
                        <a:rPr lang="en-US" sz="800" b="1" dirty="0"/>
                        <a:t>OXY - AG445</a:t>
                      </a:r>
                      <a:endParaRPr lang="en-US" sz="800" dirty="0"/>
                    </a:p>
                  </a:txBody>
                  <a:tcPr marL="99695" marR="99695" marT="49530" marB="49530" anchor="ctr"/>
                </a:tc>
                <a:tc>
                  <a:txBody>
                    <a:bodyPr/>
                    <a:lstStyle/>
                    <a:p>
                      <a:pPr algn="ctr"/>
                      <a:r>
                        <a:rPr lang="en-US" sz="700" b="1" dirty="0">
                          <a:latin typeface="Arial"/>
                        </a:rPr>
                        <a:t>OXY - AG565</a:t>
                      </a:r>
                      <a:endParaRPr lang="en-US" sz="700" dirty="0"/>
                    </a:p>
                  </a:txBody>
                  <a:tcPr marL="99695" marR="99695" marT="49530" marB="49530" anchor="ctr"/>
                </a:tc>
              </a:tr>
              <a:tr h="250079">
                <a:tc gridSpan="2">
                  <a:txBody>
                    <a:bodyPr/>
                    <a:lstStyle/>
                    <a:p>
                      <a:pPr algn="l"/>
                      <a:r>
                        <a:rPr lang="vi-VN" sz="700" b="0" i="0" kern="1200" dirty="0" smtClean="0">
                          <a:solidFill>
                            <a:schemeClr val="dk1"/>
                          </a:solidFill>
                          <a:latin typeface="Calibri (Body)"/>
                          <a:ea typeface="+mn-ea"/>
                          <a:cs typeface="+mn-cs"/>
                        </a:rPr>
                        <a:t>Kích thước trong buồng</a:t>
                      </a:r>
                      <a:r>
                        <a:rPr lang="en-US" sz="700" b="0" i="0" kern="1200" dirty="0" smtClean="0">
                          <a:solidFill>
                            <a:schemeClr val="dk1"/>
                          </a:solidFill>
                          <a:latin typeface="Calibri (Body)"/>
                          <a:ea typeface="+mn-ea"/>
                          <a:cs typeface="+mn-cs"/>
                        </a:rPr>
                        <a:t> </a:t>
                      </a:r>
                      <a:r>
                        <a:rPr lang="vi-VN" sz="700" b="0" i="0" kern="1200" dirty="0" smtClean="0">
                          <a:solidFill>
                            <a:schemeClr val="dk1"/>
                          </a:solidFill>
                          <a:latin typeface="Calibri (Body)"/>
                          <a:ea typeface="+mn-ea"/>
                          <a:cs typeface="+mn-cs"/>
                        </a:rPr>
                        <a:t>(WxDxH) mm</a:t>
                      </a:r>
                    </a:p>
                  </a:txBody>
                  <a:tcPr anchor="ctr"/>
                </a:tc>
                <a:tc hMerge="1">
                  <a:txBody>
                    <a:bodyPr/>
                    <a:lstStyle/>
                    <a:p>
                      <a:endParaRPr lang="en-US" sz="800" dirty="0"/>
                    </a:p>
                  </a:txBody>
                  <a:tcPr/>
                </a:tc>
                <a:tc>
                  <a:txBody>
                    <a:bodyPr/>
                    <a:lstStyle/>
                    <a:p>
                      <a:pPr algn="ctr"/>
                      <a:r>
                        <a:rPr lang="en-US" sz="800" dirty="0" smtClean="0"/>
                        <a:t>40 x 400 x 450</a:t>
                      </a:r>
                      <a:endParaRPr lang="en-US" sz="800" dirty="0"/>
                    </a:p>
                  </a:txBody>
                  <a:tcPr marL="99695" marR="99695" marT="49530" marB="49530" anchor="ctr"/>
                </a:tc>
                <a:tc>
                  <a:txBody>
                    <a:bodyPr/>
                    <a:lstStyle/>
                    <a:p>
                      <a:pPr algn="ctr"/>
                      <a:r>
                        <a:rPr lang="en-US" sz="800" dirty="0" smtClean="0"/>
                        <a:t>500 x 500 x 600</a:t>
                      </a:r>
                      <a:endParaRPr lang="en-US" sz="800" dirty="0"/>
                    </a:p>
                  </a:txBody>
                  <a:tcPr marL="99695" marR="99695" marT="49530" marB="49530" anchor="ctr"/>
                </a:tc>
              </a:tr>
              <a:tr h="228600">
                <a:tc gridSpan="2">
                  <a:txBody>
                    <a:bodyPr/>
                    <a:lstStyle/>
                    <a:p>
                      <a:pPr algn="l"/>
                      <a:r>
                        <a:rPr lang="vi-VN" sz="700" b="0" i="0" kern="1200" dirty="0" smtClean="0">
                          <a:solidFill>
                            <a:schemeClr val="dk1"/>
                          </a:solidFill>
                          <a:latin typeface="Calibri (Body)"/>
                          <a:ea typeface="+mn-ea"/>
                          <a:cs typeface="+mn-cs"/>
                        </a:rPr>
                        <a:t>Kích thước ngoài</a:t>
                      </a:r>
                      <a:r>
                        <a:rPr lang="en-US" sz="700" b="0" i="0" kern="1200" dirty="0" smtClean="0">
                          <a:solidFill>
                            <a:schemeClr val="dk1"/>
                          </a:solidFill>
                          <a:latin typeface="Calibri (Body)"/>
                          <a:ea typeface="+mn-ea"/>
                          <a:cs typeface="+mn-cs"/>
                        </a:rPr>
                        <a:t> </a:t>
                      </a:r>
                      <a:r>
                        <a:rPr lang="vi-VN" sz="700" b="0" i="0" kern="1200" dirty="0" smtClean="0">
                          <a:solidFill>
                            <a:schemeClr val="dk1"/>
                          </a:solidFill>
                          <a:latin typeface="Calibri (Body)"/>
                          <a:ea typeface="+mn-ea"/>
                          <a:cs typeface="+mn-cs"/>
                        </a:rPr>
                        <a:t>(WxDxH) mm</a:t>
                      </a:r>
                    </a:p>
                  </a:txBody>
                  <a:tcPr anchor="ctr"/>
                </a:tc>
                <a:tc hMerge="1">
                  <a:txBody>
                    <a:bodyPr/>
                    <a:lstStyle/>
                    <a:p>
                      <a:endParaRPr lang="en-US" sz="800" dirty="0"/>
                    </a:p>
                  </a:txBody>
                  <a:tcPr/>
                </a:tc>
                <a:tc>
                  <a:txBody>
                    <a:bodyPr/>
                    <a:lstStyle/>
                    <a:p>
                      <a:pPr algn="ctr"/>
                      <a:r>
                        <a:rPr lang="en-US" sz="800" dirty="0" smtClean="0"/>
                        <a:t>1150 x 800 x 1400</a:t>
                      </a:r>
                      <a:endParaRPr lang="en-US" sz="800" dirty="0"/>
                    </a:p>
                  </a:txBody>
                  <a:tcPr marL="99695" marR="99695" marT="49530" marB="49530" anchor="ctr"/>
                </a:tc>
                <a:tc>
                  <a:txBody>
                    <a:bodyPr/>
                    <a:lstStyle/>
                    <a:p>
                      <a:pPr algn="ctr"/>
                      <a:r>
                        <a:rPr lang="en-US" sz="800" dirty="0" smtClean="0"/>
                        <a:t>1300 x 950 x 1500</a:t>
                      </a:r>
                      <a:endParaRPr lang="en-US" sz="800" dirty="0"/>
                    </a:p>
                  </a:txBody>
                  <a:tcPr marL="99695" marR="99695" marT="49530" marB="49530" anchor="ctr"/>
                </a:tc>
              </a:tr>
              <a:tr h="237601">
                <a:tc gridSpan="2">
                  <a:txBody>
                    <a:bodyPr/>
                    <a:lstStyle/>
                    <a:p>
                      <a:pPr algn="l"/>
                      <a:r>
                        <a:rPr lang="vi-VN" sz="700" b="0" i="0" kern="1200" dirty="0" smtClean="0">
                          <a:solidFill>
                            <a:schemeClr val="dk1"/>
                          </a:solidFill>
                          <a:latin typeface="Calibri (Body)"/>
                          <a:ea typeface="+mn-ea"/>
                          <a:cs typeface="+mn-cs"/>
                        </a:rPr>
                        <a:t>Giới hạn nhiệt độ điều chỉnh</a:t>
                      </a:r>
                      <a:endParaRPr lang="en-US" sz="700" dirty="0">
                        <a:latin typeface="Calibri (Body)"/>
                      </a:endParaRPr>
                    </a:p>
                  </a:txBody>
                  <a:tcPr anchor="ctr"/>
                </a:tc>
                <a:tc hMerge="1">
                  <a:txBody>
                    <a:bodyPr/>
                    <a:lstStyle/>
                    <a:p>
                      <a:endParaRPr lang="en-US" sz="800" dirty="0"/>
                    </a:p>
                  </a:txBody>
                  <a:tcPr/>
                </a:tc>
                <a:tc gridSpan="2">
                  <a:txBody>
                    <a:bodyPr/>
                    <a:lstStyle/>
                    <a:p>
                      <a:pPr algn="ctr"/>
                      <a:r>
                        <a:rPr lang="en-US" sz="800" b="0" i="0" kern="1200" dirty="0" smtClean="0">
                          <a:solidFill>
                            <a:schemeClr val="dk1"/>
                          </a:solidFill>
                          <a:latin typeface="+mn-lt"/>
                          <a:ea typeface="+mn-ea"/>
                          <a:cs typeface="+mn-cs"/>
                        </a:rPr>
                        <a:t>RT+10ºC ~ 300ºC</a:t>
                      </a:r>
                      <a:endParaRPr lang="en-US" sz="800" dirty="0"/>
                    </a:p>
                  </a:txBody>
                  <a:tcPr anchor="ctr"/>
                </a:tc>
                <a:tc hMerge="1">
                  <a:txBody>
                    <a:bodyPr/>
                    <a:lstStyle/>
                    <a:p>
                      <a:endParaRPr lang="en-US" sz="800" dirty="0"/>
                    </a:p>
                  </a:txBody>
                  <a:tcPr/>
                </a:tc>
              </a:tr>
              <a:tr h="169021">
                <a:tc gridSpan="2">
                  <a:txBody>
                    <a:bodyPr/>
                    <a:lstStyle/>
                    <a:p>
                      <a:pPr algn="l"/>
                      <a:r>
                        <a:rPr lang="en-US" sz="700" b="0" i="0" kern="1200" dirty="0" err="1" smtClean="0">
                          <a:solidFill>
                            <a:schemeClr val="dk1"/>
                          </a:solidFill>
                          <a:latin typeface="Calibri (Body)"/>
                          <a:ea typeface="+mn-ea"/>
                          <a:cs typeface="+mn-cs"/>
                        </a:rPr>
                        <a:t>Độ</a:t>
                      </a:r>
                      <a:r>
                        <a:rPr lang="en-US" sz="700" b="0" i="0" kern="1200" baseline="0" dirty="0" smtClean="0">
                          <a:solidFill>
                            <a:schemeClr val="dk1"/>
                          </a:solidFill>
                          <a:latin typeface="Calibri (Body)"/>
                          <a:ea typeface="+mn-ea"/>
                          <a:cs typeface="+mn-cs"/>
                        </a:rPr>
                        <a:t> </a:t>
                      </a:r>
                      <a:r>
                        <a:rPr lang="en-US" sz="700" b="0" i="0" kern="1200" baseline="0" dirty="0" err="1" smtClean="0">
                          <a:solidFill>
                            <a:schemeClr val="dk1"/>
                          </a:solidFill>
                          <a:latin typeface="Calibri (Body)"/>
                          <a:ea typeface="+mn-ea"/>
                          <a:cs typeface="+mn-cs"/>
                        </a:rPr>
                        <a:t>đồng</a:t>
                      </a:r>
                      <a:r>
                        <a:rPr lang="en-US" sz="700" b="0" i="0" kern="1200" baseline="0" dirty="0" smtClean="0">
                          <a:solidFill>
                            <a:schemeClr val="dk1"/>
                          </a:solidFill>
                          <a:latin typeface="Calibri (Body)"/>
                          <a:ea typeface="+mn-ea"/>
                          <a:cs typeface="+mn-cs"/>
                        </a:rPr>
                        <a:t> </a:t>
                      </a:r>
                      <a:r>
                        <a:rPr lang="en-US" sz="700" b="0" i="0" kern="1200" baseline="0" dirty="0" err="1" smtClean="0">
                          <a:solidFill>
                            <a:schemeClr val="dk1"/>
                          </a:solidFill>
                          <a:latin typeface="Calibri (Body)"/>
                          <a:ea typeface="+mn-ea"/>
                          <a:cs typeface="+mn-cs"/>
                        </a:rPr>
                        <a:t>đều</a:t>
                      </a:r>
                      <a:r>
                        <a:rPr lang="en-US" sz="700" b="0" i="0" kern="1200" baseline="0" dirty="0" smtClean="0">
                          <a:solidFill>
                            <a:schemeClr val="dk1"/>
                          </a:solidFill>
                          <a:latin typeface="Calibri (Body)"/>
                          <a:ea typeface="+mn-ea"/>
                          <a:cs typeface="+mn-cs"/>
                        </a:rPr>
                        <a:t> </a:t>
                      </a:r>
                      <a:r>
                        <a:rPr lang="en-US" sz="700" b="0" i="0" kern="1200" baseline="0" dirty="0" err="1" smtClean="0">
                          <a:solidFill>
                            <a:schemeClr val="dk1"/>
                          </a:solidFill>
                          <a:latin typeface="Calibri (Body)"/>
                          <a:ea typeface="+mn-ea"/>
                          <a:cs typeface="+mn-cs"/>
                        </a:rPr>
                        <a:t>nhiệt</a:t>
                      </a:r>
                      <a:r>
                        <a:rPr lang="en-US" sz="700" b="0" i="0" kern="1200" baseline="0" dirty="0" smtClean="0">
                          <a:solidFill>
                            <a:schemeClr val="dk1"/>
                          </a:solidFill>
                          <a:latin typeface="Calibri (Body)"/>
                          <a:ea typeface="+mn-ea"/>
                          <a:cs typeface="+mn-cs"/>
                        </a:rPr>
                        <a:t> </a:t>
                      </a:r>
                      <a:r>
                        <a:rPr lang="en-US" sz="700" b="0" i="0" kern="1200" baseline="0" dirty="0" err="1" smtClean="0">
                          <a:solidFill>
                            <a:schemeClr val="dk1"/>
                          </a:solidFill>
                          <a:latin typeface="Calibri (Body)"/>
                          <a:ea typeface="+mn-ea"/>
                          <a:cs typeface="+mn-cs"/>
                        </a:rPr>
                        <a:t>độ</a:t>
                      </a:r>
                      <a:endParaRPr lang="en-US" sz="700" dirty="0">
                        <a:latin typeface="Calibri (Body)"/>
                      </a:endParaRPr>
                    </a:p>
                  </a:txBody>
                  <a:tcPr anchor="ctr"/>
                </a:tc>
                <a:tc hMerge="1">
                  <a:txBody>
                    <a:bodyPr/>
                    <a:lstStyle/>
                    <a:p>
                      <a:endParaRPr lang="en-US" sz="800" dirty="0"/>
                    </a:p>
                  </a:txBody>
                  <a:tcPr/>
                </a:tc>
                <a:tc gridSpan="2">
                  <a:txBody>
                    <a:bodyPr/>
                    <a:lstStyle/>
                    <a:p>
                      <a:pPr algn="ctr"/>
                      <a:r>
                        <a:rPr lang="en-US" sz="800" b="0" i="0" kern="1200" dirty="0" smtClean="0">
                          <a:solidFill>
                            <a:schemeClr val="dk1"/>
                          </a:solidFill>
                          <a:latin typeface="+mn-lt"/>
                          <a:ea typeface="+mn-ea"/>
                          <a:cs typeface="+mn-cs"/>
                        </a:rPr>
                        <a:t>150ºC ±3ºC</a:t>
                      </a:r>
                      <a:endParaRPr lang="en-US" sz="800" dirty="0"/>
                    </a:p>
                  </a:txBody>
                  <a:tcPr anchor="ctr"/>
                </a:tc>
                <a:tc hMerge="1">
                  <a:txBody>
                    <a:bodyPr/>
                    <a:lstStyle/>
                    <a:p>
                      <a:endParaRPr lang="en-US" sz="800" dirty="0"/>
                    </a:p>
                  </a:txBody>
                  <a:tcPr/>
                </a:tc>
              </a:tr>
              <a:tr h="152400">
                <a:tc rowSpan="3">
                  <a:txBody>
                    <a:bodyPr/>
                    <a:lstStyle/>
                    <a:p>
                      <a:pPr algn="l"/>
                      <a:r>
                        <a:rPr lang="en-US" sz="700" b="0" i="0" kern="1200" dirty="0" err="1" smtClean="0">
                          <a:solidFill>
                            <a:schemeClr val="dk1"/>
                          </a:solidFill>
                          <a:latin typeface="Calibri (Body)"/>
                          <a:ea typeface="+mn-ea"/>
                          <a:cs typeface="+mn-cs"/>
                        </a:rPr>
                        <a:t>Vật</a:t>
                      </a:r>
                      <a:r>
                        <a:rPr lang="en-US" sz="700" b="0" i="0" kern="1200" dirty="0" smtClean="0">
                          <a:solidFill>
                            <a:schemeClr val="dk1"/>
                          </a:solidFill>
                          <a:latin typeface="Calibri (Body)"/>
                          <a:ea typeface="+mn-ea"/>
                          <a:cs typeface="+mn-cs"/>
                        </a:rPr>
                        <a:t> </a:t>
                      </a:r>
                      <a:r>
                        <a:rPr lang="en-US" sz="700" b="0" i="0" kern="1200" dirty="0" err="1" smtClean="0">
                          <a:solidFill>
                            <a:schemeClr val="dk1"/>
                          </a:solidFill>
                          <a:latin typeface="Calibri (Body)"/>
                          <a:ea typeface="+mn-ea"/>
                          <a:cs typeface="+mn-cs"/>
                        </a:rPr>
                        <a:t>liệu</a:t>
                      </a:r>
                      <a:endParaRPr lang="en-US" sz="700" dirty="0">
                        <a:latin typeface="Calibri (Body)"/>
                      </a:endParaRPr>
                    </a:p>
                  </a:txBody>
                  <a:tcPr anchor="ctr"/>
                </a:tc>
                <a:tc>
                  <a:txBody>
                    <a:bodyPr/>
                    <a:lstStyle/>
                    <a:p>
                      <a:pPr algn="l"/>
                      <a:r>
                        <a:rPr lang="en-US" sz="700" dirty="0" err="1">
                          <a:latin typeface="Calibri (Body)"/>
                        </a:rPr>
                        <a:t>Bên</a:t>
                      </a:r>
                      <a:r>
                        <a:rPr lang="en-US" sz="700" dirty="0">
                          <a:latin typeface="Calibri (Body)"/>
                        </a:rPr>
                        <a:t> </a:t>
                      </a:r>
                      <a:r>
                        <a:rPr lang="en-US" sz="700" dirty="0" err="1">
                          <a:latin typeface="Calibri (Body)"/>
                        </a:rPr>
                        <a:t>trong</a:t>
                      </a:r>
                      <a:endParaRPr lang="en-US" sz="700" dirty="0">
                        <a:latin typeface="Calibri (Body)"/>
                      </a:endParaRPr>
                    </a:p>
                  </a:txBody>
                  <a:tcPr marL="99695" marR="99695" marT="49530" marB="49530" anchor="ctr"/>
                </a:tc>
                <a:tc gridSpan="2">
                  <a:txBody>
                    <a:bodyPr/>
                    <a:lstStyle/>
                    <a:p>
                      <a:pPr algn="ctr"/>
                      <a:r>
                        <a:rPr lang="en-US" sz="800" dirty="0" err="1"/>
                        <a:t>Thép</a:t>
                      </a:r>
                      <a:r>
                        <a:rPr lang="en-US" sz="800" dirty="0"/>
                        <a:t> SUS304 </a:t>
                      </a:r>
                      <a:r>
                        <a:rPr lang="en-US" sz="800" dirty="0" err="1"/>
                        <a:t>không</a:t>
                      </a:r>
                      <a:r>
                        <a:rPr lang="en-US" sz="800" dirty="0"/>
                        <a:t> </a:t>
                      </a:r>
                      <a:r>
                        <a:rPr lang="en-US" sz="800" dirty="0" err="1"/>
                        <a:t>rỉ</a:t>
                      </a:r>
                      <a:endParaRPr lang="en-US" sz="800" dirty="0"/>
                    </a:p>
                  </a:txBody>
                  <a:tcPr marL="99695" marR="99695" marT="49530" marB="49530" anchor="ctr"/>
                </a:tc>
                <a:tc hMerge="1">
                  <a:txBody>
                    <a:bodyPr/>
                    <a:lstStyle/>
                    <a:p>
                      <a:endParaRPr lang="en-US"/>
                    </a:p>
                  </a:txBody>
                  <a:tcPr/>
                </a:tc>
              </a:tr>
              <a:tr h="173879">
                <a:tc vMerge="1">
                  <a:txBody>
                    <a:bodyPr/>
                    <a:lstStyle/>
                    <a:p>
                      <a:endParaRPr lang="en-US" sz="800"/>
                    </a:p>
                  </a:txBody>
                  <a:tcPr/>
                </a:tc>
                <a:tc>
                  <a:txBody>
                    <a:bodyPr/>
                    <a:lstStyle/>
                    <a:p>
                      <a:pPr algn="l"/>
                      <a:r>
                        <a:rPr lang="en-US" sz="700" dirty="0" err="1">
                          <a:latin typeface="Calibri (Body)"/>
                        </a:rPr>
                        <a:t>Bên</a:t>
                      </a:r>
                      <a:r>
                        <a:rPr lang="en-US" sz="700" dirty="0">
                          <a:latin typeface="Calibri (Body)"/>
                        </a:rPr>
                        <a:t> </a:t>
                      </a:r>
                      <a:r>
                        <a:rPr lang="en-US" sz="700" dirty="0" err="1">
                          <a:latin typeface="Calibri (Body)"/>
                        </a:rPr>
                        <a:t>ngoài</a:t>
                      </a:r>
                      <a:endParaRPr lang="en-US" sz="700" dirty="0">
                        <a:latin typeface="Calibri (Body)"/>
                      </a:endParaRPr>
                    </a:p>
                  </a:txBody>
                  <a:tcPr marL="99695" marR="99695" marT="49530" marB="49530" anchor="ctr"/>
                </a:tc>
                <a:tc gridSpan="2">
                  <a:txBody>
                    <a:bodyPr/>
                    <a:lstStyle/>
                    <a:p>
                      <a:pPr algn="ctr"/>
                      <a:r>
                        <a:rPr lang="vi-VN" sz="700" dirty="0">
                          <a:latin typeface="Calibri (Body)"/>
                        </a:rPr>
                        <a:t>Thép SECC + Sơn tĩnh điện</a:t>
                      </a:r>
                    </a:p>
                  </a:txBody>
                  <a:tcPr marL="99695" marR="99695" marT="49530" marB="49530" anchor="ctr"/>
                </a:tc>
                <a:tc hMerge="1">
                  <a:txBody>
                    <a:bodyPr/>
                    <a:lstStyle/>
                    <a:p>
                      <a:endParaRPr lang="en-US"/>
                    </a:p>
                  </a:txBody>
                  <a:tcPr/>
                </a:tc>
              </a:tr>
              <a:tr h="196739">
                <a:tc vMerge="1">
                  <a:txBody>
                    <a:bodyPr/>
                    <a:lstStyle/>
                    <a:p>
                      <a:endParaRPr lang="en-US" sz="800" dirty="0"/>
                    </a:p>
                  </a:txBody>
                  <a:tcPr/>
                </a:tc>
                <a:tc>
                  <a:txBody>
                    <a:bodyPr/>
                    <a:lstStyle/>
                    <a:p>
                      <a:pPr algn="l"/>
                      <a:r>
                        <a:rPr lang="en-US" sz="700" dirty="0" err="1">
                          <a:latin typeface="Calibri (Body)"/>
                        </a:rPr>
                        <a:t>Cách</a:t>
                      </a:r>
                      <a:r>
                        <a:rPr lang="en-US" sz="700" dirty="0">
                          <a:latin typeface="Calibri (Body)"/>
                        </a:rPr>
                        <a:t> </a:t>
                      </a:r>
                      <a:r>
                        <a:rPr lang="en-US" sz="700" dirty="0" err="1">
                          <a:latin typeface="Calibri (Body)"/>
                        </a:rPr>
                        <a:t>nhiệt</a:t>
                      </a:r>
                      <a:endParaRPr lang="en-US" sz="700" dirty="0">
                        <a:latin typeface="Calibri (Body)"/>
                      </a:endParaRPr>
                    </a:p>
                  </a:txBody>
                  <a:tcPr marL="99695" marR="99695" marT="49530" marB="49530" anchor="ctr"/>
                </a:tc>
                <a:tc gridSpan="2">
                  <a:txBody>
                    <a:bodyPr/>
                    <a:lstStyle/>
                    <a:p>
                      <a:pPr algn="ctr"/>
                      <a:r>
                        <a:rPr lang="en-US" sz="800" dirty="0"/>
                        <a:t>Fiberglass wool + Ceramic fiber + Rock wool</a:t>
                      </a:r>
                    </a:p>
                  </a:txBody>
                  <a:tcPr marL="99695" marR="99695" marT="49530" marB="49530" anchor="ctr"/>
                </a:tc>
                <a:tc hMerge="1">
                  <a:txBody>
                    <a:bodyPr/>
                    <a:lstStyle/>
                    <a:p>
                      <a:endParaRPr lang="en-US"/>
                    </a:p>
                  </a:txBody>
                  <a:tcPr/>
                </a:tc>
              </a:tr>
              <a:tr h="191881">
                <a:tc gridSpan="2">
                  <a:txBody>
                    <a:bodyPr/>
                    <a:lstStyle/>
                    <a:p>
                      <a:pPr algn="l"/>
                      <a:r>
                        <a:rPr lang="vi-VN" sz="700" dirty="0">
                          <a:latin typeface="Calibri (Body)"/>
                        </a:rPr>
                        <a:t>Bộ điều khiển + Chấp hành</a:t>
                      </a:r>
                    </a:p>
                  </a:txBody>
                  <a:tcPr marL="99695" marR="99695" marT="49530" marB="49530" anchor="ctr"/>
                </a:tc>
                <a:tc hMerge="1">
                  <a:txBody>
                    <a:bodyPr/>
                    <a:lstStyle/>
                    <a:p>
                      <a:endParaRPr lang="en-US"/>
                    </a:p>
                  </a:txBody>
                  <a:tcPr/>
                </a:tc>
                <a:tc gridSpan="2">
                  <a:txBody>
                    <a:bodyPr/>
                    <a:lstStyle/>
                    <a:p>
                      <a:pPr algn="ctr"/>
                      <a:r>
                        <a:rPr lang="en-US" sz="800"/>
                        <a:t>P.I.D + SSR or SCR</a:t>
                      </a:r>
                    </a:p>
                  </a:txBody>
                  <a:tcPr marL="99695" marR="99695" marT="49530" marB="49530" anchor="ctr"/>
                </a:tc>
                <a:tc hMerge="1">
                  <a:txBody>
                    <a:bodyPr/>
                    <a:lstStyle/>
                    <a:p>
                      <a:endParaRPr lang="en-US"/>
                    </a:p>
                  </a:txBody>
                  <a:tcPr/>
                </a:tc>
              </a:tr>
              <a:tr h="187738">
                <a:tc gridSpan="2">
                  <a:txBody>
                    <a:bodyPr/>
                    <a:lstStyle/>
                    <a:p>
                      <a:pPr algn="l"/>
                      <a:r>
                        <a:rPr lang="vi-VN" sz="700" dirty="0">
                          <a:latin typeface="Calibri (Body)"/>
                        </a:rPr>
                        <a:t>Chu kỳ thay đổi khí</a:t>
                      </a:r>
                    </a:p>
                  </a:txBody>
                  <a:tcPr marL="99695" marR="99695" marT="49530" marB="49530" anchor="ctr"/>
                </a:tc>
                <a:tc hMerge="1">
                  <a:txBody>
                    <a:bodyPr/>
                    <a:lstStyle/>
                    <a:p>
                      <a:endParaRPr lang="en-US"/>
                    </a:p>
                  </a:txBody>
                  <a:tcPr/>
                </a:tc>
                <a:tc gridSpan="2">
                  <a:txBody>
                    <a:bodyPr/>
                    <a:lstStyle/>
                    <a:p>
                      <a:pPr algn="ctr"/>
                      <a:r>
                        <a:rPr lang="en-US" sz="800" dirty="0"/>
                        <a:t>3~250 Chu </a:t>
                      </a:r>
                      <a:r>
                        <a:rPr lang="en-US" sz="800" dirty="0" err="1"/>
                        <a:t>kỳ</a:t>
                      </a:r>
                      <a:r>
                        <a:rPr lang="en-US" sz="800" dirty="0"/>
                        <a:t> /</a:t>
                      </a:r>
                      <a:r>
                        <a:rPr lang="en-US" sz="800" dirty="0" err="1"/>
                        <a:t>giờ</a:t>
                      </a:r>
                      <a:endParaRPr lang="en-US" sz="800" dirty="0"/>
                    </a:p>
                  </a:txBody>
                  <a:tcPr marL="99695" marR="99695" marT="49530" marB="49530" anchor="ctr"/>
                </a:tc>
                <a:tc hMerge="1">
                  <a:txBody>
                    <a:bodyPr/>
                    <a:lstStyle/>
                    <a:p>
                      <a:endParaRPr lang="en-US"/>
                    </a:p>
                  </a:txBody>
                  <a:tcPr/>
                </a:tc>
              </a:tr>
              <a:tr h="195358">
                <a:tc gridSpan="2">
                  <a:txBody>
                    <a:bodyPr/>
                    <a:lstStyle/>
                    <a:p>
                      <a:pPr algn="l"/>
                      <a:r>
                        <a:rPr lang="vi-VN" sz="700" dirty="0">
                          <a:latin typeface="Calibri (Body)"/>
                        </a:rPr>
                        <a:t>Công suất tiêu thụ tối đa.</a:t>
                      </a:r>
                    </a:p>
                  </a:txBody>
                  <a:tcPr marL="99695" marR="99695" marT="49530" marB="49530" anchor="ctr"/>
                </a:tc>
                <a:tc hMerge="1">
                  <a:txBody>
                    <a:bodyPr/>
                    <a:lstStyle/>
                    <a:p>
                      <a:endParaRPr lang="en-US"/>
                    </a:p>
                  </a:txBody>
                  <a:tcPr/>
                </a:tc>
                <a:tc>
                  <a:txBody>
                    <a:bodyPr/>
                    <a:lstStyle/>
                    <a:p>
                      <a:pPr algn="ctr"/>
                      <a:r>
                        <a:rPr lang="en-US" sz="800" dirty="0" smtClean="0"/>
                        <a:t>4.5 </a:t>
                      </a:r>
                      <a:r>
                        <a:rPr lang="en-US" sz="800" dirty="0"/>
                        <a:t>KW</a:t>
                      </a:r>
                    </a:p>
                  </a:txBody>
                  <a:tcPr marL="99695" marR="99695" marT="49530" marB="49530" anchor="ctr"/>
                </a:tc>
                <a:tc>
                  <a:txBody>
                    <a:bodyPr/>
                    <a:lstStyle/>
                    <a:p>
                      <a:pPr algn="ctr"/>
                      <a:r>
                        <a:rPr lang="en-US" sz="800" dirty="0" smtClean="0"/>
                        <a:t>6 </a:t>
                      </a:r>
                      <a:r>
                        <a:rPr lang="en-US" sz="800" dirty="0"/>
                        <a:t>KW</a:t>
                      </a:r>
                    </a:p>
                  </a:txBody>
                  <a:tcPr marL="99695" marR="99695" marT="49530" marB="49530" anchor="ctr"/>
                </a:tc>
              </a:tr>
            </a:tbl>
          </a:graphicData>
        </a:graphic>
      </p:graphicFrame>
      <p:pic>
        <p:nvPicPr>
          <p:cNvPr id="23" name="Picture 22" descr="EAV-242 (3).JPG"/>
          <p:cNvPicPr>
            <a:picLocks noChangeAspect="1"/>
          </p:cNvPicPr>
          <p:nvPr/>
        </p:nvPicPr>
        <p:blipFill>
          <a:blip r:embed="rId7" cstate="print"/>
          <a:stretch>
            <a:fillRect/>
          </a:stretch>
        </p:blipFill>
        <p:spPr>
          <a:xfrm>
            <a:off x="5448300" y="8153400"/>
            <a:ext cx="853722" cy="1143000"/>
          </a:xfrm>
          <a:prstGeom prst="rect">
            <a:avLst/>
          </a:prstGeom>
        </p:spPr>
      </p:pic>
      <p:sp>
        <p:nvSpPr>
          <p:cNvPr id="24" name="TextBox 23"/>
          <p:cNvSpPr txBox="1"/>
          <p:nvPr/>
        </p:nvSpPr>
        <p:spPr>
          <a:xfrm>
            <a:off x="588537" y="9448800"/>
            <a:ext cx="891013" cy="338554"/>
          </a:xfrm>
          <a:prstGeom prst="rect">
            <a:avLst/>
          </a:prstGeom>
          <a:noFill/>
        </p:spPr>
        <p:txBody>
          <a:bodyPr wrap="none" rtlCol="0">
            <a:spAutoFit/>
          </a:bodyPr>
          <a:lstStyle/>
          <a:p>
            <a:r>
              <a:rPr lang="en-US" sz="1600" b="1" dirty="0" smtClean="0">
                <a:solidFill>
                  <a:srgbClr val="FF0000"/>
                </a:solidFill>
              </a:rPr>
              <a:t>INOXY</a:t>
            </a:r>
            <a:r>
              <a:rPr lang="en-US" sz="1000" b="1" dirty="0" smtClean="0">
                <a:solidFill>
                  <a:srgbClr val="FF0000"/>
                </a:solidFill>
              </a:rPr>
              <a:t>.vn</a:t>
            </a:r>
            <a:endParaRPr lang="en-US" sz="1000" b="1" dirty="0">
              <a:solidFill>
                <a:srgbClr val="FF00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583</TotalTime>
  <Words>413</Words>
  <Application>Microsoft Office PowerPoint</Application>
  <PresentationFormat>A4 Paper (210x297 mm)</PresentationFormat>
  <Paragraphs>47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R-400</dc:creator>
  <cp:lastModifiedBy>Tuyen Nguyen</cp:lastModifiedBy>
  <cp:revision>119</cp:revision>
  <dcterms:created xsi:type="dcterms:W3CDTF">2013-12-06T01:29:29Z</dcterms:created>
  <dcterms:modified xsi:type="dcterms:W3CDTF">2015-02-10T14:41:55Z</dcterms:modified>
</cp:coreProperties>
</file>