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8310"/>
    <a:srgbClr val="E1C665"/>
    <a:srgbClr val="F2F2F2"/>
    <a:srgbClr val="EFE087"/>
    <a:srgbClr val="DFC26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3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10814-E341-470B-A2C9-97E0912D48D5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61335-4DC9-41D2-A3B9-DCB99E8084D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116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61335-4DC9-41D2-A3B9-DCB99E8084D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22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23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102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76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16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128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4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69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68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62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97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75D7F-B149-4D91-992F-C17C8EE76ED3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36DF7-A177-4FD8-9E94-3504F34B40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7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B0888DD8-CFEC-4417-AF08-790FD4F1474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52872947"/>
              </p:ext>
            </p:extLst>
          </p:nvPr>
        </p:nvGraphicFramePr>
        <p:xfrm>
          <a:off x="124469" y="127455"/>
          <a:ext cx="5154614" cy="914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457588">
                  <a:extLst>
                    <a:ext uri="{9D8B030D-6E8A-4147-A177-3AD203B41FA5}">
                      <a16:colId xmlns:a16="http://schemas.microsoft.com/office/drawing/2014/main" val="2418375767"/>
                    </a:ext>
                  </a:extLst>
                </a:gridCol>
                <a:gridCol w="3697026">
                  <a:extLst>
                    <a:ext uri="{9D8B030D-6E8A-4147-A177-3AD203B41FA5}">
                      <a16:colId xmlns:a16="http://schemas.microsoft.com/office/drawing/2014/main" val="1168096588"/>
                    </a:ext>
                  </a:extLst>
                </a:gridCol>
              </a:tblGrid>
              <a:tr h="476249">
                <a:tc rowSpan="2">
                  <a:txBody>
                    <a:bodyPr/>
                    <a:lstStyle/>
                    <a:p>
                      <a:pPr algn="ctr"/>
                      <a:endParaRPr lang="fr-FR" sz="5400" dirty="0">
                        <a:latin typeface="Bernard MT Condensed" panose="020508060609050204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DFC260"/>
                          </a:solidFill>
                          <a:effectLst>
                            <a:outerShdw blurRad="50800" dist="38100" dir="10800000" algn="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Rockwell Extra Bold" panose="02060903040505020403" pitchFamily="18" charset="0"/>
                        </a:rPr>
                        <a:t> </a:t>
                      </a:r>
                      <a:r>
                        <a:rPr lang="fr-FR" sz="2000" b="1" kern="1200" dirty="0">
                          <a:ln>
                            <a:solidFill>
                              <a:srgbClr val="E1C665"/>
                            </a:solidFill>
                          </a:ln>
                          <a:solidFill>
                            <a:srgbClr val="DFC260"/>
                          </a:solidFill>
                          <a:effectLst>
                            <a:outerShdw blurRad="50800" dist="38100" dir="10800000" algn="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Evaluation diagnostique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2746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latin typeface="Arial Black" panose="020B0A04020102020204" pitchFamily="34" charset="0"/>
                        </a:rPr>
                        <a:t>Nom et prénom</a:t>
                      </a:r>
                      <a:r>
                        <a:rPr lang="fr-FR" sz="1400" b="1" dirty="0">
                          <a:latin typeface="Arial Black" panose="020B0A04020102020204" pitchFamily="34" charset="0"/>
                        </a:rPr>
                        <a:t>: </a:t>
                      </a:r>
                      <a:r>
                        <a:rPr lang="fr-FR" sz="1400" dirty="0"/>
                        <a:t>………………………..……………….…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220625"/>
                  </a:ext>
                </a:extLst>
              </a:tr>
            </a:tbl>
          </a:graphicData>
        </a:graphic>
      </p:graphicFrame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F8E30E78-2943-44CF-A5C4-EAA9327C39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568" y="127455"/>
            <a:ext cx="844096" cy="844096"/>
          </a:xfrm>
          <a:ln w="12700"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6C469A8-0418-4A24-8CCB-3C8B7D51BFD5}"/>
              </a:ext>
            </a:extLst>
          </p:cNvPr>
          <p:cNvSpPr txBox="1"/>
          <p:nvPr/>
        </p:nvSpPr>
        <p:spPr>
          <a:xfrm>
            <a:off x="114290" y="1171455"/>
            <a:ext cx="5154614" cy="6228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B5B0089-04CE-4839-B2D5-90E2E8F6E082}"/>
              </a:ext>
            </a:extLst>
          </p:cNvPr>
          <p:cNvSpPr txBox="1"/>
          <p:nvPr/>
        </p:nvSpPr>
        <p:spPr>
          <a:xfrm>
            <a:off x="5408446" y="130444"/>
            <a:ext cx="5154615" cy="7272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765D8F8-2E77-4C7E-8906-AC5A0040726A}"/>
              </a:ext>
            </a:extLst>
          </p:cNvPr>
          <p:cNvSpPr txBox="1"/>
          <p:nvPr/>
        </p:nvSpPr>
        <p:spPr>
          <a:xfrm>
            <a:off x="887202" y="618969"/>
            <a:ext cx="84409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bliqueTopLef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1400" b="1" dirty="0">
                <a:ln>
                  <a:solidFill>
                    <a:srgbClr val="E1C665"/>
                  </a:solidFill>
                </a:ln>
                <a:solidFill>
                  <a:srgbClr val="E1C665"/>
                </a:solidFill>
                <a:latin typeface="Arial Black" panose="020B0A04020102020204" pitchFamily="34" charset="0"/>
              </a:rPr>
              <a:t>AEP</a:t>
            </a:r>
            <a:endParaRPr lang="fr-FR" sz="1200" b="1" dirty="0">
              <a:ln>
                <a:solidFill>
                  <a:srgbClr val="E1C665"/>
                </a:solidFill>
              </a:ln>
              <a:solidFill>
                <a:srgbClr val="E1C665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2C1F394-BF59-4579-8EB4-57CCDDFF23FB}"/>
              </a:ext>
            </a:extLst>
          </p:cNvPr>
          <p:cNvSpPr txBox="1"/>
          <p:nvPr/>
        </p:nvSpPr>
        <p:spPr>
          <a:xfrm>
            <a:off x="5479550" y="195742"/>
            <a:ext cx="5057352" cy="335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Je compte.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11A5717-D183-5FE5-8A7B-921E9FB79095}"/>
              </a:ext>
            </a:extLst>
          </p:cNvPr>
          <p:cNvSpPr txBox="1"/>
          <p:nvPr/>
        </p:nvSpPr>
        <p:spPr>
          <a:xfrm>
            <a:off x="272512" y="1249075"/>
            <a:ext cx="234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highlight>
                  <a:srgbClr val="EFE087"/>
                </a:highlight>
              </a:rPr>
              <a:t>Activités orales :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F4C04EB-DBBC-16CA-8C34-E0FCB3A22A4A}"/>
              </a:ext>
            </a:extLst>
          </p:cNvPr>
          <p:cNvSpPr txBox="1"/>
          <p:nvPr/>
        </p:nvSpPr>
        <p:spPr>
          <a:xfrm>
            <a:off x="173100" y="1569995"/>
            <a:ext cx="5057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J’observe l’image et je dis ce que je vois.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36A441C-23C2-354F-1563-926A12C3B28F}"/>
              </a:ext>
            </a:extLst>
          </p:cNvPr>
          <p:cNvSpPr txBox="1"/>
          <p:nvPr/>
        </p:nvSpPr>
        <p:spPr>
          <a:xfrm>
            <a:off x="5672156" y="2590894"/>
            <a:ext cx="234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highlight>
                  <a:srgbClr val="EFE087"/>
                </a:highlight>
              </a:rPr>
              <a:t>Activités de lecture: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BECAF90-68F7-0E23-4479-B5C814FF2114}"/>
              </a:ext>
            </a:extLst>
          </p:cNvPr>
          <p:cNvSpPr txBox="1"/>
          <p:nvPr/>
        </p:nvSpPr>
        <p:spPr>
          <a:xfrm>
            <a:off x="173100" y="4655694"/>
            <a:ext cx="5057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Je nomme les objets suivants.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DD0BC45-AC15-A768-3D22-3182A7568B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33" y="1963628"/>
            <a:ext cx="3131453" cy="2521883"/>
          </a:xfrm>
          <a:prstGeom prst="rect">
            <a:avLst/>
          </a:prstGeom>
          <a:ln w="12700"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546" y="3965438"/>
            <a:ext cx="465678" cy="56790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1C9E087-453C-42F6-DCFF-50AD6C7522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54"/>
          <a:stretch/>
        </p:blipFill>
        <p:spPr>
          <a:xfrm>
            <a:off x="657074" y="5055048"/>
            <a:ext cx="909201" cy="983390"/>
          </a:xfrm>
          <a:prstGeom prst="rect">
            <a:avLst/>
          </a:prstGeom>
          <a:ln w="12700"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94C3A2FA-DAB3-9C80-6F82-1E8140BF63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12" y="5077042"/>
            <a:ext cx="426545" cy="983390"/>
          </a:xfrm>
          <a:prstGeom prst="rect">
            <a:avLst/>
          </a:prstGeom>
          <a:ln w="12700">
            <a:noFill/>
          </a:ln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7E8359D9-9670-A5F8-B19A-3A1815A523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081" y="5055048"/>
            <a:ext cx="983390" cy="983390"/>
          </a:xfrm>
          <a:prstGeom prst="rect">
            <a:avLst/>
          </a:prstGeom>
          <a:ln w="12700">
            <a:noFill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3233" y="3938827"/>
            <a:ext cx="491104" cy="54668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21" y="6255600"/>
            <a:ext cx="686297" cy="98763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84" y="6313782"/>
            <a:ext cx="908383" cy="87127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233" y="6444413"/>
            <a:ext cx="908383" cy="61000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063" y="460104"/>
            <a:ext cx="4512326" cy="2134647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62C1F394-BF59-4579-8EB4-57CCDDFF23FB}"/>
              </a:ext>
            </a:extLst>
          </p:cNvPr>
          <p:cNvSpPr txBox="1"/>
          <p:nvPr/>
        </p:nvSpPr>
        <p:spPr>
          <a:xfrm>
            <a:off x="5569293" y="2886949"/>
            <a:ext cx="5057352" cy="335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Je lis.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9146540" y="3174597"/>
            <a:ext cx="329784" cy="2831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6444492" y="3149393"/>
            <a:ext cx="329784" cy="2831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7120004" y="3180825"/>
            <a:ext cx="329784" cy="2831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7795516" y="3146574"/>
            <a:ext cx="329784" cy="2831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7" name="Rectangle à coins arrondis 46"/>
          <p:cNvSpPr/>
          <p:nvPr/>
        </p:nvSpPr>
        <p:spPr>
          <a:xfrm>
            <a:off x="8457396" y="3182102"/>
            <a:ext cx="329784" cy="28318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5866034" y="3583586"/>
            <a:ext cx="578458" cy="32987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pa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6763593" y="3580058"/>
            <a:ext cx="578458" cy="32987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ne</a:t>
            </a:r>
          </a:p>
        </p:txBody>
      </p:sp>
      <p:sp>
        <p:nvSpPr>
          <p:cNvPr id="52" name="Rectangle à coins arrondis 51"/>
          <p:cNvSpPr/>
          <p:nvPr/>
        </p:nvSpPr>
        <p:spPr>
          <a:xfrm>
            <a:off x="7736055" y="3584616"/>
            <a:ext cx="578458" cy="32987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li</a:t>
            </a:r>
          </a:p>
        </p:txBody>
      </p:sp>
      <p:sp>
        <p:nvSpPr>
          <p:cNvPr id="53" name="Rectangle à coins arrondis 52"/>
          <p:cNvSpPr/>
          <p:nvPr/>
        </p:nvSpPr>
        <p:spPr>
          <a:xfrm>
            <a:off x="8633614" y="3587991"/>
            <a:ext cx="578458" cy="32987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du</a:t>
            </a:r>
          </a:p>
        </p:txBody>
      </p:sp>
      <p:sp>
        <p:nvSpPr>
          <p:cNvPr id="57" name="Rectangle à coins arrondis 56"/>
          <p:cNvSpPr/>
          <p:nvPr/>
        </p:nvSpPr>
        <p:spPr>
          <a:xfrm>
            <a:off x="9531173" y="3585493"/>
            <a:ext cx="578458" cy="32987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mo</a:t>
            </a:r>
          </a:p>
        </p:txBody>
      </p:sp>
      <p:sp>
        <p:nvSpPr>
          <p:cNvPr id="58" name="Rectangle à coins arrondis 57"/>
          <p:cNvSpPr/>
          <p:nvPr/>
        </p:nvSpPr>
        <p:spPr>
          <a:xfrm>
            <a:off x="6444492" y="4084455"/>
            <a:ext cx="1200392" cy="2985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maman</a:t>
            </a:r>
          </a:p>
        </p:txBody>
      </p:sp>
      <p:sp>
        <p:nvSpPr>
          <p:cNvPr id="59" name="Rectangle à coins arrondis 58"/>
          <p:cNvSpPr/>
          <p:nvPr/>
        </p:nvSpPr>
        <p:spPr>
          <a:xfrm>
            <a:off x="8059307" y="4084454"/>
            <a:ext cx="1200392" cy="2985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papa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7342051" y="4491053"/>
            <a:ext cx="1200392" cy="2985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animal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360F19BF-BCD9-EDB7-D693-C0147FC0E4F4}"/>
              </a:ext>
            </a:extLst>
          </p:cNvPr>
          <p:cNvSpPr txBox="1"/>
          <p:nvPr/>
        </p:nvSpPr>
        <p:spPr>
          <a:xfrm>
            <a:off x="5678885" y="4738109"/>
            <a:ext cx="234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highlight>
                  <a:srgbClr val="EFE087"/>
                </a:highlight>
              </a:rPr>
              <a:t>Écriture / copie</a:t>
            </a:r>
            <a:r>
              <a:rPr lang="fr-FR" dirty="0">
                <a:highlight>
                  <a:srgbClr val="EFE087"/>
                </a:highlight>
              </a:rPr>
              <a:t>:</a:t>
            </a:r>
            <a:endParaRPr lang="fr-FR" b="1" dirty="0">
              <a:highlight>
                <a:srgbClr val="EFE087"/>
              </a:highlight>
            </a:endParaRPr>
          </a:p>
        </p:txBody>
      </p:sp>
      <p:pic>
        <p:nvPicPr>
          <p:cNvPr id="62" name="Image 61" descr="Une image contenant shoji">
            <a:extLst>
              <a:ext uri="{FF2B5EF4-FFF2-40B4-BE49-F238E27FC236}">
                <a16:creationId xmlns:a16="http://schemas.microsoft.com/office/drawing/2014/main" id="{2307D703-30EB-D6EB-0FD7-9C3CF9E6E31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5" t="3664" r="7250" b="69910"/>
          <a:stretch/>
        </p:blipFill>
        <p:spPr>
          <a:xfrm>
            <a:off x="5502624" y="5392925"/>
            <a:ext cx="5011204" cy="1895186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5569293" y="5065517"/>
            <a:ext cx="4551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J’écris: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5526368" y="5552319"/>
            <a:ext cx="34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ursive standard" pitchFamily="2" charset="0"/>
              </a:rPr>
              <a:t>a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5580436" y="6851682"/>
            <a:ext cx="247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ursive standard" pitchFamily="2" charset="0"/>
              </a:rPr>
              <a:t>Titrite</a:t>
            </a:r>
            <a:r>
              <a:rPr lang="fr-FR" dirty="0">
                <a:latin typeface="Cursive standard" pitchFamily="2" charset="0"/>
              </a:rPr>
              <a:t> a mangé une tarte  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680EB37-298C-0FAF-851E-5B86B3B2A11C}"/>
              </a:ext>
            </a:extLst>
          </p:cNvPr>
          <p:cNvSpPr txBox="1"/>
          <p:nvPr/>
        </p:nvSpPr>
        <p:spPr>
          <a:xfrm>
            <a:off x="7929928" y="5551515"/>
            <a:ext cx="34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ursive standard" pitchFamily="2" charset="0"/>
              </a:rPr>
              <a:t>m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40AF094-4437-CE04-64A4-BE35C878F65A}"/>
              </a:ext>
            </a:extLst>
          </p:cNvPr>
          <p:cNvSpPr txBox="1"/>
          <p:nvPr/>
        </p:nvSpPr>
        <p:spPr>
          <a:xfrm>
            <a:off x="8590189" y="5553677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0E4C333-5FEE-6FAB-2FED-DD72A3FDB664}"/>
              </a:ext>
            </a:extLst>
          </p:cNvPr>
          <p:cNvSpPr txBox="1"/>
          <p:nvPr/>
        </p:nvSpPr>
        <p:spPr>
          <a:xfrm>
            <a:off x="9282272" y="5556872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8E6D84E-CD5D-D637-9439-5C68F3ECDFB3}"/>
              </a:ext>
            </a:extLst>
          </p:cNvPr>
          <p:cNvSpPr txBox="1"/>
          <p:nvPr/>
        </p:nvSpPr>
        <p:spPr>
          <a:xfrm>
            <a:off x="9965877" y="5556244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247B5C5-7FF0-DA5B-B1BE-482816E87BE0}"/>
              </a:ext>
            </a:extLst>
          </p:cNvPr>
          <p:cNvSpPr txBox="1"/>
          <p:nvPr/>
        </p:nvSpPr>
        <p:spPr>
          <a:xfrm>
            <a:off x="6184542" y="5544699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5237B85-3520-9963-D546-B59A3EED66A1}"/>
              </a:ext>
            </a:extLst>
          </p:cNvPr>
          <p:cNvSpPr txBox="1"/>
          <p:nvPr/>
        </p:nvSpPr>
        <p:spPr>
          <a:xfrm>
            <a:off x="6876625" y="5547894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1453694-9DE6-D716-7896-5636B28EAD10}"/>
              </a:ext>
            </a:extLst>
          </p:cNvPr>
          <p:cNvSpPr txBox="1"/>
          <p:nvPr/>
        </p:nvSpPr>
        <p:spPr>
          <a:xfrm>
            <a:off x="7560230" y="5547266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C4C477C-ABB8-A49B-0364-7EDE8D640CE1}"/>
              </a:ext>
            </a:extLst>
          </p:cNvPr>
          <p:cNvSpPr txBox="1"/>
          <p:nvPr/>
        </p:nvSpPr>
        <p:spPr>
          <a:xfrm>
            <a:off x="5526368" y="6199758"/>
            <a:ext cx="34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ursive standard" pitchFamily="2" charset="0"/>
              </a:rPr>
              <a:t>b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639BB73-C6F2-6778-EB5C-34E5E60CDF0A}"/>
              </a:ext>
            </a:extLst>
          </p:cNvPr>
          <p:cNvSpPr txBox="1"/>
          <p:nvPr/>
        </p:nvSpPr>
        <p:spPr>
          <a:xfrm>
            <a:off x="7929928" y="6198954"/>
            <a:ext cx="34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ursive standard" pitchFamily="2" charset="0"/>
              </a:rPr>
              <a:t>v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541AAD4-9C6B-D9F7-319A-7E545B3B8BC5}"/>
              </a:ext>
            </a:extLst>
          </p:cNvPr>
          <p:cNvSpPr txBox="1"/>
          <p:nvPr/>
        </p:nvSpPr>
        <p:spPr>
          <a:xfrm>
            <a:off x="8590189" y="6201116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DA7D808-63C6-2DF9-DB43-C815602E422E}"/>
              </a:ext>
            </a:extLst>
          </p:cNvPr>
          <p:cNvSpPr txBox="1"/>
          <p:nvPr/>
        </p:nvSpPr>
        <p:spPr>
          <a:xfrm>
            <a:off x="9282272" y="6204311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D8063EC-4498-F7B4-7440-315B4940F18F}"/>
              </a:ext>
            </a:extLst>
          </p:cNvPr>
          <p:cNvSpPr txBox="1"/>
          <p:nvPr/>
        </p:nvSpPr>
        <p:spPr>
          <a:xfrm>
            <a:off x="9965877" y="6203683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980E0F1-2C15-04D8-CD2E-AB3B06FDE00F}"/>
              </a:ext>
            </a:extLst>
          </p:cNvPr>
          <p:cNvSpPr txBox="1"/>
          <p:nvPr/>
        </p:nvSpPr>
        <p:spPr>
          <a:xfrm>
            <a:off x="6184542" y="6192138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44D0BB3-7E89-7D05-D998-ABC5728854A3}"/>
              </a:ext>
            </a:extLst>
          </p:cNvPr>
          <p:cNvSpPr txBox="1"/>
          <p:nvPr/>
        </p:nvSpPr>
        <p:spPr>
          <a:xfrm>
            <a:off x="6876625" y="6195333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10CBEB5-5BBF-4775-EDC2-3162769B444F}"/>
              </a:ext>
            </a:extLst>
          </p:cNvPr>
          <p:cNvSpPr txBox="1"/>
          <p:nvPr/>
        </p:nvSpPr>
        <p:spPr>
          <a:xfrm>
            <a:off x="7560230" y="6194705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1F92A2C-DB12-E7B0-35CE-814643618684}"/>
              </a:ext>
            </a:extLst>
          </p:cNvPr>
          <p:cNvSpPr txBox="1"/>
          <p:nvPr/>
        </p:nvSpPr>
        <p:spPr>
          <a:xfrm>
            <a:off x="7913787" y="6843128"/>
            <a:ext cx="340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  <a:latin typeface="Cursive standard" pitchFamily="2" charset="0"/>
              </a:rPr>
              <a:t>.</a:t>
            </a:r>
            <a:endParaRPr lang="fr-FR" b="1" dirty="0">
              <a:solidFill>
                <a:srgbClr val="FF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8497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19094</TotalTime>
  <Words>80</Words>
  <Application>Microsoft Office PowerPoint</Application>
  <PresentationFormat>Personnalisé</PresentationFormat>
  <Paragraphs>43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Arial</vt:lpstr>
      <vt:lpstr>Arial Black</vt:lpstr>
      <vt:lpstr>Bernard MT Condensed</vt:lpstr>
      <vt:lpstr>Calibri</vt:lpstr>
      <vt:lpstr>Calibri Light</vt:lpstr>
      <vt:lpstr>Cursive standard</vt:lpstr>
      <vt:lpstr>Rockwell Extra Bold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تقويم تشخيصي فرنسية المستوى 3- إسهام تربوي</dc:title>
  <dc:creator>www.essham.com</dc:creator>
  <cp:lastModifiedBy>إسهام تربوي</cp:lastModifiedBy>
  <cp:revision>82</cp:revision>
  <dcterms:created xsi:type="dcterms:W3CDTF">2022-07-02T13:22:37Z</dcterms:created>
  <dcterms:modified xsi:type="dcterms:W3CDTF">2022-08-21T11:52:06Z</dcterms:modified>
</cp:coreProperties>
</file>