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20"/>
  </p:notesMasterIdLst>
  <p:handoutMasterIdLst>
    <p:handoutMasterId r:id="rId21"/>
  </p:handoutMasterIdLst>
  <p:sldIdLst>
    <p:sldId id="921" r:id="rId3"/>
    <p:sldId id="786" r:id="rId4"/>
    <p:sldId id="791" r:id="rId5"/>
    <p:sldId id="948" r:id="rId6"/>
    <p:sldId id="922" r:id="rId7"/>
    <p:sldId id="938" r:id="rId8"/>
    <p:sldId id="939" r:id="rId9"/>
    <p:sldId id="940" r:id="rId10"/>
    <p:sldId id="941" r:id="rId11"/>
    <p:sldId id="942" r:id="rId12"/>
    <p:sldId id="943" r:id="rId13"/>
    <p:sldId id="944" r:id="rId14"/>
    <p:sldId id="945" r:id="rId15"/>
    <p:sldId id="946" r:id="rId16"/>
    <p:sldId id="947" r:id="rId17"/>
    <p:sldId id="884" r:id="rId18"/>
    <p:sldId id="885" r:id="rId19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2" clrIdx="0"/>
  <p:cmAuthor id="1" name="Rodrigo Floriano" initials="R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E7E86"/>
    <a:srgbClr val="C0C0C4"/>
    <a:srgbClr val="678DC5"/>
    <a:srgbClr val="3E67A4"/>
    <a:srgbClr val="3E8DC5"/>
    <a:srgbClr val="5F5F65"/>
    <a:srgbClr val="FFFFFF"/>
    <a:srgbClr val="8E8E9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97" autoAdjust="0"/>
    <p:restoredTop sz="89277" autoAdjust="0"/>
  </p:normalViewPr>
  <p:slideViewPr>
    <p:cSldViewPr snapToGrid="0">
      <p:cViewPr>
        <p:scale>
          <a:sx n="70" d="100"/>
          <a:sy n="70" d="100"/>
        </p:scale>
        <p:origin x="-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1868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3.xml"/><Relationship Id="rId3" Type="http://schemas.openxmlformats.org/officeDocument/2006/relationships/slide" Target="slides/slide6.xml"/><Relationship Id="rId7" Type="http://schemas.openxmlformats.org/officeDocument/2006/relationships/slide" Target="slides/slide12.xml"/><Relationship Id="rId2" Type="http://schemas.openxmlformats.org/officeDocument/2006/relationships/slide" Target="slides/slide5.xml"/><Relationship Id="rId1" Type="http://schemas.openxmlformats.org/officeDocument/2006/relationships/slide" Target="slides/slide4.xml"/><Relationship Id="rId6" Type="http://schemas.openxmlformats.org/officeDocument/2006/relationships/slide" Target="slides/slide11.xml"/><Relationship Id="rId5" Type="http://schemas.openxmlformats.org/officeDocument/2006/relationships/slide" Target="slides/slide9.xml"/><Relationship Id="rId10" Type="http://schemas.openxmlformats.org/officeDocument/2006/relationships/slide" Target="slides/slide15.xml"/><Relationship Id="rId4" Type="http://schemas.openxmlformats.org/officeDocument/2006/relationships/slide" Target="slides/slide8.xml"/><Relationship Id="rId9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xmlns="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03892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FontTx/>
              <a:buNone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Networking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Essentials</a:t>
            </a:r>
          </a:p>
          <a:p>
            <a:pPr marL="0" indent="0" eaLnBrk="1" hangingPunct="1">
              <a:buFontTx/>
              <a:buNone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Chapter 5: Providing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Network Services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xmlns="" val="42688886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5.3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Application Protocols and Services</a:t>
            </a:r>
            <a:r>
              <a:rPr lang="en-US" sz="1200" dirty="0" smtClean="0"/>
              <a:t> </a:t>
            </a:r>
            <a:endParaRPr lang="en-CA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5.3.1 –</a:t>
            </a:r>
            <a:r>
              <a:rPr lang="en-US" baseline="0" dirty="0" smtClean="0">
                <a:latin typeface="Arial" charset="0"/>
              </a:rPr>
              <a:t> Domain Name System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3191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5.3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Application Protocols and Services</a:t>
            </a:r>
            <a:r>
              <a:rPr lang="en-US" sz="1200" dirty="0" smtClean="0"/>
              <a:t> </a:t>
            </a:r>
            <a:endParaRPr lang="en-CA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5.3.2 –</a:t>
            </a:r>
            <a:r>
              <a:rPr lang="en-US" baseline="0" dirty="0" smtClean="0">
                <a:latin typeface="Arial" charset="0"/>
              </a:rPr>
              <a:t> Web Clients and Servers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39406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5.3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Application Protocols and Services</a:t>
            </a:r>
            <a:r>
              <a:rPr lang="en-US" sz="1200" dirty="0" smtClean="0"/>
              <a:t> </a:t>
            </a:r>
            <a:endParaRPr lang="en-CA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5.3.3 –</a:t>
            </a:r>
            <a:r>
              <a:rPr lang="en-US" baseline="0" dirty="0" smtClean="0">
                <a:latin typeface="Arial" charset="0"/>
              </a:rPr>
              <a:t> FTP Clients and Servers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782519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5.3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Application Protocols and Services</a:t>
            </a:r>
            <a:r>
              <a:rPr lang="en-US" sz="1200" dirty="0" smtClean="0"/>
              <a:t> </a:t>
            </a:r>
            <a:endParaRPr lang="en-CA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5.3.4 –</a:t>
            </a:r>
            <a:r>
              <a:rPr lang="en-US" baseline="0" dirty="0" smtClean="0">
                <a:latin typeface="Arial" charset="0"/>
              </a:rPr>
              <a:t> Virtual Terminals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30019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5.3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Application Protocols and Services</a:t>
            </a:r>
            <a:r>
              <a:rPr lang="en-US" sz="1200" dirty="0" smtClean="0"/>
              <a:t> </a:t>
            </a:r>
            <a:endParaRPr lang="en-CA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5.3.5 –</a:t>
            </a:r>
            <a:r>
              <a:rPr lang="en-US" baseline="0" dirty="0" smtClean="0">
                <a:latin typeface="Arial" charset="0"/>
              </a:rPr>
              <a:t> Email </a:t>
            </a:r>
            <a:r>
              <a:rPr lang="en-US" baseline="0" smtClean="0">
                <a:latin typeface="Arial" charset="0"/>
              </a:rPr>
              <a:t>and Messaging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57600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0992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xmlns="" val="723805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FontTx/>
              <a:buNone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Networking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Essentials</a:t>
            </a:r>
          </a:p>
          <a:p>
            <a:pPr marL="0" indent="0" eaLnBrk="1" hangingPunct="1">
              <a:buFontTx/>
              <a:buNone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Chapter 5: Providing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Network Services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xmlns="" val="2867733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How Clients and Servers Work Together</a:t>
            </a:r>
            <a:r>
              <a:rPr lang="en-US" sz="1200" dirty="0" smtClean="0"/>
              <a:t> </a:t>
            </a:r>
            <a:endParaRPr lang="en-CA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5.1.1 –</a:t>
            </a:r>
            <a:r>
              <a:rPr lang="en-US" baseline="0" dirty="0" smtClean="0">
                <a:latin typeface="Arial" charset="0"/>
              </a:rPr>
              <a:t> The Client Server Relationship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6586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How Clients and Servers Work Together</a:t>
            </a:r>
            <a:r>
              <a:rPr lang="en-US" sz="1200" dirty="0" smtClean="0"/>
              <a:t> </a:t>
            </a:r>
            <a:endParaRPr lang="en-CA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5.1.1 –</a:t>
            </a:r>
            <a:r>
              <a:rPr lang="en-US" baseline="0" dirty="0" smtClean="0">
                <a:latin typeface="Arial" charset="0"/>
              </a:rPr>
              <a:t> The Client Server Relationship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57563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How Clients and Servers Work Together</a:t>
            </a:r>
            <a:r>
              <a:rPr lang="en-US" sz="1200" dirty="0" smtClean="0"/>
              <a:t> </a:t>
            </a:r>
            <a:endParaRPr lang="en-CA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5.1.2 –</a:t>
            </a:r>
            <a:r>
              <a:rPr lang="en-US" baseline="0" dirty="0" smtClean="0">
                <a:latin typeface="Arial" charset="0"/>
              </a:rPr>
              <a:t> TCP/IP Protocols for Internet Services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2799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FontTx/>
              <a:buNone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Networking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Essentials</a:t>
            </a:r>
          </a:p>
          <a:p>
            <a:pPr marL="0" indent="0" eaLnBrk="1" hangingPunct="1">
              <a:buFontTx/>
              <a:buNone/>
            </a:pP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Chapter 5: Providing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Network Services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xmlns="" val="12240251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Internet Protocols at Work</a:t>
            </a:r>
            <a:r>
              <a:rPr lang="en-US" sz="1200" dirty="0" smtClean="0"/>
              <a:t> </a:t>
            </a:r>
            <a:endParaRPr lang="en-CA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5.2.1 –</a:t>
            </a:r>
            <a:r>
              <a:rPr lang="en-US" baseline="0" dirty="0" smtClean="0">
                <a:latin typeface="Arial" charset="0"/>
              </a:rPr>
              <a:t> The TCP/IP Protocol Suite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05539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Internet Protocols at Work</a:t>
            </a:r>
            <a:r>
              <a:rPr lang="en-US" sz="1200" dirty="0" smtClean="0"/>
              <a:t> </a:t>
            </a:r>
            <a:endParaRPr lang="en-CA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5.2.2 –</a:t>
            </a:r>
            <a:r>
              <a:rPr lang="en-US" baseline="0" dirty="0" smtClean="0">
                <a:latin typeface="Arial" charset="0"/>
              </a:rPr>
              <a:t> Keeping Track of the Conversation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4062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D3D3D3"/>
                </a:solidFill>
              </a:rPr>
              <a:t>Chapter 1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7F1BC4EF-034A-F647-AA58-B71D58802FDB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8488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104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32285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923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437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084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085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85425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13749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862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160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D3D3D3"/>
                </a:solidFill>
              </a:rPr>
              <a:t>Chapter 1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398" y="2078328"/>
            <a:ext cx="7940675" cy="39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1" fontAlgn="base" hangingPunct="1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7713" indent="-29051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193868" y="394392"/>
            <a:ext cx="87721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075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076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6084AB3D-AE30-934E-B0BC-A74C2CCEE44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3077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109" y="1539502"/>
            <a:ext cx="8733677" cy="49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07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3080" name="Picture 8" descr="Rev08_Cisco_BrandBar10_06040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6005958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5.3 </a:t>
            </a:r>
            <a:r>
              <a:rPr lang="en-US" sz="2400" dirty="0" err="1" smtClean="0"/>
              <a:t>Protokol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Layanan</a:t>
            </a:r>
            <a:r>
              <a:rPr lang="en-US" sz="2400" dirty="0" smtClean="0"/>
              <a:t> </a:t>
            </a:r>
            <a:r>
              <a:rPr lang="en-US" sz="2400" dirty="0" err="1" smtClean="0"/>
              <a:t>Aplikasi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53950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 </a:t>
            </a:r>
            <a:r>
              <a:rPr lang="en-US" sz="2000" dirty="0" err="1" smtClean="0"/>
              <a:t>Protokol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Aplikasi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dirty="0" smtClean="0"/>
              <a:t>Domain Name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68" y="1259381"/>
            <a:ext cx="8733677" cy="1765921"/>
          </a:xfrm>
        </p:spPr>
        <p:txBody>
          <a:bodyPr/>
          <a:lstStyle/>
          <a:p>
            <a:pPr>
              <a:lnSpc>
                <a:spcPct val="50000"/>
              </a:lnSpc>
              <a:spcBef>
                <a:spcPts val="600"/>
              </a:spcBef>
            </a:pP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 smtClean="0"/>
              <a:t>Domain </a:t>
            </a:r>
            <a:r>
              <a:rPr lang="en-US" sz="1800" dirty="0"/>
              <a:t>Name System </a:t>
            </a:r>
            <a:r>
              <a:rPr lang="en-US" sz="1800" dirty="0" smtClean="0"/>
              <a:t>(DNS) </a:t>
            </a:r>
            <a:r>
              <a:rPr lang="en-US" sz="1800" dirty="0" smtClean="0"/>
              <a:t>, DNS </a:t>
            </a:r>
            <a:r>
              <a:rPr lang="en-US" sz="1800" dirty="0" err="1" smtClean="0"/>
              <a:t>terdaftar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diatur</a:t>
            </a:r>
            <a:r>
              <a:rPr lang="en-US" sz="1800" dirty="0" smtClean="0"/>
              <a:t> </a:t>
            </a:r>
            <a:r>
              <a:rPr lang="en-US" sz="1800" dirty="0" err="1" smtClean="0"/>
              <a:t>di</a:t>
            </a:r>
            <a:r>
              <a:rPr lang="en-US" sz="1800" dirty="0" smtClean="0"/>
              <a:t> Internet </a:t>
            </a:r>
            <a:r>
              <a:rPr lang="en-US" sz="1800" dirty="0" err="1" smtClean="0"/>
              <a:t>dalam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kelompok</a:t>
            </a:r>
            <a:r>
              <a:rPr lang="en-US" sz="1800" dirty="0" smtClean="0"/>
              <a:t> </a:t>
            </a:r>
            <a:r>
              <a:rPr lang="en-US" sz="1800" dirty="0" err="1" smtClean="0"/>
              <a:t>tingkat</a:t>
            </a:r>
            <a:r>
              <a:rPr lang="en-US" sz="1800" dirty="0" smtClean="0"/>
              <a:t> </a:t>
            </a:r>
            <a:r>
              <a:rPr lang="en-US" sz="1800" dirty="0" err="1" smtClean="0"/>
              <a:t>tinggi</a:t>
            </a:r>
            <a:r>
              <a:rPr lang="en-US" sz="1800" dirty="0" smtClean="0"/>
              <a:t> </a:t>
            </a:r>
            <a:r>
              <a:rPr lang="en-US" sz="1800" dirty="0" err="1" smtClean="0"/>
              <a:t>tertentu</a:t>
            </a:r>
            <a:r>
              <a:rPr lang="en-US" sz="1800" dirty="0" smtClean="0"/>
              <a:t>, </a:t>
            </a:r>
            <a:r>
              <a:rPr lang="en-US" sz="1800" dirty="0" err="1" smtClean="0"/>
              <a:t>atau</a:t>
            </a:r>
            <a:r>
              <a:rPr lang="en-US" sz="1800" dirty="0" smtClean="0"/>
              <a:t> domain. </a:t>
            </a:r>
            <a:r>
              <a:rPr lang="en-US" sz="1800" dirty="0" err="1" smtClean="0"/>
              <a:t>Beberapa</a:t>
            </a:r>
            <a:r>
              <a:rPr lang="en-US" sz="1800" dirty="0" smtClean="0"/>
              <a:t> domain </a:t>
            </a:r>
            <a:r>
              <a:rPr lang="en-US" sz="1800" dirty="0" err="1" smtClean="0"/>
              <a:t>tingkat</a:t>
            </a:r>
            <a:r>
              <a:rPr lang="en-US" sz="1800" dirty="0" smtClean="0"/>
              <a:t> </a:t>
            </a:r>
            <a:r>
              <a:rPr lang="en-US" sz="1800" dirty="0" err="1" smtClean="0"/>
              <a:t>tinggi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yang paling </a:t>
            </a:r>
            <a:r>
              <a:rPr lang="en-US" sz="1800" dirty="0" err="1" smtClean="0"/>
              <a:t>umum</a:t>
            </a:r>
            <a:r>
              <a:rPr lang="en-US" sz="1800" dirty="0" smtClean="0"/>
              <a:t> </a:t>
            </a:r>
            <a:r>
              <a:rPr lang="en-US" sz="1800" dirty="0" err="1" smtClean="0"/>
              <a:t>di</a:t>
            </a:r>
            <a:r>
              <a:rPr lang="en-US" sz="1800" dirty="0" smtClean="0"/>
              <a:t> Internet </a:t>
            </a:r>
            <a:r>
              <a:rPr lang="en-US" sz="1800" dirty="0" err="1" smtClean="0"/>
              <a:t>adalah</a:t>
            </a:r>
            <a:r>
              <a:rPr lang="en-US" sz="1800" dirty="0" smtClean="0"/>
              <a:t> .com, .</a:t>
            </a:r>
            <a:r>
              <a:rPr lang="en-US" sz="1800" dirty="0" err="1" smtClean="0"/>
              <a:t>edu</a:t>
            </a:r>
            <a:r>
              <a:rPr lang="en-US" sz="1800" dirty="0" smtClean="0"/>
              <a:t>,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.net</a:t>
            </a:r>
            <a:r>
              <a:rPr lang="en-US" sz="1800" dirty="0" smtClean="0"/>
              <a:t>.</a:t>
            </a:r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800" dirty="0" smtClean="0"/>
              <a:t>Server DNS </a:t>
            </a:r>
            <a:r>
              <a:rPr lang="en-US" sz="1800" dirty="0" err="1" smtClean="0"/>
              <a:t>berisi</a:t>
            </a:r>
            <a:r>
              <a:rPr lang="en-US" sz="1800" dirty="0" smtClean="0"/>
              <a:t> </a:t>
            </a:r>
            <a:r>
              <a:rPr lang="en-US" sz="1800" dirty="0" err="1" smtClean="0"/>
              <a:t>tabel</a:t>
            </a:r>
            <a:r>
              <a:rPr lang="en-US" sz="1800" dirty="0" smtClean="0"/>
              <a:t> yang </a:t>
            </a:r>
            <a:r>
              <a:rPr lang="en-US" sz="1800" dirty="0" err="1" smtClean="0"/>
              <a:t>mengaitkan</a:t>
            </a:r>
            <a:r>
              <a:rPr lang="en-US" sz="1800" dirty="0" smtClean="0"/>
              <a:t> </a:t>
            </a:r>
            <a:r>
              <a:rPr lang="en-US" sz="1800" dirty="0" err="1" smtClean="0"/>
              <a:t>nama</a:t>
            </a:r>
            <a:r>
              <a:rPr lang="en-US" sz="1800" dirty="0" smtClean="0"/>
              <a:t> host </a:t>
            </a:r>
            <a:r>
              <a:rPr lang="en-US" sz="1800" dirty="0" err="1" smtClean="0"/>
              <a:t>di</a:t>
            </a:r>
            <a:r>
              <a:rPr lang="en-US" sz="1800" dirty="0" smtClean="0"/>
              <a:t> domain </a:t>
            </a:r>
            <a:r>
              <a:rPr lang="en-US" sz="1800" dirty="0" err="1" smtClean="0"/>
              <a:t>dengan</a:t>
            </a: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alamat</a:t>
            </a:r>
            <a:r>
              <a:rPr lang="en-US" sz="1800" dirty="0" smtClean="0"/>
              <a:t> IP yang </a:t>
            </a:r>
            <a:r>
              <a:rPr lang="en-US" sz="1800" dirty="0" err="1" smtClean="0"/>
              <a:t>sesuai</a:t>
            </a:r>
            <a:r>
              <a:rPr lang="en-US" sz="1800" dirty="0" smtClean="0"/>
              <a:t> </a:t>
            </a:r>
            <a:r>
              <a:rPr lang="en-US" sz="1800" dirty="0" err="1" smtClean="0"/>
              <a:t>Saat</a:t>
            </a:r>
            <a:r>
              <a:rPr lang="en-US" sz="1800" dirty="0" smtClean="0"/>
              <a:t> server DNS </a:t>
            </a:r>
            <a:r>
              <a:rPr lang="en-US" sz="1800" dirty="0" err="1" smtClean="0"/>
              <a:t>menerima</a:t>
            </a:r>
            <a:r>
              <a:rPr lang="en-US" sz="1800" dirty="0" smtClean="0"/>
              <a:t> </a:t>
            </a:r>
            <a:r>
              <a:rPr lang="en-US" sz="1800" dirty="0" err="1" smtClean="0"/>
              <a:t>permintaan</a:t>
            </a:r>
            <a:r>
              <a:rPr lang="en-US" sz="1800" dirty="0" smtClean="0"/>
              <a:t>, </a:t>
            </a:r>
            <a:r>
              <a:rPr lang="en-US" sz="1800" dirty="0" err="1" smtClean="0"/>
              <a:t>ia</a:t>
            </a:r>
            <a:r>
              <a:rPr lang="en-US" sz="1800" dirty="0" smtClean="0"/>
              <a:t> </a:t>
            </a:r>
            <a:r>
              <a:rPr lang="en-US" sz="1800" dirty="0" err="1" smtClean="0"/>
              <a:t>akan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memeriksa</a:t>
            </a:r>
            <a:r>
              <a:rPr lang="en-US" sz="1800" dirty="0" smtClean="0"/>
              <a:t> </a:t>
            </a:r>
            <a:r>
              <a:rPr lang="en-US" sz="1800" dirty="0" err="1" smtClean="0"/>
              <a:t>tabelnya</a:t>
            </a:r>
            <a:r>
              <a:rPr lang="en-US" sz="1800" dirty="0" smtClean="0"/>
              <a:t>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menentukan</a:t>
            </a:r>
            <a:r>
              <a:rPr lang="en-US" sz="1800" dirty="0" smtClean="0"/>
              <a:t> </a:t>
            </a:r>
            <a:r>
              <a:rPr lang="en-US" sz="1800" dirty="0" err="1" smtClean="0"/>
              <a:t>alamat</a:t>
            </a:r>
            <a:r>
              <a:rPr lang="en-US" sz="1800" dirty="0" smtClean="0"/>
              <a:t> IP yang </a:t>
            </a:r>
            <a:r>
              <a:rPr lang="en-US" sz="1800" dirty="0" err="1" smtClean="0"/>
              <a:t>terkait</a:t>
            </a:r>
            <a:r>
              <a:rPr lang="en-US" sz="1800" dirty="0" smtClean="0"/>
              <a:t> </a:t>
            </a:r>
            <a:r>
              <a:rPr lang="en-US" sz="1800" dirty="0" err="1" smtClean="0"/>
              <a:t>dengan</a:t>
            </a:r>
            <a:r>
              <a:rPr lang="en-US" sz="1800" dirty="0" smtClean="0"/>
              <a:t> server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tersebut</a:t>
            </a:r>
            <a:r>
              <a:rPr lang="en-US" sz="1800" dirty="0" smtClean="0"/>
              <a:t>.</a:t>
            </a:r>
            <a:r>
              <a:rPr lang="en-US" sz="1800" dirty="0"/>
              <a:t> </a:t>
            </a:r>
            <a:endParaRPr lang="en-US" sz="1800" dirty="0" smtClean="0"/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7581" y="3054799"/>
            <a:ext cx="5410200" cy="356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663787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 </a:t>
            </a:r>
            <a:r>
              <a:rPr lang="en-US" sz="2000" dirty="0" err="1" smtClean="0"/>
              <a:t>Protokol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Aplikasi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dirty="0" smtClean="0"/>
              <a:t>Web Clients </a:t>
            </a:r>
            <a:r>
              <a:rPr lang="en-US" dirty="0" err="1" smtClean="0"/>
              <a:t>dan</a:t>
            </a:r>
            <a:r>
              <a:rPr lang="en-US" dirty="0" smtClean="0"/>
              <a:t>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68" y="1259381"/>
            <a:ext cx="8733677" cy="1911522"/>
          </a:xfrm>
        </p:spPr>
        <p:txBody>
          <a:bodyPr/>
          <a:lstStyle/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800" dirty="0" err="1" smtClean="0"/>
              <a:t>Saat</a:t>
            </a:r>
            <a:r>
              <a:rPr lang="en-US" sz="1800" dirty="0" smtClean="0"/>
              <a:t> </a:t>
            </a:r>
            <a:r>
              <a:rPr lang="en-US" sz="1800" dirty="0" err="1" smtClean="0"/>
              <a:t>klien</a:t>
            </a:r>
            <a:r>
              <a:rPr lang="en-US" sz="1800" dirty="0" smtClean="0"/>
              <a:t> web </a:t>
            </a:r>
            <a:r>
              <a:rPr lang="en-US" sz="1800" dirty="0" err="1" smtClean="0"/>
              <a:t>menerima</a:t>
            </a:r>
            <a:r>
              <a:rPr lang="en-US" sz="1800" dirty="0" smtClean="0"/>
              <a:t> </a:t>
            </a:r>
            <a:r>
              <a:rPr lang="en-US" sz="1800" dirty="0" err="1" smtClean="0"/>
              <a:t>alamat</a:t>
            </a:r>
            <a:r>
              <a:rPr lang="en-US" sz="1800" dirty="0" smtClean="0"/>
              <a:t> IP </a:t>
            </a:r>
            <a:r>
              <a:rPr lang="en-US" sz="1800" dirty="0" err="1" smtClean="0"/>
              <a:t>dari</a:t>
            </a:r>
            <a:r>
              <a:rPr lang="en-US" sz="1800" dirty="0" smtClean="0"/>
              <a:t> server web, browser </a:t>
            </a:r>
            <a:r>
              <a:rPr lang="en-US" sz="1800" dirty="0" err="1" smtClean="0"/>
              <a:t>klien</a:t>
            </a: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menggunakan</a:t>
            </a:r>
            <a:r>
              <a:rPr lang="en-US" sz="1800" dirty="0" smtClean="0"/>
              <a:t> </a:t>
            </a:r>
            <a:r>
              <a:rPr lang="en-US" sz="1800" dirty="0" err="1" smtClean="0"/>
              <a:t>alamat</a:t>
            </a:r>
            <a:r>
              <a:rPr lang="en-US" sz="1800" dirty="0" smtClean="0"/>
              <a:t> IP </a:t>
            </a:r>
            <a:r>
              <a:rPr lang="en-US" sz="1800" dirty="0" err="1" smtClean="0"/>
              <a:t>dan</a:t>
            </a:r>
            <a:r>
              <a:rPr lang="en-US" sz="1800" dirty="0" smtClean="0"/>
              <a:t> port 80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meminta</a:t>
            </a:r>
            <a:r>
              <a:rPr lang="en-US" sz="1800" dirty="0" smtClean="0"/>
              <a:t> </a:t>
            </a:r>
            <a:r>
              <a:rPr lang="en-US" sz="1800" dirty="0" err="1" smtClean="0"/>
              <a:t>layanan</a:t>
            </a:r>
            <a:r>
              <a:rPr lang="en-US" sz="1800" dirty="0" smtClean="0"/>
              <a:t> web </a:t>
            </a:r>
            <a:r>
              <a:rPr lang="en-US" sz="1800" dirty="0" err="1" smtClean="0"/>
              <a:t>menggunakan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Hypertext Transfer Protocol (HTTP).</a:t>
            </a:r>
            <a:r>
              <a:rPr lang="en-US" sz="1800" dirty="0"/>
              <a:t> </a:t>
            </a:r>
            <a:endParaRPr lang="en-US" sz="1800" dirty="0" smtClean="0"/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endParaRPr lang="en-US" sz="1800" dirty="0"/>
          </a:p>
          <a:p>
            <a:pPr>
              <a:lnSpc>
                <a:spcPct val="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 err="1" smtClean="0"/>
              <a:t>HyperText</a:t>
            </a:r>
            <a:r>
              <a:rPr lang="en-US" sz="1800" dirty="0" smtClean="0"/>
              <a:t> Markup Language (HTML) coding </a:t>
            </a:r>
            <a:r>
              <a:rPr lang="en-US" sz="1800" dirty="0" err="1" smtClean="0"/>
              <a:t>memberitahu</a:t>
            </a:r>
            <a:r>
              <a:rPr lang="en-US" sz="1800" dirty="0" smtClean="0"/>
              <a:t> browser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bagaimana</a:t>
            </a:r>
            <a:r>
              <a:rPr lang="en-US" sz="1800" dirty="0" smtClean="0"/>
              <a:t> </a:t>
            </a:r>
            <a:r>
              <a:rPr lang="en-US" sz="1800" dirty="0" err="1" smtClean="0"/>
              <a:t>memformathalaman</a:t>
            </a:r>
            <a:r>
              <a:rPr lang="en-US" sz="1800" dirty="0" smtClean="0"/>
              <a:t> web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grafis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font </a:t>
            </a:r>
            <a:r>
              <a:rPr lang="en-US" sz="1800" dirty="0" err="1" smtClean="0"/>
              <a:t>apa</a:t>
            </a:r>
            <a:r>
              <a:rPr lang="en-US" sz="1800" dirty="0" smtClean="0"/>
              <a:t> yang </a:t>
            </a:r>
            <a:r>
              <a:rPr lang="en-US" sz="1800" dirty="0" err="1" smtClean="0"/>
              <a:t>akan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digunakan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868" y="3258767"/>
            <a:ext cx="4809045" cy="31292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3323" y="3239312"/>
            <a:ext cx="3742702" cy="183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sv-SE" sz="1800" dirty="0" smtClean="0"/>
              <a:t>Ada banyak web server dan klien web yang tersedia di pasaran. Protokol HTTP dan standar HTML memungkinkan server dan klien dari berbagai produsen ini bekerja sama secara mulus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116107050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 </a:t>
            </a:r>
            <a:r>
              <a:rPr lang="en-US" sz="2000" dirty="0" err="1" smtClean="0"/>
              <a:t>Protokol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Aplikasi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dirty="0" smtClean="0"/>
              <a:t>FTP Clients </a:t>
            </a:r>
            <a:r>
              <a:rPr lang="en-US" dirty="0" err="1" smtClean="0"/>
              <a:t>dan</a:t>
            </a:r>
            <a:r>
              <a:rPr lang="en-US" dirty="0" smtClean="0"/>
              <a:t>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107" y="5388495"/>
            <a:ext cx="8733677" cy="1196503"/>
          </a:xfrm>
        </p:spPr>
        <p:txBody>
          <a:bodyPr/>
          <a:lstStyle/>
          <a:p>
            <a:pPr>
              <a:lnSpc>
                <a:spcPct val="50000"/>
              </a:lnSpc>
              <a:spcBef>
                <a:spcPts val="600"/>
              </a:spcBef>
            </a:pP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800" dirty="0" smtClean="0"/>
              <a:t>File Transfer Protocol (FTP) </a:t>
            </a:r>
            <a:r>
              <a:rPr lang="en-US" sz="1800" dirty="0" err="1" smtClean="0"/>
              <a:t>menyediakan</a:t>
            </a:r>
            <a:r>
              <a:rPr lang="en-US" sz="1800" dirty="0" smtClean="0"/>
              <a:t> </a:t>
            </a:r>
            <a:r>
              <a:rPr lang="en-US" sz="1800" dirty="0" err="1" smtClean="0"/>
              <a:t>metode</a:t>
            </a:r>
            <a:r>
              <a:rPr lang="en-US" sz="1800" dirty="0" smtClean="0"/>
              <a:t> </a:t>
            </a:r>
            <a:r>
              <a:rPr lang="en-US" sz="1800" dirty="0" err="1" smtClean="0"/>
              <a:t>mudah</a:t>
            </a:r>
            <a:r>
              <a:rPr lang="en-US" sz="1800" dirty="0" smtClean="0"/>
              <a:t>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mentransfer</a:t>
            </a:r>
            <a:r>
              <a:rPr lang="en-US" sz="1800" dirty="0" smtClean="0"/>
              <a:t> file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</a:t>
            </a:r>
            <a:r>
              <a:rPr lang="en-US" sz="1800" dirty="0" err="1" smtClean="0"/>
              <a:t>satu</a:t>
            </a:r>
            <a:r>
              <a:rPr lang="en-US" sz="1800" dirty="0" smtClean="0"/>
              <a:t> </a:t>
            </a:r>
            <a:r>
              <a:rPr lang="en-US" sz="1800" dirty="0" err="1" smtClean="0"/>
              <a:t>komputer</a:t>
            </a:r>
            <a:r>
              <a:rPr lang="en-US" sz="1800" dirty="0" smtClean="0"/>
              <a:t> </a:t>
            </a:r>
            <a:r>
              <a:rPr lang="en-US" sz="1800" dirty="0" err="1" smtClean="0"/>
              <a:t>ke</a:t>
            </a:r>
            <a:r>
              <a:rPr lang="en-US" sz="1800" dirty="0" smtClean="0"/>
              <a:t> </a:t>
            </a:r>
            <a:r>
              <a:rPr lang="en-US" sz="1800" dirty="0" err="1" smtClean="0"/>
              <a:t>komputer</a:t>
            </a:r>
            <a:r>
              <a:rPr lang="en-US" sz="1800" dirty="0" smtClean="0"/>
              <a:t> </a:t>
            </a:r>
            <a:r>
              <a:rPr lang="en-US" sz="1800" dirty="0" err="1" smtClean="0"/>
              <a:t>lainnya</a:t>
            </a:r>
            <a:r>
              <a:rPr lang="en-US" sz="1800" dirty="0" smtClean="0"/>
              <a:t>. </a:t>
            </a:r>
            <a:r>
              <a:rPr lang="en-US" sz="1800" dirty="0" err="1" smtClean="0"/>
              <a:t>Ini</a:t>
            </a:r>
            <a:r>
              <a:rPr lang="en-US" sz="1800" dirty="0" smtClean="0"/>
              <a:t> </a:t>
            </a:r>
            <a:r>
              <a:rPr lang="en-US" sz="1800" dirty="0" err="1" smtClean="0"/>
              <a:t>juga</a:t>
            </a:r>
            <a:r>
              <a:rPr lang="en-US" sz="1800" dirty="0" smtClean="0"/>
              <a:t> </a:t>
            </a:r>
            <a:r>
              <a:rPr lang="en-US" sz="1800" dirty="0" err="1" smtClean="0"/>
              <a:t>memungkinkan</a:t>
            </a:r>
            <a:r>
              <a:rPr lang="en-US" sz="1800" dirty="0" smtClean="0"/>
              <a:t> </a:t>
            </a:r>
            <a:r>
              <a:rPr lang="en-US" sz="1800" dirty="0" err="1" smtClean="0"/>
              <a:t>klien</a:t>
            </a:r>
            <a:r>
              <a:rPr lang="en-US" sz="1800" dirty="0" smtClean="0"/>
              <a:t> </a:t>
            </a:r>
            <a:r>
              <a:rPr lang="en-US" sz="1800" dirty="0" err="1" smtClean="0"/>
              <a:t>mengelola</a:t>
            </a:r>
            <a:r>
              <a:rPr lang="en-US" sz="1800" dirty="0" smtClean="0"/>
              <a:t> file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</a:t>
            </a:r>
            <a:r>
              <a:rPr lang="en-US" sz="1800" dirty="0" err="1" smtClean="0"/>
              <a:t>dari</a:t>
            </a:r>
            <a:r>
              <a:rPr lang="en-US" sz="1800" dirty="0" smtClean="0"/>
              <a:t> </a:t>
            </a:r>
            <a:r>
              <a:rPr lang="en-US" sz="1800" dirty="0" err="1" smtClean="0"/>
              <a:t>jarak</a:t>
            </a:r>
            <a:r>
              <a:rPr lang="en-US" sz="1800" dirty="0" smtClean="0"/>
              <a:t> </a:t>
            </a:r>
            <a:r>
              <a:rPr lang="en-US" sz="1800" dirty="0" err="1" smtClean="0"/>
              <a:t>jauh</a:t>
            </a:r>
            <a:r>
              <a:rPr lang="en-US" sz="1800" dirty="0" smtClean="0"/>
              <a:t> </a:t>
            </a:r>
            <a:r>
              <a:rPr lang="en-US" sz="1800" dirty="0" err="1" smtClean="0"/>
              <a:t>mengirim</a:t>
            </a:r>
            <a:r>
              <a:rPr lang="en-US" sz="1800" dirty="0" smtClean="0"/>
              <a:t> </a:t>
            </a:r>
            <a:r>
              <a:rPr lang="en-US" sz="1800" dirty="0" err="1" smtClean="0"/>
              <a:t>perintah</a:t>
            </a:r>
            <a:r>
              <a:rPr lang="en-US" sz="1800" dirty="0" smtClean="0"/>
              <a:t> </a:t>
            </a:r>
            <a:r>
              <a:rPr lang="en-US" sz="1800" dirty="0" err="1" smtClean="0"/>
              <a:t>manajemen</a:t>
            </a:r>
            <a:r>
              <a:rPr lang="en-US" sz="1800" dirty="0" smtClean="0"/>
              <a:t> file </a:t>
            </a:r>
            <a:r>
              <a:rPr lang="en-US" sz="1800" dirty="0" err="1" smtClean="0"/>
              <a:t>seperti</a:t>
            </a:r>
            <a:r>
              <a:rPr lang="en-US" sz="1800" dirty="0" smtClean="0"/>
              <a:t> </a:t>
            </a:r>
            <a:r>
              <a:rPr lang="en-US" sz="1800" dirty="0" err="1" smtClean="0"/>
              <a:t>menghapus</a:t>
            </a:r>
            <a:r>
              <a:rPr lang="en-US" sz="1800" dirty="0" smtClean="0"/>
              <a:t> </a:t>
            </a:r>
            <a:r>
              <a:rPr lang="en-US" sz="1800" dirty="0" err="1" smtClean="0"/>
              <a:t>atau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</a:t>
            </a:r>
            <a:r>
              <a:rPr lang="en-US" sz="1800" dirty="0" err="1" smtClean="0"/>
              <a:t>mengganti</a:t>
            </a:r>
            <a:r>
              <a:rPr lang="en-US" sz="1800" dirty="0" smtClean="0"/>
              <a:t> </a:t>
            </a:r>
            <a:r>
              <a:rPr lang="en-US" sz="1800" dirty="0" err="1" smtClean="0"/>
              <a:t>nama</a:t>
            </a:r>
            <a:r>
              <a:rPr lang="en-US" sz="1800" dirty="0" smtClean="0"/>
              <a:t>.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mencapai</a:t>
            </a:r>
            <a:r>
              <a:rPr lang="en-US" sz="1800" dirty="0" smtClean="0"/>
              <a:t> </a:t>
            </a:r>
            <a:r>
              <a:rPr lang="en-US" sz="1800" dirty="0" err="1" smtClean="0"/>
              <a:t>hal</a:t>
            </a:r>
            <a:r>
              <a:rPr lang="en-US" sz="1800" dirty="0" smtClean="0"/>
              <a:t> </a:t>
            </a:r>
            <a:r>
              <a:rPr lang="en-US" sz="1800" dirty="0" err="1" smtClean="0"/>
              <a:t>ini,Layanan</a:t>
            </a:r>
            <a:r>
              <a:rPr lang="en-US" sz="1800" dirty="0" smtClean="0"/>
              <a:t> FTP </a:t>
            </a:r>
            <a:r>
              <a:rPr lang="en-US" sz="1800" dirty="0" err="1" smtClean="0"/>
              <a:t>menggunakan</a:t>
            </a:r>
            <a:r>
              <a:rPr lang="en-US" sz="1800" dirty="0" smtClean="0"/>
              <a:t> </a:t>
            </a:r>
            <a:r>
              <a:rPr lang="en-US" sz="1800" dirty="0" err="1" smtClean="0"/>
              <a:t>dua</a:t>
            </a:r>
            <a:r>
              <a:rPr lang="en-US" sz="1800" dirty="0" smtClean="0"/>
              <a:t> port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yang </a:t>
            </a:r>
            <a:r>
              <a:rPr lang="en-US" sz="1800" dirty="0" err="1" smtClean="0"/>
              <a:t>berbeda</a:t>
            </a:r>
            <a:r>
              <a:rPr lang="en-US" sz="1800" dirty="0" smtClean="0"/>
              <a:t>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berkomunikasi</a:t>
            </a:r>
            <a:r>
              <a:rPr lang="en-US" sz="1800" dirty="0" smtClean="0"/>
              <a:t> </a:t>
            </a:r>
            <a:r>
              <a:rPr lang="en-US" sz="1800" dirty="0" err="1" smtClean="0"/>
              <a:t>antara</a:t>
            </a:r>
            <a:r>
              <a:rPr lang="en-US" sz="1800" dirty="0" smtClean="0"/>
              <a:t> client </a:t>
            </a:r>
            <a:r>
              <a:rPr lang="en-US" sz="1800" dirty="0" err="1" smtClean="0"/>
              <a:t>dan</a:t>
            </a:r>
            <a:r>
              <a:rPr lang="en-US" sz="1800" dirty="0" smtClean="0"/>
              <a:t> server.</a:t>
            </a:r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368" y="1258963"/>
            <a:ext cx="6807835" cy="412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564969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 </a:t>
            </a:r>
            <a:r>
              <a:rPr lang="en-US" sz="2000" dirty="0" err="1" smtClean="0"/>
              <a:t>Protokol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Aplikasi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dirty="0" smtClean="0"/>
              <a:t>Virtual Terminals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48" y="1145043"/>
            <a:ext cx="8733677" cy="1734344"/>
          </a:xfrm>
        </p:spPr>
        <p:txBody>
          <a:bodyPr/>
          <a:lstStyle/>
          <a:p>
            <a:pPr>
              <a:lnSpc>
                <a:spcPct val="50000"/>
              </a:lnSpc>
              <a:spcBef>
                <a:spcPts val="600"/>
              </a:spcBef>
            </a:pP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800" dirty="0" smtClean="0"/>
              <a:t>Telnet </a:t>
            </a:r>
            <a:r>
              <a:rPr lang="en-US" sz="1800" dirty="0" err="1" smtClean="0"/>
              <a:t>menggunakan</a:t>
            </a:r>
            <a:r>
              <a:rPr lang="en-US" sz="1800" dirty="0" smtClean="0"/>
              <a:t> </a:t>
            </a:r>
            <a:r>
              <a:rPr lang="en-US" sz="1800" dirty="0" err="1" smtClean="0"/>
              <a:t>perangkat</a:t>
            </a:r>
            <a:r>
              <a:rPr lang="en-US" sz="1800" dirty="0" smtClean="0"/>
              <a:t> </a:t>
            </a:r>
            <a:r>
              <a:rPr lang="en-US" sz="1800" dirty="0" err="1" smtClean="0"/>
              <a:t>lunak</a:t>
            </a:r>
            <a:r>
              <a:rPr lang="en-US" sz="1800" dirty="0" smtClean="0"/>
              <a:t>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membuat</a:t>
            </a:r>
            <a:r>
              <a:rPr lang="en-US" sz="1800" dirty="0" smtClean="0"/>
              <a:t> </a:t>
            </a:r>
            <a:r>
              <a:rPr lang="en-US" sz="1800" dirty="0" err="1" smtClean="0"/>
              <a:t>perangkat</a:t>
            </a:r>
            <a:r>
              <a:rPr lang="en-US" sz="1800" dirty="0" smtClean="0"/>
              <a:t> virtual yang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menyediakan</a:t>
            </a:r>
            <a:r>
              <a:rPr lang="en-US" sz="1800" dirty="0" smtClean="0"/>
              <a:t> </a:t>
            </a:r>
            <a:r>
              <a:rPr lang="en-US" sz="1800" dirty="0" err="1" smtClean="0"/>
              <a:t>fitur</a:t>
            </a:r>
            <a:r>
              <a:rPr lang="en-US" sz="1800" dirty="0" smtClean="0"/>
              <a:t> yang </a:t>
            </a:r>
            <a:r>
              <a:rPr lang="en-US" sz="1800" dirty="0" err="1" smtClean="0"/>
              <a:t>sama</a:t>
            </a:r>
            <a:r>
              <a:rPr lang="en-US" sz="1800" dirty="0" smtClean="0"/>
              <a:t> </a:t>
            </a:r>
            <a:r>
              <a:rPr lang="en-US" sz="1800" dirty="0" err="1" smtClean="0"/>
              <a:t>sesi</a:t>
            </a:r>
            <a:r>
              <a:rPr lang="en-US" sz="1800" dirty="0" smtClean="0"/>
              <a:t> terminal </a:t>
            </a:r>
            <a:r>
              <a:rPr lang="en-US" sz="1800" dirty="0" err="1" smtClean="0"/>
              <a:t>dengan</a:t>
            </a:r>
            <a:r>
              <a:rPr lang="en-US" sz="1800" dirty="0" smtClean="0"/>
              <a:t> </a:t>
            </a:r>
            <a:r>
              <a:rPr lang="en-US" sz="1800" dirty="0" err="1" smtClean="0"/>
              <a:t>akses</a:t>
            </a:r>
            <a:r>
              <a:rPr lang="en-US" sz="1800" dirty="0" smtClean="0"/>
              <a:t> </a:t>
            </a:r>
            <a:r>
              <a:rPr lang="en-US" sz="1800" dirty="0" err="1" smtClean="0"/>
              <a:t>ke</a:t>
            </a:r>
            <a:r>
              <a:rPr lang="en-US" sz="1800" dirty="0" smtClean="0"/>
              <a:t> </a:t>
            </a:r>
            <a:r>
              <a:rPr lang="en-US" sz="1800" dirty="0" err="1" smtClean="0"/>
              <a:t>antarmuka</a:t>
            </a:r>
            <a:r>
              <a:rPr lang="en-US" sz="1800" dirty="0" smtClean="0"/>
              <a:t> </a:t>
            </a:r>
            <a:r>
              <a:rPr lang="en-US" sz="1800" dirty="0" err="1" smtClean="0"/>
              <a:t>baris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perintah</a:t>
            </a:r>
            <a:r>
              <a:rPr lang="en-US" sz="1800" dirty="0" smtClean="0"/>
              <a:t> server (CLI).</a:t>
            </a:r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endParaRPr lang="en-US" sz="1800" dirty="0"/>
          </a:p>
          <a:p>
            <a:pPr>
              <a:lnSpc>
                <a:spcPct val="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 smtClean="0"/>
              <a:t>SSH </a:t>
            </a:r>
            <a:r>
              <a:rPr lang="en-US" sz="1800" dirty="0" err="1" smtClean="0"/>
              <a:t>menyediakan</a:t>
            </a:r>
            <a:r>
              <a:rPr lang="en-US" sz="1800" dirty="0" smtClean="0"/>
              <a:t> remote login yang </a:t>
            </a:r>
            <a:r>
              <a:rPr lang="en-US" sz="1800" dirty="0" err="1" smtClean="0"/>
              <a:t>aman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layanan</a:t>
            </a:r>
            <a:r>
              <a:rPr lang="en-US" sz="1800" dirty="0" smtClean="0"/>
              <a:t> </a:t>
            </a:r>
            <a:r>
              <a:rPr lang="en-US" sz="1800" dirty="0" err="1" smtClean="0"/>
              <a:t>jaringan</a:t>
            </a:r>
            <a:r>
              <a:rPr lang="en-US" sz="1800" dirty="0" smtClean="0"/>
              <a:t> </a:t>
            </a:r>
            <a:r>
              <a:rPr lang="en-US" sz="1800" dirty="0" err="1" smtClean="0"/>
              <a:t>aman</a:t>
            </a:r>
            <a:r>
              <a:rPr lang="en-US" sz="1800" dirty="0" smtClean="0"/>
              <a:t> </a:t>
            </a:r>
            <a:r>
              <a:rPr lang="en-US" sz="1800" dirty="0" err="1" smtClean="0"/>
              <a:t>lainnya</a:t>
            </a:r>
            <a:r>
              <a:rPr lang="en-US" sz="1800" dirty="0" smtClean="0"/>
              <a:t>.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Juga</a:t>
            </a:r>
            <a:r>
              <a:rPr lang="en-US" sz="1800" dirty="0" smtClean="0"/>
              <a:t> </a:t>
            </a:r>
            <a:r>
              <a:rPr lang="en-US" sz="1800" dirty="0" err="1" smtClean="0"/>
              <a:t>memberikan</a:t>
            </a:r>
            <a:r>
              <a:rPr lang="en-US" sz="1800" dirty="0" smtClean="0"/>
              <a:t> </a:t>
            </a:r>
            <a:r>
              <a:rPr lang="en-US" sz="1800" dirty="0" err="1" smtClean="0"/>
              <a:t>otentikasi</a:t>
            </a:r>
            <a:r>
              <a:rPr lang="en-US" sz="1800" dirty="0" smtClean="0"/>
              <a:t> yang </a:t>
            </a:r>
            <a:r>
              <a:rPr lang="en-US" sz="1800" dirty="0" err="1" smtClean="0"/>
              <a:t>lebih</a:t>
            </a:r>
            <a:r>
              <a:rPr lang="en-US" sz="1800" dirty="0" smtClean="0"/>
              <a:t> </a:t>
            </a:r>
            <a:r>
              <a:rPr lang="en-US" sz="1800" dirty="0" err="1" smtClean="0"/>
              <a:t>kuat</a:t>
            </a:r>
            <a:r>
              <a:rPr lang="en-US" sz="1800" dirty="0" smtClean="0"/>
              <a:t> </a:t>
            </a:r>
            <a:r>
              <a:rPr lang="en-US" sz="1800" dirty="0" err="1" smtClean="0"/>
              <a:t>daripada</a:t>
            </a:r>
            <a:r>
              <a:rPr lang="en-US" sz="1800" dirty="0" smtClean="0"/>
              <a:t> Telnet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mendukung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pengangkutan</a:t>
            </a:r>
            <a:r>
              <a:rPr lang="en-US" sz="1800" dirty="0" smtClean="0"/>
              <a:t> </a:t>
            </a:r>
            <a:r>
              <a:rPr lang="en-US" sz="1800" dirty="0" err="1" smtClean="0"/>
              <a:t>sesi</a:t>
            </a:r>
            <a:r>
              <a:rPr lang="en-US" sz="1800" dirty="0" smtClean="0"/>
              <a:t> data </a:t>
            </a:r>
            <a:r>
              <a:rPr lang="en-US" sz="1800" dirty="0" err="1" smtClean="0"/>
              <a:t>menggunakan</a:t>
            </a:r>
            <a:r>
              <a:rPr lang="en-US" sz="1800" dirty="0" smtClean="0"/>
              <a:t> </a:t>
            </a:r>
            <a:r>
              <a:rPr lang="en-US" sz="1800" dirty="0" err="1" smtClean="0"/>
              <a:t>enkripsi</a:t>
            </a:r>
            <a:r>
              <a:rPr lang="en-US" sz="1800" dirty="0" smtClean="0"/>
              <a:t> </a:t>
            </a:r>
            <a:r>
              <a:rPr lang="en-US" sz="1800" dirty="0" err="1" smtClean="0"/>
              <a:t>Profesional</a:t>
            </a:r>
            <a:r>
              <a:rPr lang="en-US" sz="1800" dirty="0" smtClean="0"/>
              <a:t> </a:t>
            </a:r>
            <a:r>
              <a:rPr lang="en-US" sz="1800" dirty="0" err="1" smtClean="0"/>
              <a:t>jaringan</a:t>
            </a:r>
            <a:r>
              <a:rPr lang="en-US" sz="1800" dirty="0" smtClean="0"/>
              <a:t> </a:t>
            </a:r>
            <a:r>
              <a:rPr lang="en-US" sz="1800" dirty="0" err="1" smtClean="0"/>
              <a:t>harus</a:t>
            </a:r>
            <a:r>
              <a:rPr lang="en-US" sz="1800" dirty="0" smtClean="0"/>
              <a:t> </a:t>
            </a:r>
            <a:r>
              <a:rPr lang="en-US" sz="1800" dirty="0" err="1" smtClean="0"/>
              <a:t>selalu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menggunakan</a:t>
            </a:r>
            <a:r>
              <a:rPr lang="en-US" sz="1800" dirty="0" smtClean="0"/>
              <a:t> SSH </a:t>
            </a:r>
            <a:r>
              <a:rPr lang="en-US" sz="1800" dirty="0" err="1" smtClean="0"/>
              <a:t>di</a:t>
            </a:r>
            <a:r>
              <a:rPr lang="en-US" sz="1800" dirty="0" smtClean="0"/>
              <a:t> </a:t>
            </a:r>
            <a:r>
              <a:rPr lang="en-US" sz="1800" dirty="0" err="1" smtClean="0"/>
              <a:t>tempat</a:t>
            </a:r>
            <a:r>
              <a:rPr lang="en-US" sz="1800" dirty="0" smtClean="0"/>
              <a:t> Telnet, </a:t>
            </a:r>
            <a:r>
              <a:rPr lang="en-US" sz="1800" dirty="0" err="1" smtClean="0"/>
              <a:t>bila</a:t>
            </a:r>
            <a:r>
              <a:rPr lang="en-US" sz="1800" dirty="0" smtClean="0"/>
              <a:t> </a:t>
            </a:r>
            <a:r>
              <a:rPr lang="en-US" sz="1800" dirty="0" err="1" smtClean="0"/>
              <a:t>memungkinkan</a:t>
            </a:r>
            <a:endParaRPr lang="en-US" sz="1800" dirty="0" smtClean="0"/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432" y="3377380"/>
            <a:ext cx="7439025" cy="302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949358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 </a:t>
            </a:r>
            <a:r>
              <a:rPr lang="en-US" sz="2000" dirty="0" err="1" smtClean="0"/>
              <a:t>Protokol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Aplikasi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dirty="0" smtClean="0"/>
              <a:t>Email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Pesan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48" y="1232592"/>
            <a:ext cx="8733677" cy="3952252"/>
          </a:xfrm>
        </p:spPr>
        <p:txBody>
          <a:bodyPr/>
          <a:lstStyle/>
          <a:p>
            <a:pPr>
              <a:lnSpc>
                <a:spcPct val="50000"/>
              </a:lnSpc>
              <a:spcBef>
                <a:spcPts val="600"/>
              </a:spcBef>
            </a:pP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800" dirty="0" err="1" smtClean="0"/>
              <a:t>Klien</a:t>
            </a:r>
            <a:r>
              <a:rPr lang="en-US" sz="1800" dirty="0" smtClean="0"/>
              <a:t> Email </a:t>
            </a:r>
            <a:r>
              <a:rPr lang="en-US" sz="1800" dirty="0" err="1" smtClean="0"/>
              <a:t>dan</a:t>
            </a:r>
            <a:r>
              <a:rPr lang="en-US" sz="1800" dirty="0" smtClean="0"/>
              <a:t> Server - </a:t>
            </a:r>
            <a:r>
              <a:rPr lang="en-US" sz="1800" dirty="0" err="1" smtClean="0"/>
              <a:t>Setiap</a:t>
            </a:r>
            <a:r>
              <a:rPr lang="en-US" sz="1800" dirty="0" smtClean="0"/>
              <a:t> server email </a:t>
            </a:r>
            <a:r>
              <a:rPr lang="en-US" sz="1800" dirty="0" err="1" smtClean="0"/>
              <a:t>menerima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menyimpan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email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pengguna</a:t>
            </a:r>
            <a:r>
              <a:rPr lang="en-US" sz="1800" dirty="0" smtClean="0"/>
              <a:t> yang </a:t>
            </a:r>
            <a:r>
              <a:rPr lang="en-US" sz="1800" dirty="0" err="1" smtClean="0"/>
              <a:t>memiliki</a:t>
            </a:r>
            <a:r>
              <a:rPr lang="en-US" sz="1800" dirty="0" smtClean="0"/>
              <a:t> </a:t>
            </a:r>
            <a:r>
              <a:rPr lang="en-US" sz="1800" dirty="0" err="1" smtClean="0"/>
              <a:t>kotak</a:t>
            </a:r>
            <a:r>
              <a:rPr lang="en-US" sz="1800" dirty="0" smtClean="0"/>
              <a:t> </a:t>
            </a:r>
            <a:r>
              <a:rPr lang="en-US" sz="1800" dirty="0" err="1" smtClean="0"/>
              <a:t>pesan</a:t>
            </a:r>
            <a:r>
              <a:rPr lang="en-US" sz="1800" dirty="0" smtClean="0"/>
              <a:t> yang </a:t>
            </a:r>
            <a:r>
              <a:rPr lang="en-US" sz="1800" dirty="0" err="1" smtClean="0"/>
              <a:t>dikonfigurasi</a:t>
            </a:r>
            <a:r>
              <a:rPr lang="en-US" sz="1800" dirty="0" smtClean="0"/>
              <a:t> </a:t>
            </a:r>
            <a:r>
              <a:rPr lang="en-US" sz="1800" dirty="0" err="1" smtClean="0"/>
              <a:t>pada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server </a:t>
            </a:r>
            <a:r>
              <a:rPr lang="en-US" sz="1800" dirty="0" err="1" smtClean="0"/>
              <a:t>surat</a:t>
            </a:r>
            <a:r>
              <a:rPr lang="en-US" sz="1800" dirty="0" smtClean="0"/>
              <a:t> </a:t>
            </a:r>
            <a:r>
              <a:rPr lang="en-US" sz="1800" dirty="0" err="1" smtClean="0"/>
              <a:t>itu</a:t>
            </a:r>
            <a:r>
              <a:rPr lang="en-US" sz="1800" dirty="0" smtClean="0"/>
              <a:t>. </a:t>
            </a:r>
            <a:r>
              <a:rPr lang="en-US" sz="1800" dirty="0" err="1" smtClean="0"/>
              <a:t>Setiap</a:t>
            </a:r>
            <a:r>
              <a:rPr lang="en-US" sz="1800" dirty="0" smtClean="0"/>
              <a:t> </a:t>
            </a:r>
            <a:r>
              <a:rPr lang="en-US" sz="1800" dirty="0" err="1" smtClean="0"/>
              <a:t>pengguna</a:t>
            </a:r>
            <a:r>
              <a:rPr lang="en-US" sz="1800" dirty="0" smtClean="0"/>
              <a:t> </a:t>
            </a:r>
            <a:r>
              <a:rPr lang="en-US" sz="1800" dirty="0" err="1" smtClean="0"/>
              <a:t>dengan</a:t>
            </a:r>
            <a:r>
              <a:rPr lang="en-US" sz="1800" dirty="0" smtClean="0"/>
              <a:t> </a:t>
            </a:r>
            <a:r>
              <a:rPr lang="en-US" sz="1800" dirty="0" err="1" smtClean="0"/>
              <a:t>kotak</a:t>
            </a:r>
            <a:r>
              <a:rPr lang="en-US" sz="1800" dirty="0" smtClean="0"/>
              <a:t> </a:t>
            </a:r>
            <a:r>
              <a:rPr lang="en-US" sz="1800" dirty="0" err="1" smtClean="0"/>
              <a:t>pesan</a:t>
            </a:r>
            <a:r>
              <a:rPr lang="en-US" sz="1800" dirty="0" smtClean="0"/>
              <a:t> </a:t>
            </a:r>
            <a:r>
              <a:rPr lang="en-US" sz="1800" dirty="0" err="1" smtClean="0"/>
              <a:t>harus</a:t>
            </a:r>
            <a:r>
              <a:rPr lang="en-US" sz="1800" dirty="0" smtClean="0"/>
              <a:t> </a:t>
            </a:r>
            <a:r>
              <a:rPr lang="en-US" sz="1800" dirty="0" err="1" smtClean="0"/>
              <a:t>lalu</a:t>
            </a:r>
            <a:r>
              <a:rPr lang="en-US" sz="1800" dirty="0" smtClean="0"/>
              <a:t> </a:t>
            </a:r>
            <a:r>
              <a:rPr lang="en-US" sz="1800" dirty="0" err="1" smtClean="0"/>
              <a:t>gunakan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email client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mengakses</a:t>
            </a:r>
            <a:r>
              <a:rPr lang="en-US" sz="1800" dirty="0" smtClean="0"/>
              <a:t> mail server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baca</a:t>
            </a:r>
            <a:r>
              <a:rPr lang="en-US" sz="1800" dirty="0" smtClean="0"/>
              <a:t> </a:t>
            </a:r>
            <a:r>
              <a:rPr lang="en-US" sz="1800" dirty="0" err="1" smtClean="0"/>
              <a:t>pesan-pesan</a:t>
            </a:r>
            <a:r>
              <a:rPr lang="en-US" sz="1800" dirty="0" smtClean="0"/>
              <a:t> </a:t>
            </a:r>
            <a:r>
              <a:rPr lang="en-US" sz="1800" dirty="0" err="1" smtClean="0"/>
              <a:t>ini</a:t>
            </a:r>
            <a:r>
              <a:rPr lang="en-US" sz="1800" dirty="0" smtClean="0"/>
              <a:t>.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800" dirty="0" err="1" smtClean="0"/>
              <a:t>Protokol</a:t>
            </a:r>
            <a:r>
              <a:rPr lang="en-US" sz="1800" dirty="0" smtClean="0"/>
              <a:t> Email - </a:t>
            </a:r>
            <a:r>
              <a:rPr lang="en-US" sz="1800" dirty="0" err="1" smtClean="0"/>
              <a:t>Berbagai</a:t>
            </a:r>
            <a:r>
              <a:rPr lang="en-US" sz="1800" dirty="0" smtClean="0"/>
              <a:t> </a:t>
            </a:r>
            <a:r>
              <a:rPr lang="en-US" sz="1800" dirty="0" err="1" smtClean="0"/>
              <a:t>protokol</a:t>
            </a:r>
            <a:r>
              <a:rPr lang="en-US" sz="1800" dirty="0" smtClean="0"/>
              <a:t> </a:t>
            </a:r>
            <a:r>
              <a:rPr lang="en-US" sz="1800" dirty="0" err="1" smtClean="0"/>
              <a:t>aplikasi</a:t>
            </a:r>
            <a:r>
              <a:rPr lang="en-US" sz="1800" dirty="0" smtClean="0"/>
              <a:t> yang </a:t>
            </a:r>
            <a:r>
              <a:rPr lang="en-US" sz="1800" dirty="0" err="1" smtClean="0"/>
              <a:t>digunakan</a:t>
            </a:r>
            <a:r>
              <a:rPr lang="en-US" sz="1800" dirty="0" smtClean="0"/>
              <a:t> </a:t>
            </a:r>
            <a:r>
              <a:rPr lang="en-US" sz="1800" dirty="0" err="1" smtClean="0"/>
              <a:t>dalam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memproses</a:t>
            </a:r>
            <a:r>
              <a:rPr lang="en-US" sz="1800" dirty="0" smtClean="0"/>
              <a:t> email </a:t>
            </a:r>
            <a:r>
              <a:rPr lang="en-US" sz="1800" dirty="0" err="1" smtClean="0"/>
              <a:t>meliputi</a:t>
            </a:r>
            <a:r>
              <a:rPr lang="en-US" sz="1800" dirty="0" smtClean="0"/>
              <a:t> SMTP, POP3, </a:t>
            </a:r>
            <a:r>
              <a:rPr lang="en-US" sz="1800" dirty="0" err="1" smtClean="0"/>
              <a:t>dan</a:t>
            </a:r>
            <a:r>
              <a:rPr lang="en-US" sz="1800" dirty="0" smtClean="0"/>
              <a:t> IMAP4.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800" dirty="0" smtClean="0"/>
              <a:t>Instant Messaging (IM) - </a:t>
            </a:r>
            <a:r>
              <a:rPr lang="en-US" sz="1800" dirty="0" err="1" smtClean="0"/>
              <a:t>Aplikasi</a:t>
            </a:r>
            <a:r>
              <a:rPr lang="en-US" sz="1800" dirty="0" smtClean="0"/>
              <a:t> IM </a:t>
            </a:r>
            <a:r>
              <a:rPr lang="en-US" sz="1800" dirty="0" err="1" smtClean="0"/>
              <a:t>memerlukan</a:t>
            </a:r>
            <a:r>
              <a:rPr lang="en-US" sz="1800" dirty="0" smtClean="0"/>
              <a:t> </a:t>
            </a:r>
            <a:r>
              <a:rPr lang="en-US" sz="1800" dirty="0" err="1" smtClean="0"/>
              <a:t>konfigurasi</a:t>
            </a:r>
            <a:r>
              <a:rPr lang="en-US" sz="1800" dirty="0" smtClean="0"/>
              <a:t> minimal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beroperasi</a:t>
            </a:r>
            <a:r>
              <a:rPr lang="en-US" sz="1800" dirty="0" smtClean="0"/>
              <a:t>. </a:t>
            </a:r>
            <a:r>
              <a:rPr lang="en-US" sz="1800" dirty="0" err="1" smtClean="0"/>
              <a:t>Setelah</a:t>
            </a:r>
            <a:r>
              <a:rPr lang="en-US" sz="1800" dirty="0" smtClean="0"/>
              <a:t> client </a:t>
            </a:r>
            <a:r>
              <a:rPr lang="en-US" sz="1800" dirty="0" err="1" smtClean="0"/>
              <a:t>diunduh</a:t>
            </a:r>
            <a:r>
              <a:rPr lang="en-US" sz="1800" dirty="0" smtClean="0"/>
              <a:t>, </a:t>
            </a:r>
            <a:r>
              <a:rPr lang="en-US" sz="1800" dirty="0" err="1" smtClean="0"/>
              <a:t>semua</a:t>
            </a:r>
            <a:r>
              <a:rPr lang="en-US" sz="1800" dirty="0" smtClean="0"/>
              <a:t> yang </a:t>
            </a:r>
            <a:r>
              <a:rPr lang="en-US" sz="1800" dirty="0" err="1" smtClean="0"/>
              <a:t>dibutuhkan</a:t>
            </a:r>
            <a:r>
              <a:rPr lang="en-US" sz="1800" dirty="0" smtClean="0"/>
              <a:t> </a:t>
            </a:r>
            <a:r>
              <a:rPr lang="en-US" sz="1800" dirty="0" err="1" smtClean="0"/>
              <a:t>adalah</a:t>
            </a: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memasukkan</a:t>
            </a:r>
            <a:r>
              <a:rPr lang="en-US" sz="1800" dirty="0" smtClean="0"/>
              <a:t> username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informasi</a:t>
            </a:r>
            <a:r>
              <a:rPr lang="en-US" sz="1800" dirty="0" smtClean="0"/>
              <a:t> password </a:t>
            </a:r>
            <a:r>
              <a:rPr lang="en-US" sz="1800" dirty="0" err="1" smtClean="0"/>
              <a:t>Selain</a:t>
            </a:r>
            <a:r>
              <a:rPr lang="en-US" sz="1800" dirty="0" smtClean="0"/>
              <a:t> </a:t>
            </a:r>
            <a:r>
              <a:rPr lang="en-US" sz="1800" dirty="0" err="1" smtClean="0"/>
              <a:t>pesan</a:t>
            </a:r>
            <a:r>
              <a:rPr lang="en-US" sz="1800" dirty="0" smtClean="0"/>
              <a:t> </a:t>
            </a:r>
            <a:r>
              <a:rPr lang="en-US" sz="1800" dirty="0" err="1" smtClean="0"/>
              <a:t>teks</a:t>
            </a:r>
            <a:r>
              <a:rPr lang="en-US" sz="1800" dirty="0" smtClean="0"/>
              <a:t>, IM </a:t>
            </a:r>
            <a:r>
              <a:rPr lang="en-US" sz="1800" dirty="0" err="1" smtClean="0"/>
              <a:t>bisa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mendukung</a:t>
            </a:r>
            <a:r>
              <a:rPr lang="en-US" sz="1800" dirty="0" smtClean="0"/>
              <a:t> transfer </a:t>
            </a:r>
            <a:r>
              <a:rPr lang="en-US" sz="1800" dirty="0" err="1" smtClean="0"/>
              <a:t>dokumen</a:t>
            </a:r>
            <a:r>
              <a:rPr lang="en-US" sz="1800" dirty="0" smtClean="0"/>
              <a:t>, video, </a:t>
            </a:r>
            <a:r>
              <a:rPr lang="en-US" sz="1800" dirty="0" err="1" smtClean="0"/>
              <a:t>musik</a:t>
            </a:r>
            <a:r>
              <a:rPr lang="en-US" sz="1800" dirty="0" smtClean="0"/>
              <a:t>, </a:t>
            </a:r>
            <a:r>
              <a:rPr lang="en-US" sz="1800" dirty="0" err="1" smtClean="0"/>
              <a:t>dan</a:t>
            </a:r>
            <a:r>
              <a:rPr lang="en-US" sz="1800" dirty="0" smtClean="0"/>
              <a:t> file audio.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800" dirty="0" err="1" smtClean="0"/>
              <a:t>Panggilan</a:t>
            </a:r>
            <a:r>
              <a:rPr lang="en-US" sz="1800" dirty="0" smtClean="0"/>
              <a:t> </a:t>
            </a:r>
            <a:r>
              <a:rPr lang="en-US" sz="1800" dirty="0" err="1" smtClean="0"/>
              <a:t>Telepon</a:t>
            </a:r>
            <a:r>
              <a:rPr lang="en-US" sz="1800" dirty="0" smtClean="0"/>
              <a:t> Internet - </a:t>
            </a:r>
            <a:r>
              <a:rPr lang="en-US" sz="1800" dirty="0" err="1" smtClean="0"/>
              <a:t>Klien</a:t>
            </a:r>
            <a:r>
              <a:rPr lang="en-US" sz="1800" dirty="0" smtClean="0"/>
              <a:t> telephony Internet </a:t>
            </a:r>
            <a:r>
              <a:rPr lang="en-US" sz="1800" dirty="0" err="1" smtClean="0"/>
              <a:t>menggunakan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teknologi</a:t>
            </a:r>
            <a:r>
              <a:rPr lang="en-US" sz="1800" dirty="0" smtClean="0"/>
              <a:t> peer-to-peer </a:t>
            </a:r>
            <a:r>
              <a:rPr lang="en-US" sz="1800" dirty="0" err="1" smtClean="0"/>
              <a:t>mirip</a:t>
            </a:r>
            <a:r>
              <a:rPr lang="en-US" sz="1800" dirty="0" smtClean="0"/>
              <a:t> </a:t>
            </a:r>
            <a:r>
              <a:rPr lang="en-US" sz="1800" dirty="0" err="1" smtClean="0"/>
              <a:t>dengan</a:t>
            </a:r>
            <a:r>
              <a:rPr lang="en-US" sz="1800" dirty="0" smtClean="0"/>
              <a:t> yang </a:t>
            </a:r>
            <a:r>
              <a:rPr lang="en-US" sz="1800" dirty="0" err="1" smtClean="0"/>
              <a:t>digunakan</a:t>
            </a:r>
            <a:r>
              <a:rPr lang="en-US" sz="1800" dirty="0" smtClean="0"/>
              <a:t> </a:t>
            </a:r>
            <a:r>
              <a:rPr lang="en-US" sz="1800" dirty="0" err="1" smtClean="0"/>
              <a:t>oleh</a:t>
            </a:r>
            <a:r>
              <a:rPr lang="en-US" sz="1800" dirty="0" smtClean="0"/>
              <a:t> instant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messaging. IP telephony </a:t>
            </a:r>
            <a:r>
              <a:rPr lang="en-US" sz="1800" dirty="0" err="1" smtClean="0"/>
              <a:t>menggunakan</a:t>
            </a:r>
            <a:r>
              <a:rPr lang="en-US" sz="1800" dirty="0" smtClean="0"/>
              <a:t> Voice over IP (VoIP) yang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mengubah</a:t>
            </a:r>
            <a:r>
              <a:rPr lang="en-US" sz="1800" dirty="0" smtClean="0"/>
              <a:t> </a:t>
            </a:r>
            <a:r>
              <a:rPr lang="en-US" sz="1800" dirty="0" err="1" smtClean="0"/>
              <a:t>sinyal</a:t>
            </a:r>
            <a:r>
              <a:rPr lang="en-US" sz="1800" dirty="0" smtClean="0"/>
              <a:t> </a:t>
            </a:r>
            <a:r>
              <a:rPr lang="en-US" sz="1800" dirty="0" err="1" smtClean="0"/>
              <a:t>suara</a:t>
            </a:r>
            <a:r>
              <a:rPr lang="en-US" sz="1800" dirty="0" smtClean="0"/>
              <a:t> analog </a:t>
            </a:r>
            <a:r>
              <a:rPr lang="en-US" sz="1800" dirty="0" err="1" smtClean="0"/>
              <a:t>menjadi</a:t>
            </a:r>
            <a:r>
              <a:rPr lang="en-US" sz="1800" dirty="0" smtClean="0"/>
              <a:t> data digital. </a:t>
            </a:r>
            <a:r>
              <a:rPr lang="en-US" sz="1800" dirty="0" err="1" smtClean="0"/>
              <a:t>Suara</a:t>
            </a:r>
            <a:r>
              <a:rPr lang="en-US" sz="1800" dirty="0" smtClean="0"/>
              <a:t> Data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dienkapsulasi</a:t>
            </a:r>
            <a:r>
              <a:rPr lang="en-US" sz="1800" dirty="0" smtClean="0"/>
              <a:t> </a:t>
            </a:r>
            <a:r>
              <a:rPr lang="en-US" sz="1800" dirty="0" err="1" smtClean="0"/>
              <a:t>ke</a:t>
            </a:r>
            <a:r>
              <a:rPr lang="en-US" sz="1800" dirty="0" smtClean="0"/>
              <a:t> </a:t>
            </a:r>
            <a:r>
              <a:rPr lang="en-US" sz="1800" dirty="0" err="1" smtClean="0"/>
              <a:t>dalam</a:t>
            </a:r>
            <a:r>
              <a:rPr lang="en-US" sz="1800" dirty="0" smtClean="0"/>
              <a:t> </a:t>
            </a:r>
            <a:r>
              <a:rPr lang="en-US" sz="1800" dirty="0" err="1" smtClean="0"/>
              <a:t>paket</a:t>
            </a:r>
            <a:r>
              <a:rPr lang="en-US" sz="1800" dirty="0" smtClean="0"/>
              <a:t> IP yang </a:t>
            </a:r>
            <a:r>
              <a:rPr lang="en-US" sz="1800" dirty="0" err="1" smtClean="0"/>
              <a:t>membawa</a:t>
            </a:r>
            <a:r>
              <a:rPr lang="en-US" sz="1800" dirty="0" smtClean="0"/>
              <a:t> </a:t>
            </a:r>
            <a:r>
              <a:rPr lang="en-US" sz="1800" dirty="0" err="1" smtClean="0"/>
              <a:t>panggilan</a:t>
            </a:r>
            <a:r>
              <a:rPr lang="en-US" sz="1800" dirty="0" smtClean="0"/>
              <a:t> </a:t>
            </a:r>
            <a:r>
              <a:rPr lang="en-US" sz="1800" dirty="0" err="1" smtClean="0"/>
              <a:t>telepon</a:t>
            </a:r>
            <a:r>
              <a:rPr lang="en-US" sz="1800" dirty="0" smtClean="0"/>
              <a:t> </a:t>
            </a:r>
            <a:r>
              <a:rPr lang="en-US" sz="1800" dirty="0" err="1" smtClean="0"/>
              <a:t>melalui</a:t>
            </a:r>
            <a:r>
              <a:rPr lang="en-US" sz="1800" dirty="0" smtClean="0"/>
              <a:t> </a:t>
            </a:r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jaringan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317858973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121858" name="Picture 3" descr="CNA_largo-on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1703681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xmlns="" val="7253826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Bab</a:t>
            </a:r>
            <a:r>
              <a:rPr lang="en-US" dirty="0" smtClean="0"/>
              <a:t> 5 - </a:t>
            </a:r>
            <a:r>
              <a:rPr lang="en-US" dirty="0" err="1" smtClean="0"/>
              <a:t>Bagian</a:t>
            </a:r>
            <a:r>
              <a:rPr lang="en-US" dirty="0" smtClean="0"/>
              <a:t> &amp; </a:t>
            </a:r>
            <a:r>
              <a:rPr lang="en-US" dirty="0" err="1" smtClean="0"/>
              <a:t>Tujuan</a:t>
            </a:r>
            <a:endParaRPr lang="en-US" dirty="0" smtClean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5.1 </a:t>
            </a:r>
            <a:r>
              <a:rPr lang="sv-SE" dirty="0" smtClean="0"/>
              <a:t>Bagaimana Klien dan Server Bekerja Bersama</a:t>
            </a:r>
            <a:endParaRPr lang="en-CA" dirty="0" smtClean="0"/>
          </a:p>
          <a:p>
            <a:pPr lvl="1"/>
            <a:r>
              <a:rPr lang="en-US" dirty="0"/>
              <a:t>•	</a:t>
            </a:r>
            <a:r>
              <a:rPr lang="sv-SE" dirty="0" smtClean="0"/>
              <a:t> Jelaskan bagaimana klien mengakses layanan Internet</a:t>
            </a:r>
            <a:r>
              <a:rPr lang="en-US" dirty="0" smtClean="0"/>
              <a:t>.</a:t>
            </a:r>
          </a:p>
          <a:p>
            <a:endParaRPr lang="en-CA" dirty="0" smtClean="0"/>
          </a:p>
          <a:p>
            <a:r>
              <a:rPr lang="en-CA" dirty="0" smtClean="0"/>
              <a:t>5.2 </a:t>
            </a:r>
            <a:r>
              <a:rPr lang="id-ID" dirty="0" smtClean="0"/>
              <a:t>Kerja </a:t>
            </a:r>
            <a:r>
              <a:rPr lang="id-ID" dirty="0"/>
              <a:t>protokol internet</a:t>
            </a:r>
            <a:endParaRPr lang="en-CA" dirty="0" smtClean="0"/>
          </a:p>
          <a:p>
            <a:pPr lvl="1"/>
            <a:r>
              <a:rPr lang="en-US" dirty="0" err="1" smtClean="0"/>
              <a:t>Jelaskan</a:t>
            </a:r>
            <a:r>
              <a:rPr lang="en-US" dirty="0" smtClean="0"/>
              <a:t> </a:t>
            </a:r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protokol</a:t>
            </a:r>
            <a:r>
              <a:rPr lang="en-US" dirty="0" smtClean="0"/>
              <a:t> </a:t>
            </a:r>
            <a:r>
              <a:rPr lang="en-US" dirty="0" err="1" smtClean="0"/>
              <a:t>lapisan</a:t>
            </a:r>
            <a:r>
              <a:rPr lang="en-US" dirty="0" smtClean="0"/>
              <a:t> transport </a:t>
            </a:r>
            <a:r>
              <a:rPr lang="en-US" dirty="0" err="1" smtClean="0"/>
              <a:t>mendukung</a:t>
            </a:r>
            <a:r>
              <a:rPr lang="en-US" dirty="0" smtClean="0"/>
              <a:t> </a:t>
            </a:r>
            <a:r>
              <a:rPr lang="en-US" dirty="0" err="1" smtClean="0"/>
              <a:t>komunikasi</a:t>
            </a:r>
            <a:r>
              <a:rPr lang="en-US" dirty="0" smtClean="0"/>
              <a:t> </a:t>
            </a:r>
            <a:r>
              <a:rPr lang="en-US" dirty="0" err="1" smtClean="0"/>
              <a:t>jaringan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5.3 </a:t>
            </a:r>
            <a:r>
              <a:rPr lang="en-US" dirty="0" err="1" smtClean="0"/>
              <a:t>Protokol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Layanan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Jelaskan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client / server Internet yang </a:t>
            </a:r>
            <a:r>
              <a:rPr lang="en-US" dirty="0" err="1" smtClean="0"/>
              <a:t>umum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657108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5.1 </a:t>
            </a:r>
            <a:r>
              <a:rPr lang="sv-SE" sz="2400" dirty="0" smtClean="0"/>
              <a:t>Bagaimana Klien dan Server Bekerja Bersama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32212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sv-SE" sz="2000" dirty="0" smtClean="0"/>
              <a:t> Bagaimana Klien dan Server Bekerja Bersama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Klien</a:t>
            </a:r>
            <a:r>
              <a:rPr lang="en-US" dirty="0" smtClean="0"/>
              <a:t>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616" y="1288877"/>
            <a:ext cx="8733677" cy="4357179"/>
          </a:xfrm>
        </p:spPr>
        <p:txBody>
          <a:bodyPr/>
          <a:lstStyle/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800" dirty="0" err="1" smtClean="0"/>
              <a:t>Ada</a:t>
            </a:r>
            <a:r>
              <a:rPr lang="en-US" sz="1800" dirty="0" smtClean="0"/>
              <a:t> </a:t>
            </a:r>
            <a:r>
              <a:rPr lang="en-US" sz="1800" dirty="0" err="1" smtClean="0"/>
              <a:t>jutaan</a:t>
            </a:r>
            <a:r>
              <a:rPr lang="en-US" sz="1800" dirty="0" smtClean="0"/>
              <a:t> server yang </a:t>
            </a:r>
            <a:r>
              <a:rPr lang="en-US" sz="1800" dirty="0" err="1" smtClean="0"/>
              <a:t>terhubung</a:t>
            </a:r>
            <a:r>
              <a:rPr lang="en-US" sz="1800" dirty="0" smtClean="0"/>
              <a:t> </a:t>
            </a:r>
            <a:r>
              <a:rPr lang="en-US" sz="1800" dirty="0" err="1" smtClean="0"/>
              <a:t>ke</a:t>
            </a:r>
            <a:r>
              <a:rPr lang="en-US" sz="1800" dirty="0" smtClean="0"/>
              <a:t> Internet, </a:t>
            </a:r>
            <a:r>
              <a:rPr lang="en-US" sz="1800" dirty="0" err="1" smtClean="0"/>
              <a:t>menyediakan</a:t>
            </a:r>
            <a:r>
              <a:rPr lang="en-US" sz="1800" dirty="0" smtClean="0"/>
              <a:t> </a:t>
            </a:r>
            <a:r>
              <a:rPr lang="en-US" sz="1800" dirty="0" err="1" smtClean="0"/>
              <a:t>layanan</a:t>
            </a:r>
            <a:r>
              <a:rPr lang="en-US" sz="1800" dirty="0" smtClean="0"/>
              <a:t> </a:t>
            </a:r>
            <a:r>
              <a:rPr lang="en-US" sz="1800" dirty="0" err="1" smtClean="0"/>
              <a:t>seperti</a:t>
            </a: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800" dirty="0" smtClean="0"/>
              <a:t>  situs web, email, </a:t>
            </a:r>
            <a:r>
              <a:rPr lang="en-US" sz="1800" dirty="0" err="1" smtClean="0"/>
              <a:t>transaksi</a:t>
            </a:r>
            <a:r>
              <a:rPr lang="en-US" sz="1800" dirty="0" smtClean="0"/>
              <a:t> </a:t>
            </a:r>
            <a:r>
              <a:rPr lang="en-US" sz="1800" dirty="0" err="1" smtClean="0"/>
              <a:t>keuangan</a:t>
            </a:r>
            <a:r>
              <a:rPr lang="en-US" sz="1800" dirty="0" smtClean="0"/>
              <a:t>,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unduhan</a:t>
            </a:r>
            <a:r>
              <a:rPr lang="en-US" sz="1800" dirty="0" smtClean="0"/>
              <a:t> </a:t>
            </a:r>
            <a:r>
              <a:rPr lang="en-US" sz="1800" dirty="0" err="1" smtClean="0"/>
              <a:t>musik</a:t>
            </a:r>
            <a:r>
              <a:rPr lang="en-US" sz="1800" dirty="0" smtClean="0"/>
              <a:t> </a:t>
            </a:r>
            <a:r>
              <a:rPr lang="en-US" sz="1800" dirty="0" err="1" smtClean="0"/>
              <a:t>ke</a:t>
            </a:r>
            <a:r>
              <a:rPr lang="en-US" sz="1800" dirty="0" smtClean="0"/>
              <a:t> </a:t>
            </a:r>
            <a:r>
              <a:rPr lang="id-ID" sz="1800" dirty="0"/>
              <a:t>C</a:t>
            </a:r>
            <a:r>
              <a:rPr lang="en-US" sz="1800" dirty="0" smtClean="0"/>
              <a:t>lien</a:t>
            </a:r>
            <a:r>
              <a:rPr lang="id-ID" sz="1800" dirty="0" smtClean="0"/>
              <a:t>t</a:t>
            </a:r>
            <a:r>
              <a:rPr lang="en-US" sz="1800" dirty="0" smtClean="0"/>
              <a:t>.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US" sz="1800" dirty="0" err="1" smtClean="0"/>
              <a:t>Karakteristik</a:t>
            </a:r>
            <a:r>
              <a:rPr lang="en-US" sz="1800" dirty="0" smtClean="0"/>
              <a:t> </a:t>
            </a:r>
            <a:r>
              <a:rPr lang="en-US" sz="1800" dirty="0" err="1" smtClean="0"/>
              <a:t>utama</a:t>
            </a:r>
            <a:r>
              <a:rPr lang="en-US" sz="1800" dirty="0" smtClean="0"/>
              <a:t> </a:t>
            </a:r>
            <a:r>
              <a:rPr lang="en-US" sz="1800" dirty="0" err="1" smtClean="0"/>
              <a:t>sistem</a:t>
            </a:r>
            <a:r>
              <a:rPr lang="en-US" sz="1800" dirty="0" smtClean="0"/>
              <a:t> </a:t>
            </a:r>
            <a:r>
              <a:rPr lang="id-ID" sz="1800" dirty="0"/>
              <a:t>C</a:t>
            </a:r>
            <a:r>
              <a:rPr lang="en-US" sz="1800" dirty="0" smtClean="0"/>
              <a:t>lien</a:t>
            </a:r>
            <a:r>
              <a:rPr lang="id-ID" sz="1800" dirty="0" smtClean="0"/>
              <a:t>t</a:t>
            </a:r>
            <a:r>
              <a:rPr lang="en-US" sz="1800" dirty="0" smtClean="0"/>
              <a:t> / server </a:t>
            </a:r>
            <a:r>
              <a:rPr lang="en-US" sz="1800" dirty="0" err="1" smtClean="0"/>
              <a:t>adalah</a:t>
            </a:r>
            <a:endParaRPr lang="id-ID" sz="1800" dirty="0" smtClean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en-US" sz="1800" dirty="0" err="1" smtClean="0"/>
              <a:t>klien</a:t>
            </a:r>
            <a:r>
              <a:rPr lang="en-US" sz="1800" dirty="0" smtClean="0"/>
              <a:t> </a:t>
            </a:r>
            <a:r>
              <a:rPr lang="en-US" sz="1800" dirty="0" err="1" smtClean="0"/>
              <a:t>mengirimkan</a:t>
            </a:r>
            <a:r>
              <a:rPr lang="id-ID" sz="1800" dirty="0" smtClean="0"/>
              <a:t> permintaan </a:t>
            </a:r>
            <a:endParaRPr lang="en-US" sz="1800" dirty="0" smtClean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en-US" sz="1800" dirty="0" smtClean="0"/>
              <a:t>server </a:t>
            </a:r>
            <a:r>
              <a:rPr lang="en-US" sz="1800" dirty="0" err="1" smtClean="0"/>
              <a:t>merespon</a:t>
            </a:r>
            <a:r>
              <a:rPr lang="en-US" sz="1800" dirty="0" smtClean="0"/>
              <a:t> </a:t>
            </a:r>
            <a:r>
              <a:rPr lang="en-US" sz="1800" dirty="0" err="1" smtClean="0"/>
              <a:t>dengan</a:t>
            </a:r>
            <a:r>
              <a:rPr lang="en-US" sz="1800" dirty="0" smtClean="0"/>
              <a:t> </a:t>
            </a:r>
            <a:r>
              <a:rPr lang="en-US" sz="1800" dirty="0" err="1" smtClean="0"/>
              <a:t>menjalankan</a:t>
            </a:r>
            <a:r>
              <a:rPr lang="en-US" sz="1800" dirty="0" smtClean="0"/>
              <a:t> </a:t>
            </a:r>
            <a:r>
              <a:rPr lang="en-US" sz="1800" dirty="0" err="1" smtClean="0"/>
              <a:t>fungsi</a:t>
            </a:r>
            <a:r>
              <a:rPr lang="en-US" sz="1800" dirty="0" smtClean="0"/>
              <a:t>, </a:t>
            </a:r>
            <a:r>
              <a:rPr lang="en-US" sz="1800" dirty="0" err="1" smtClean="0"/>
              <a:t>seperti</a:t>
            </a:r>
            <a:endParaRPr lang="en-US" sz="1800" dirty="0" smtClean="0"/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r>
              <a:rPr lang="id-ID" sz="1800" dirty="0" smtClean="0"/>
              <a:t>	</a:t>
            </a:r>
            <a:r>
              <a:rPr lang="en-US" sz="1800" dirty="0" err="1" smtClean="0"/>
              <a:t>mengirim</a:t>
            </a:r>
            <a:r>
              <a:rPr lang="en-US" sz="1800" dirty="0" smtClean="0"/>
              <a:t> </a:t>
            </a:r>
            <a:r>
              <a:rPr lang="en-US" sz="1800" dirty="0" err="1" smtClean="0"/>
              <a:t>dokumen</a:t>
            </a:r>
            <a:r>
              <a:rPr lang="en-US" sz="1800" dirty="0" smtClean="0"/>
              <a:t> yang </a:t>
            </a:r>
            <a:r>
              <a:rPr lang="en-US" sz="1800" dirty="0" err="1" smtClean="0"/>
              <a:t>diminta</a:t>
            </a:r>
            <a:r>
              <a:rPr lang="en-US" sz="1800" dirty="0" smtClean="0"/>
              <a:t> </a:t>
            </a:r>
            <a:r>
              <a:rPr lang="en-US" sz="1800" dirty="0" err="1" smtClean="0"/>
              <a:t>kembali</a:t>
            </a:r>
            <a:r>
              <a:rPr lang="en-US" sz="1800" dirty="0" smtClean="0"/>
              <a:t> </a:t>
            </a:r>
            <a:r>
              <a:rPr lang="en-US" sz="1800" dirty="0" err="1" smtClean="0"/>
              <a:t>ke</a:t>
            </a:r>
            <a:r>
              <a:rPr lang="en-US" sz="1800" dirty="0" smtClean="0"/>
              <a:t> </a:t>
            </a:r>
            <a:r>
              <a:rPr lang="en-US" sz="1800" dirty="0" err="1" smtClean="0"/>
              <a:t>klien</a:t>
            </a:r>
            <a:r>
              <a:rPr lang="en-US" sz="1800" dirty="0" smtClean="0"/>
              <a:t>.</a:t>
            </a:r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537" y="2828508"/>
            <a:ext cx="6473322" cy="386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680165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sv-SE" sz="2000" dirty="0" smtClean="0"/>
              <a:t> Bagaimana Klien dan Server Bekerja Bersama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</a:t>
            </a:r>
            <a:r>
              <a:rPr lang="en-US" sz="2000" dirty="0" err="1" smtClean="0"/>
              <a:t>Hubungan</a:t>
            </a:r>
            <a:r>
              <a:rPr lang="en-US" sz="2000" dirty="0" smtClean="0"/>
              <a:t> </a:t>
            </a:r>
            <a:r>
              <a:rPr lang="en-US" sz="2000" dirty="0" err="1" smtClean="0"/>
              <a:t>Klien</a:t>
            </a:r>
            <a:r>
              <a:rPr lang="en-US" sz="2000" dirty="0" smtClean="0"/>
              <a:t> 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3868" y="1595629"/>
            <a:ext cx="8294350" cy="183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800" dirty="0" err="1" smtClean="0"/>
              <a:t>Sebuah</a:t>
            </a:r>
            <a:r>
              <a:rPr lang="en-US" sz="1800" dirty="0" smtClean="0"/>
              <a:t> uniform resource locator (URL) </a:t>
            </a:r>
            <a:r>
              <a:rPr lang="en-US" sz="1800" dirty="0" err="1" smtClean="0"/>
              <a:t>digunakan</a:t>
            </a:r>
            <a:r>
              <a:rPr lang="en-US" sz="1800" dirty="0" smtClean="0"/>
              <a:t>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mencari</a:t>
            </a:r>
            <a:r>
              <a:rPr lang="en-US" sz="1800" dirty="0" smtClean="0"/>
              <a:t> server </a:t>
            </a:r>
            <a:r>
              <a:rPr lang="en-US" sz="1800" dirty="0" err="1" smtClean="0"/>
              <a:t>dan</a:t>
            </a:r>
            <a:r>
              <a:rPr lang="en-US" sz="1800" dirty="0" smtClean="0"/>
              <a:t> resource </a:t>
            </a:r>
            <a:r>
              <a:rPr lang="en-US" sz="1800" dirty="0" err="1" smtClean="0"/>
              <a:t>tertentu</a:t>
            </a:r>
            <a:r>
              <a:rPr lang="en-US" sz="1800" dirty="0" smtClean="0"/>
              <a:t>. URL </a:t>
            </a:r>
            <a:r>
              <a:rPr lang="en-US" sz="1800" dirty="0" err="1" smtClean="0"/>
              <a:t>mengidentifikasi</a:t>
            </a:r>
            <a:r>
              <a:rPr lang="en-US" sz="1800" dirty="0" smtClean="0"/>
              <a:t>:</a:t>
            </a:r>
          </a:p>
          <a:p>
            <a:pPr marL="742950" lvl="1" indent="-285750" algn="l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 err="1" smtClean="0"/>
              <a:t>Protokol</a:t>
            </a:r>
            <a:r>
              <a:rPr lang="en-US" sz="1800" dirty="0" smtClean="0"/>
              <a:t> </a:t>
            </a:r>
            <a:r>
              <a:rPr lang="en-US" sz="1800" dirty="0" err="1" smtClean="0"/>
              <a:t>digunakan</a:t>
            </a:r>
            <a:r>
              <a:rPr lang="en-US" sz="1800" dirty="0" smtClean="0"/>
              <a:t>, </a:t>
            </a:r>
            <a:r>
              <a:rPr lang="en-US" sz="1800" dirty="0" err="1" smtClean="0"/>
              <a:t>biasanya</a:t>
            </a:r>
            <a:r>
              <a:rPr lang="en-US" sz="1800" dirty="0" smtClean="0"/>
              <a:t> HTTP (Hypertext Transfer Protocol)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halaman</a:t>
            </a:r>
            <a:r>
              <a:rPr lang="en-US" sz="1800" dirty="0" smtClean="0"/>
              <a:t> web</a:t>
            </a:r>
          </a:p>
          <a:p>
            <a:pPr marL="742950" lvl="1" indent="-285750" algn="l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 err="1" smtClean="0"/>
              <a:t>Nama</a:t>
            </a:r>
            <a:r>
              <a:rPr lang="en-US" sz="1800" dirty="0" smtClean="0"/>
              <a:t> domain server </a:t>
            </a:r>
            <a:r>
              <a:rPr lang="en-US" sz="1800" dirty="0" err="1" smtClean="0"/>
              <a:t>sedang</a:t>
            </a:r>
            <a:r>
              <a:rPr lang="en-US" sz="1800" dirty="0" smtClean="0"/>
              <a:t> </a:t>
            </a:r>
            <a:r>
              <a:rPr lang="en-US" sz="1800" dirty="0" err="1" smtClean="0"/>
              <a:t>diakses</a:t>
            </a:r>
            <a:endParaRPr lang="en-US" sz="1800" dirty="0" smtClean="0"/>
          </a:p>
          <a:p>
            <a:pPr marL="742950" lvl="1" indent="-285750" algn="l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 err="1" smtClean="0"/>
              <a:t>Lokasi</a:t>
            </a:r>
            <a:r>
              <a:rPr lang="en-US" sz="1800" dirty="0" smtClean="0"/>
              <a:t> </a:t>
            </a:r>
            <a:r>
              <a:rPr lang="en-US" sz="1800" dirty="0" err="1" smtClean="0"/>
              <a:t>sumber</a:t>
            </a:r>
            <a:r>
              <a:rPr lang="en-US" sz="1800" dirty="0" smtClean="0"/>
              <a:t> </a:t>
            </a:r>
            <a:r>
              <a:rPr lang="en-US" sz="1800" dirty="0" err="1" smtClean="0"/>
              <a:t>di</a:t>
            </a:r>
            <a:r>
              <a:rPr lang="en-US" sz="1800" dirty="0" smtClean="0"/>
              <a:t> server</a:t>
            </a:r>
          </a:p>
          <a:p>
            <a:pPr marL="742950" lvl="1" indent="-285750" algn="l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 err="1" smtClean="0"/>
              <a:t>Sumber</a:t>
            </a:r>
            <a:r>
              <a:rPr lang="id-ID" sz="1800" dirty="0" smtClean="0"/>
              <a:t> (nama file)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054" y="3796092"/>
            <a:ext cx="6963747" cy="177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822580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sv-SE" sz="2000" dirty="0" smtClean="0"/>
              <a:t> Bagaimana Klien dan Server Bekerja Bersama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dirty="0" smtClean="0"/>
              <a:t> </a:t>
            </a:r>
            <a:r>
              <a:rPr lang="en-US" dirty="0" err="1" smtClean="0"/>
              <a:t>Protokol</a:t>
            </a:r>
            <a:r>
              <a:rPr lang="en-US" dirty="0" smtClean="0"/>
              <a:t> TCP / IP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Layanan</a:t>
            </a:r>
            <a:r>
              <a:rPr lang="en-US" dirty="0" smtClean="0"/>
              <a:t> Internet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68" y="1259382"/>
            <a:ext cx="8733677" cy="5413792"/>
          </a:xfrm>
        </p:spPr>
        <p:txBody>
          <a:bodyPr/>
          <a:lstStyle/>
          <a:p>
            <a:pPr>
              <a:lnSpc>
                <a:spcPct val="50000"/>
              </a:lnSpc>
              <a:spcBef>
                <a:spcPts val="600"/>
              </a:spcBef>
            </a:pP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 </a:t>
            </a:r>
            <a:r>
              <a:rPr lang="en-US" sz="1800" dirty="0" smtClean="0"/>
              <a:t> </a:t>
            </a:r>
            <a:r>
              <a:rPr lang="en-US" sz="1400" dirty="0" err="1" smtClean="0"/>
              <a:t>Beberapa</a:t>
            </a:r>
            <a:r>
              <a:rPr lang="en-US" sz="1400" dirty="0" smtClean="0"/>
              <a:t> </a:t>
            </a:r>
            <a:r>
              <a:rPr lang="en-US" sz="1400" dirty="0" err="1" smtClean="0"/>
              <a:t>protokol</a:t>
            </a:r>
            <a:r>
              <a:rPr lang="en-US" sz="1400" dirty="0" smtClean="0"/>
              <a:t> yang </a:t>
            </a:r>
            <a:r>
              <a:rPr lang="en-US" sz="1400" dirty="0" err="1" smtClean="0"/>
              <a:t>digunakan</a:t>
            </a:r>
            <a:r>
              <a:rPr lang="en-US" sz="1400" dirty="0" smtClean="0"/>
              <a:t> </a:t>
            </a:r>
            <a:r>
              <a:rPr lang="en-US" sz="1400" dirty="0" err="1" smtClean="0"/>
              <a:t>untuk</a:t>
            </a:r>
            <a:r>
              <a:rPr lang="en-US" sz="1400" dirty="0" smtClean="0"/>
              <a:t> </a:t>
            </a:r>
            <a:r>
              <a:rPr lang="en-US" sz="1400" dirty="0" err="1" smtClean="0"/>
              <a:t>layanan</a:t>
            </a:r>
            <a:r>
              <a:rPr lang="en-US" sz="1400" dirty="0" smtClean="0"/>
              <a:t> Internet </a:t>
            </a:r>
            <a:r>
              <a:rPr lang="en-US" sz="1400" dirty="0" err="1" smtClean="0"/>
              <a:t>adalah</a:t>
            </a:r>
            <a:r>
              <a:rPr lang="en-US" sz="1400" dirty="0" smtClean="0"/>
              <a:t> :</a:t>
            </a:r>
            <a:endParaRPr lang="en-US" sz="1400" dirty="0"/>
          </a:p>
          <a:p>
            <a:pPr>
              <a:lnSpc>
                <a:spcPct val="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en-US" sz="1400" b="1" dirty="0" smtClean="0"/>
              <a:t>Domain Name System (DNS) - </a:t>
            </a:r>
            <a:r>
              <a:rPr lang="en-US" sz="1400" b="1" dirty="0" err="1" smtClean="0"/>
              <a:t>Menyelesaikan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nama</a:t>
            </a:r>
            <a:r>
              <a:rPr lang="en-US" sz="1400" b="1" dirty="0" smtClean="0"/>
              <a:t> internet </a:t>
            </a:r>
            <a:r>
              <a:rPr lang="en-US" sz="1400" b="1" dirty="0" err="1" smtClean="0"/>
              <a:t>ke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alamat</a:t>
            </a:r>
            <a:r>
              <a:rPr lang="en-US" sz="1400" b="1" dirty="0" smtClean="0"/>
              <a:t> IP.</a:t>
            </a:r>
          </a:p>
          <a:p>
            <a:pPr lvl="1">
              <a:lnSpc>
                <a:spcPct val="50000"/>
              </a:lnSpc>
              <a:spcBef>
                <a:spcPts val="600"/>
              </a:spcBef>
            </a:pPr>
            <a:endParaRPr lang="en-US" sz="1400" b="1" dirty="0" smtClean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en-US" sz="1400" b="1" dirty="0" smtClean="0"/>
              <a:t>Secure Shell (SSH) - </a:t>
            </a:r>
            <a:r>
              <a:rPr lang="en-US" sz="1400" b="1" dirty="0" err="1" smtClean="0"/>
              <a:t>Digunakan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untuk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menyediakan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akses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jarak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jauh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ke</a:t>
            </a:r>
            <a:r>
              <a:rPr lang="en-US" sz="1400" b="1" dirty="0" smtClean="0"/>
              <a:t> server </a:t>
            </a:r>
            <a:r>
              <a:rPr lang="en-US" sz="1400" b="1" dirty="0" err="1" smtClean="0"/>
              <a:t>dan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perangkat</a:t>
            </a:r>
            <a:r>
              <a:rPr lang="en-US" sz="1400" b="1" dirty="0" smtClean="0"/>
              <a:t> </a:t>
            </a:r>
          </a:p>
          <a:p>
            <a:pPr lvl="1"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400" b="1" dirty="0" smtClean="0"/>
              <a:t>     </a:t>
            </a:r>
            <a:r>
              <a:rPr lang="en-US" sz="1400" b="1" dirty="0" err="1" smtClean="0"/>
              <a:t>jaringan</a:t>
            </a:r>
            <a:r>
              <a:rPr lang="en-US" sz="1400" b="1" dirty="0" smtClean="0"/>
              <a:t>.</a:t>
            </a:r>
          </a:p>
          <a:p>
            <a:pPr lvl="1">
              <a:lnSpc>
                <a:spcPct val="50000"/>
              </a:lnSpc>
              <a:spcBef>
                <a:spcPts val="600"/>
              </a:spcBef>
            </a:pPr>
            <a:endParaRPr lang="en-US" sz="1400" b="1" dirty="0" smtClean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en-US" sz="1400" b="1" dirty="0" smtClean="0"/>
              <a:t>Simple Mail Transfer Protocol (SMTP) - </a:t>
            </a:r>
            <a:r>
              <a:rPr lang="en-US" sz="1400" b="1" dirty="0" err="1" smtClean="0"/>
              <a:t>Mengirimkan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pesan</a:t>
            </a:r>
            <a:r>
              <a:rPr lang="en-US" sz="1400" b="1" dirty="0" smtClean="0"/>
              <a:t> email </a:t>
            </a:r>
            <a:r>
              <a:rPr lang="en-US" sz="1400" b="1" dirty="0" err="1" smtClean="0"/>
              <a:t>dan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lampiran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dari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klien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ke</a:t>
            </a:r>
            <a:endParaRPr lang="en-US" sz="1400" b="1" dirty="0" smtClean="0"/>
          </a:p>
          <a:p>
            <a:pPr lvl="1"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400" b="1" dirty="0" smtClean="0"/>
              <a:t>     server </a:t>
            </a:r>
            <a:r>
              <a:rPr lang="en-US" sz="1400" b="1" dirty="0" err="1" smtClean="0"/>
              <a:t>dan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dari</a:t>
            </a:r>
            <a:r>
              <a:rPr lang="en-US" sz="1400" b="1" dirty="0" smtClean="0"/>
              <a:t> server </a:t>
            </a:r>
            <a:r>
              <a:rPr lang="en-US" sz="1400" b="1" dirty="0" err="1" smtClean="0"/>
              <a:t>ke</a:t>
            </a:r>
            <a:r>
              <a:rPr lang="en-US" sz="1400" b="1" dirty="0" smtClean="0"/>
              <a:t> server email </a:t>
            </a:r>
            <a:r>
              <a:rPr lang="en-US" sz="1400" b="1" dirty="0" err="1" smtClean="0"/>
              <a:t>lainnya</a:t>
            </a:r>
            <a:r>
              <a:rPr lang="en-US" sz="1400" b="1" dirty="0" smtClean="0"/>
              <a:t>.</a:t>
            </a:r>
          </a:p>
          <a:p>
            <a:pPr lvl="1">
              <a:lnSpc>
                <a:spcPct val="50000"/>
              </a:lnSpc>
              <a:spcBef>
                <a:spcPts val="600"/>
              </a:spcBef>
            </a:pPr>
            <a:endParaRPr lang="en-US" sz="1400" b="1" dirty="0" smtClean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en-US" sz="1400" b="1" dirty="0" smtClean="0"/>
              <a:t>Post Office Protocol (POP) - </a:t>
            </a:r>
            <a:r>
              <a:rPr lang="en-US" sz="1400" b="1" dirty="0" err="1" smtClean="0"/>
              <a:t>Digunakan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oleh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klien</a:t>
            </a:r>
            <a:r>
              <a:rPr lang="en-US" sz="1400" b="1" dirty="0" smtClean="0"/>
              <a:t> email </a:t>
            </a:r>
            <a:r>
              <a:rPr lang="en-US" sz="1400" b="1" dirty="0" err="1" smtClean="0"/>
              <a:t>untuk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mengambil</a:t>
            </a:r>
            <a:r>
              <a:rPr lang="en-US" sz="1400" b="1" dirty="0" smtClean="0"/>
              <a:t> email </a:t>
            </a:r>
            <a:r>
              <a:rPr lang="en-US" sz="1400" b="1" dirty="0" err="1" smtClean="0"/>
              <a:t>dan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lampiran</a:t>
            </a:r>
            <a:r>
              <a:rPr lang="en-US" sz="1400" b="1" dirty="0" smtClean="0"/>
              <a:t> </a:t>
            </a:r>
          </a:p>
          <a:p>
            <a:pPr lvl="1"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400" b="1" dirty="0" smtClean="0"/>
              <a:t>     </a:t>
            </a:r>
            <a:r>
              <a:rPr lang="en-US" sz="1400" b="1" dirty="0" err="1" smtClean="0"/>
              <a:t>dari</a:t>
            </a:r>
            <a:r>
              <a:rPr lang="en-US" sz="1400" b="1" dirty="0" smtClean="0"/>
              <a:t> remote server</a:t>
            </a:r>
          </a:p>
          <a:p>
            <a:pPr lvl="1">
              <a:lnSpc>
                <a:spcPct val="50000"/>
              </a:lnSpc>
              <a:spcBef>
                <a:spcPts val="600"/>
              </a:spcBef>
            </a:pPr>
            <a:endParaRPr lang="en-US" sz="1400" b="1" dirty="0" smtClean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en-US" sz="1400" b="1" dirty="0" smtClean="0"/>
              <a:t>Internet Message Access Protocol (IMAP) - </a:t>
            </a:r>
            <a:r>
              <a:rPr lang="en-US" sz="1400" b="1" dirty="0" err="1" smtClean="0"/>
              <a:t>Digunakan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oleh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klien</a:t>
            </a:r>
            <a:r>
              <a:rPr lang="en-US" sz="1400" b="1" dirty="0" smtClean="0"/>
              <a:t> email </a:t>
            </a:r>
            <a:r>
              <a:rPr lang="en-US" sz="1400" b="1" dirty="0" err="1" smtClean="0"/>
              <a:t>untuk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mengambil</a:t>
            </a:r>
            <a:r>
              <a:rPr lang="en-US" sz="1400" b="1" dirty="0" smtClean="0"/>
              <a:t> email </a:t>
            </a:r>
          </a:p>
          <a:p>
            <a:pPr lvl="1"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400" b="1" dirty="0" smtClean="0"/>
              <a:t>    </a:t>
            </a:r>
            <a:r>
              <a:rPr lang="en-US" sz="1400" b="1" dirty="0" err="1" smtClean="0"/>
              <a:t>dan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lampiran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dari</a:t>
            </a:r>
            <a:r>
              <a:rPr lang="en-US" sz="1400" b="1" dirty="0" smtClean="0"/>
              <a:t> server </a:t>
            </a:r>
            <a:r>
              <a:rPr lang="en-US" sz="1400" b="1" dirty="0" err="1" smtClean="0"/>
              <a:t>jauh</a:t>
            </a:r>
            <a:endParaRPr lang="en-US" sz="1400" b="1" dirty="0" smtClean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endParaRPr lang="en-US" sz="1400" b="1" dirty="0" smtClean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en-US" sz="1400" b="1" dirty="0" smtClean="0"/>
              <a:t>Dynamic Host Configuration Protocol (DHCP) - </a:t>
            </a:r>
            <a:r>
              <a:rPr lang="en-US" sz="1400" b="1" dirty="0" err="1" smtClean="0"/>
              <a:t>Digunakan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untuk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mengkonfigurasi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perangkat</a:t>
            </a:r>
            <a:r>
              <a:rPr lang="en-US" sz="1400" b="1" dirty="0" smtClean="0"/>
              <a:t> </a:t>
            </a:r>
          </a:p>
          <a:p>
            <a:pPr lvl="1"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400" b="1" dirty="0" smtClean="0"/>
              <a:t>     </a:t>
            </a:r>
            <a:r>
              <a:rPr lang="en-US" sz="1400" b="1" dirty="0" err="1" smtClean="0"/>
              <a:t>dengan</a:t>
            </a:r>
            <a:r>
              <a:rPr lang="en-US" sz="1400" b="1" dirty="0" smtClean="0"/>
              <a:t> IP </a:t>
            </a:r>
            <a:r>
              <a:rPr lang="en-US" sz="1400" b="1" dirty="0" err="1" smtClean="0"/>
              <a:t>secara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otomatis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pengalamatan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dan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informasi</a:t>
            </a:r>
            <a:r>
              <a:rPr lang="en-US" sz="1400" b="1" dirty="0" smtClean="0"/>
              <a:t> lain yang </a:t>
            </a:r>
            <a:r>
              <a:rPr lang="en-US" sz="1400" b="1" dirty="0" err="1" smtClean="0"/>
              <a:t>diperlukan</a:t>
            </a:r>
            <a:r>
              <a:rPr lang="en-US" sz="1400" b="1" dirty="0" smtClean="0"/>
              <a:t> agar </a:t>
            </a:r>
            <a:r>
              <a:rPr lang="en-US" sz="1400" b="1" dirty="0" err="1" smtClean="0"/>
              <a:t>mereka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dapat</a:t>
            </a:r>
            <a:r>
              <a:rPr lang="en-US" sz="1400" b="1" dirty="0" smtClean="0"/>
              <a:t> </a:t>
            </a:r>
          </a:p>
          <a:p>
            <a:pPr lvl="1"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400" b="1" dirty="0" smtClean="0"/>
              <a:t>     </a:t>
            </a:r>
            <a:r>
              <a:rPr lang="en-US" sz="1400" b="1" dirty="0" err="1" smtClean="0"/>
              <a:t>berkomunikasi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melalui</a:t>
            </a:r>
            <a:r>
              <a:rPr lang="en-US" sz="1400" b="1" dirty="0" smtClean="0"/>
              <a:t> Internet.</a:t>
            </a:r>
          </a:p>
          <a:p>
            <a:pPr lvl="1">
              <a:lnSpc>
                <a:spcPct val="50000"/>
              </a:lnSpc>
              <a:spcBef>
                <a:spcPts val="600"/>
              </a:spcBef>
            </a:pPr>
            <a:endParaRPr lang="en-US" sz="1400" b="1" dirty="0" smtClean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en-US" sz="1400" b="1" dirty="0" smtClean="0"/>
              <a:t>Web Server - Transfer file yang </a:t>
            </a:r>
            <a:r>
              <a:rPr lang="en-US" sz="1400" b="1" dirty="0" err="1" smtClean="0"/>
              <a:t>membentuk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halaman</a:t>
            </a:r>
            <a:r>
              <a:rPr lang="en-US" sz="1400" b="1" dirty="0" smtClean="0"/>
              <a:t> web World Wide Web </a:t>
            </a:r>
            <a:r>
              <a:rPr lang="en-US" sz="1400" b="1" dirty="0" err="1" smtClean="0"/>
              <a:t>menggunakan</a:t>
            </a:r>
            <a:r>
              <a:rPr lang="en-US" sz="1400" b="1" dirty="0" smtClean="0"/>
              <a:t> </a:t>
            </a:r>
          </a:p>
          <a:p>
            <a:pPr lvl="1"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400" b="1" dirty="0" smtClean="0"/>
              <a:t>     Hypertext</a:t>
            </a:r>
          </a:p>
          <a:p>
            <a:pPr lvl="1">
              <a:lnSpc>
                <a:spcPct val="50000"/>
              </a:lnSpc>
              <a:spcBef>
                <a:spcPts val="600"/>
              </a:spcBef>
              <a:buNone/>
            </a:pPr>
            <a:endParaRPr lang="en-US" sz="1400" b="1" dirty="0" smtClean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en-US" sz="1400" b="1" dirty="0" smtClean="0"/>
              <a:t>Transfer Protocol (HTTP).</a:t>
            </a:r>
          </a:p>
          <a:p>
            <a:pPr lvl="1"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400" b="1" dirty="0" smtClean="0"/>
              <a:t>     File Transfer Protocol (FTP) - </a:t>
            </a:r>
            <a:r>
              <a:rPr lang="en-US" sz="1400" b="1" dirty="0" err="1" smtClean="0"/>
              <a:t>Digunakan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untuk</a:t>
            </a:r>
            <a:r>
              <a:rPr lang="en-US" sz="1400" b="1" dirty="0" smtClean="0"/>
              <a:t> transfer file </a:t>
            </a:r>
            <a:r>
              <a:rPr lang="en-US" sz="1400" b="1" dirty="0" err="1" smtClean="0"/>
              <a:t>interaktif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antar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sistem</a:t>
            </a:r>
            <a:r>
              <a:rPr lang="en-US" sz="1400" b="1" dirty="0" smtClean="0"/>
              <a:t>.</a:t>
            </a:r>
            <a:endParaRPr lang="en-US" sz="1400" dirty="0" smtClean="0"/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7988664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5.2 </a:t>
            </a:r>
            <a:r>
              <a:rPr lang="id-ID" sz="2400" dirty="0" smtClean="0"/>
              <a:t>kerja protokol internet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828534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sv-SE" sz="2000" dirty="0" smtClean="0"/>
              <a:t> </a:t>
            </a:r>
            <a:r>
              <a:rPr lang="id-ID" sz="2000" dirty="0"/>
              <a:t>kerja protokol internet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dirty="0" smtClean="0"/>
              <a:t> </a:t>
            </a:r>
            <a:r>
              <a:rPr lang="en-US" dirty="0" err="1" smtClean="0"/>
              <a:t>Rangkaian</a:t>
            </a:r>
            <a:r>
              <a:rPr lang="en-US" dirty="0" smtClean="0"/>
              <a:t> TCP/IP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68" y="1259381"/>
            <a:ext cx="8733677" cy="2067713"/>
          </a:xfrm>
        </p:spPr>
        <p:txBody>
          <a:bodyPr/>
          <a:lstStyle/>
          <a:p>
            <a:pPr>
              <a:lnSpc>
                <a:spcPct val="50000"/>
              </a:lnSpc>
              <a:spcBef>
                <a:spcPts val="600"/>
              </a:spcBef>
            </a:pP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 err="1" smtClean="0"/>
              <a:t>Berbagai</a:t>
            </a:r>
            <a:r>
              <a:rPr lang="en-US" sz="1800" dirty="0" smtClean="0"/>
              <a:t> </a:t>
            </a:r>
            <a:r>
              <a:rPr lang="en-US" sz="1800" dirty="0" err="1" smtClean="0"/>
              <a:t>protokol</a:t>
            </a:r>
            <a:r>
              <a:rPr lang="en-US" sz="1800" dirty="0" smtClean="0"/>
              <a:t> yang </a:t>
            </a:r>
            <a:r>
              <a:rPr lang="en-US" sz="1800" dirty="0" err="1" smtClean="0"/>
              <a:t>diperlukan</a:t>
            </a:r>
            <a:r>
              <a:rPr lang="en-US" sz="1800" dirty="0" smtClean="0"/>
              <a:t>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menghadirkan</a:t>
            </a:r>
            <a:r>
              <a:rPr lang="en-US" sz="1800" dirty="0" smtClean="0"/>
              <a:t> </a:t>
            </a:r>
            <a:r>
              <a:rPr lang="en-US" sz="1800" dirty="0" err="1" smtClean="0"/>
              <a:t>fungsi</a:t>
            </a:r>
            <a:r>
              <a:rPr lang="en-US" sz="1800" dirty="0" smtClean="0"/>
              <a:t> </a:t>
            </a:r>
            <a:r>
              <a:rPr lang="en-US" sz="1800" dirty="0" err="1" smtClean="0"/>
              <a:t>halaman</a:t>
            </a:r>
            <a:r>
              <a:rPr lang="en-US" sz="1800" dirty="0" smtClean="0"/>
              <a:t> web TCP </a:t>
            </a:r>
            <a:endParaRPr lang="id-ID" sz="1800" dirty="0" smtClean="0"/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r>
              <a:rPr lang="id-ID" sz="1800" dirty="0"/>
              <a:t> </a:t>
            </a:r>
            <a:r>
              <a:rPr lang="id-ID" sz="1800" dirty="0" smtClean="0"/>
              <a:t>   </a:t>
            </a:r>
            <a:r>
              <a:rPr lang="en-US" sz="1800" dirty="0" smtClean="0"/>
              <a:t>/ IP </a:t>
            </a:r>
            <a:r>
              <a:rPr lang="en-US" sz="1800" dirty="0" err="1" smtClean="0"/>
              <a:t>adalah</a:t>
            </a:r>
            <a:r>
              <a:rPr lang="en-US" sz="1800" dirty="0" smtClean="0"/>
              <a:t>: </a:t>
            </a:r>
            <a:endParaRPr lang="id-ID" sz="1800" dirty="0" smtClean="0"/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endParaRPr lang="id-ID" sz="1800" dirty="0" smtClean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en-US" sz="1800" dirty="0" smtClean="0"/>
              <a:t>application layer </a:t>
            </a:r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en-US" sz="1800" dirty="0" smtClean="0"/>
              <a:t>transport layer </a:t>
            </a:r>
            <a:endParaRPr lang="id-ID" sz="1800" dirty="0" smtClean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en-US" sz="1800" dirty="0" smtClean="0"/>
              <a:t>Internetwork, </a:t>
            </a:r>
            <a:endParaRPr lang="id-ID" sz="1800" dirty="0" smtClean="0"/>
          </a:p>
          <a:p>
            <a:pPr lvl="1">
              <a:lnSpc>
                <a:spcPct val="50000"/>
              </a:lnSpc>
              <a:spcBef>
                <a:spcPts val="600"/>
              </a:spcBef>
            </a:pPr>
            <a:r>
              <a:rPr lang="id-ID" sz="1800" dirty="0" smtClean="0"/>
              <a:t>Network access</a:t>
            </a:r>
            <a:endParaRPr lang="en-US" sz="1800" dirty="0" smtClean="0"/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endParaRPr lang="en-US" sz="1800" dirty="0" smtClean="0"/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endParaRPr lang="en-US" sz="1800" dirty="0" smtClean="0"/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4494180" y="3523155"/>
            <a:ext cx="4433366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800" dirty="0" err="1" smtClean="0"/>
              <a:t>Ketika</a:t>
            </a:r>
            <a:r>
              <a:rPr lang="en-US" sz="1800" dirty="0" smtClean="0"/>
              <a:t> </a:t>
            </a:r>
            <a:r>
              <a:rPr lang="en-US" sz="1800" dirty="0" err="1" smtClean="0"/>
              <a:t>sebuah</a:t>
            </a:r>
            <a:r>
              <a:rPr lang="en-US" sz="1800" dirty="0" smtClean="0"/>
              <a:t> </a:t>
            </a:r>
            <a:r>
              <a:rPr lang="en-US" sz="1800" dirty="0" err="1" smtClean="0"/>
              <a:t>aplikasi</a:t>
            </a:r>
            <a:r>
              <a:rPr lang="en-US" sz="1800" dirty="0" smtClean="0"/>
              <a:t> </a:t>
            </a:r>
            <a:r>
              <a:rPr lang="en-US" sz="1800" dirty="0" err="1" smtClean="0"/>
              <a:t>memerlukan</a:t>
            </a:r>
            <a:r>
              <a:rPr lang="en-US" sz="1800" dirty="0" smtClean="0"/>
              <a:t> </a:t>
            </a:r>
            <a:r>
              <a:rPr lang="en-US" sz="1800" dirty="0" err="1" smtClean="0"/>
              <a:t>pengakuan</a:t>
            </a:r>
            <a:r>
              <a:rPr lang="en-US" sz="1800" dirty="0" smtClean="0"/>
              <a:t> </a:t>
            </a:r>
            <a:r>
              <a:rPr lang="en-US" sz="1800" dirty="0" err="1" smtClean="0"/>
              <a:t>bahwa</a:t>
            </a:r>
            <a:r>
              <a:rPr lang="en-US" sz="1800" dirty="0" smtClean="0"/>
              <a:t> </a:t>
            </a:r>
            <a:r>
              <a:rPr lang="en-US" sz="1800" dirty="0" err="1" smtClean="0"/>
              <a:t>sebuah</a:t>
            </a:r>
            <a:r>
              <a:rPr lang="en-US" sz="1800" dirty="0" smtClean="0"/>
              <a:t> </a:t>
            </a:r>
            <a:r>
              <a:rPr lang="en-US" sz="1800" dirty="0" err="1" smtClean="0"/>
              <a:t>pesan</a:t>
            </a:r>
            <a:r>
              <a:rPr lang="en-US" sz="1800" dirty="0" smtClean="0"/>
              <a:t> </a:t>
            </a:r>
            <a:r>
              <a:rPr lang="en-US" sz="1800" dirty="0" err="1" smtClean="0"/>
              <a:t>dikirimkan</a:t>
            </a:r>
            <a:r>
              <a:rPr lang="en-US" sz="1800" dirty="0" smtClean="0"/>
              <a:t>, </a:t>
            </a:r>
            <a:r>
              <a:rPr lang="en-US" sz="1800" dirty="0" err="1" smtClean="0"/>
              <a:t>ia</a:t>
            </a:r>
            <a:r>
              <a:rPr lang="en-US" sz="1800" dirty="0" smtClean="0"/>
              <a:t> </a:t>
            </a:r>
            <a:r>
              <a:rPr lang="en-US" sz="1800" dirty="0" err="1" smtClean="0"/>
              <a:t>menggunakan</a:t>
            </a:r>
            <a:r>
              <a:rPr lang="en-US" sz="1800" dirty="0" smtClean="0"/>
              <a:t> TCP. </a:t>
            </a:r>
          </a:p>
          <a:p>
            <a:pPr marL="285750" indent="-285750" algn="l"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285750" indent="-285750" algn="l"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800" dirty="0" smtClean="0"/>
              <a:t>UDP </a:t>
            </a:r>
            <a:r>
              <a:rPr lang="en-US" sz="1800" dirty="0" err="1" smtClean="0"/>
              <a:t>adalah</a:t>
            </a:r>
            <a:r>
              <a:rPr lang="en-US" sz="1800" dirty="0" smtClean="0"/>
              <a:t> </a:t>
            </a:r>
            <a:r>
              <a:rPr lang="en-US" sz="1800" dirty="0" err="1" smtClean="0"/>
              <a:t>sistem</a:t>
            </a:r>
            <a:r>
              <a:rPr lang="en-US" sz="1800" dirty="0" smtClean="0"/>
              <a:t> </a:t>
            </a:r>
            <a:r>
              <a:rPr lang="en-US" sz="1800" dirty="0" err="1" smtClean="0"/>
              <a:t>pengiriman</a:t>
            </a:r>
            <a:r>
              <a:rPr lang="en-US" sz="1800" dirty="0" smtClean="0"/>
              <a:t> </a:t>
            </a:r>
            <a:r>
              <a:rPr lang="id-ID" sz="1800" dirty="0" smtClean="0"/>
              <a:t>best-effort</a:t>
            </a:r>
            <a:r>
              <a:rPr lang="en-US" sz="1800" dirty="0" smtClean="0"/>
              <a:t>' yang </a:t>
            </a:r>
            <a:r>
              <a:rPr lang="en-US" sz="1800" dirty="0" err="1" smtClean="0"/>
              <a:t>tidak</a:t>
            </a:r>
            <a:r>
              <a:rPr lang="en-US" sz="1800" dirty="0" smtClean="0"/>
              <a:t> </a:t>
            </a:r>
            <a:r>
              <a:rPr lang="en-US" sz="1800" dirty="0" err="1" smtClean="0"/>
              <a:t>memerlukan</a:t>
            </a:r>
            <a:r>
              <a:rPr lang="en-US" sz="1800" dirty="0" smtClean="0"/>
              <a:t> </a:t>
            </a:r>
            <a:r>
              <a:rPr lang="en-US" sz="1800" dirty="0" err="1" smtClean="0"/>
              <a:t>pengakuan</a:t>
            </a:r>
            <a:r>
              <a:rPr lang="en-US" sz="1800" dirty="0" smtClean="0"/>
              <a:t> </a:t>
            </a:r>
            <a:r>
              <a:rPr lang="en-US" sz="1800" dirty="0" err="1" smtClean="0"/>
              <a:t>penerimaan</a:t>
            </a:r>
            <a:r>
              <a:rPr lang="en-US" sz="1800" dirty="0" smtClean="0"/>
              <a:t>. </a:t>
            </a:r>
            <a:endParaRPr lang="en-US" sz="1800" dirty="0"/>
          </a:p>
          <a:p>
            <a:pPr algn="l"/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469" y="3495368"/>
            <a:ext cx="3871610" cy="293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150648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sv-SE" sz="2000" dirty="0" smtClean="0"/>
              <a:t> </a:t>
            </a:r>
            <a:r>
              <a:rPr lang="id-ID" sz="2000" dirty="0"/>
              <a:t>kerja protokol internet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dirty="0" smtClean="0"/>
              <a:t> </a:t>
            </a:r>
            <a:r>
              <a:rPr lang="en-US" dirty="0" err="1" smtClean="0"/>
              <a:t>Menjaga</a:t>
            </a:r>
            <a:r>
              <a:rPr lang="en-US" dirty="0" smtClean="0"/>
              <a:t> </a:t>
            </a:r>
            <a:r>
              <a:rPr lang="en-US" dirty="0" err="1" smtClean="0"/>
              <a:t>Tr</a:t>
            </a:r>
            <a:r>
              <a:rPr lang="id-ID" dirty="0" smtClean="0"/>
              <a:t>ac</a:t>
            </a:r>
            <a:r>
              <a:rPr lang="en-US" dirty="0" smtClean="0"/>
              <a:t>k </a:t>
            </a:r>
            <a:r>
              <a:rPr lang="en-US" dirty="0" err="1" smtClean="0"/>
              <a:t>Percakapan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118" y="1269107"/>
            <a:ext cx="8733677" cy="1415727"/>
          </a:xfrm>
        </p:spPr>
        <p:txBody>
          <a:bodyPr/>
          <a:lstStyle/>
          <a:p>
            <a:pPr>
              <a:lnSpc>
                <a:spcPct val="5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800" dirty="0" smtClean="0"/>
              <a:t>Port </a:t>
            </a:r>
            <a:r>
              <a:rPr lang="en-US" sz="1800" dirty="0" err="1" smtClean="0"/>
              <a:t>adalah</a:t>
            </a:r>
            <a:r>
              <a:rPr lang="en-US" sz="1800" dirty="0" smtClean="0"/>
              <a:t> </a:t>
            </a:r>
            <a:r>
              <a:rPr lang="en-US" sz="1800" dirty="0" err="1" smtClean="0"/>
              <a:t>pengenal</a:t>
            </a:r>
            <a:r>
              <a:rPr lang="en-US" sz="1800" dirty="0" smtClean="0"/>
              <a:t> </a:t>
            </a:r>
            <a:r>
              <a:rPr lang="en-US" sz="1800" dirty="0" err="1" smtClean="0"/>
              <a:t>numerik</a:t>
            </a:r>
            <a:r>
              <a:rPr lang="en-US" sz="1800" dirty="0" smtClean="0"/>
              <a:t> </a:t>
            </a:r>
            <a:r>
              <a:rPr lang="en-US" sz="1800" dirty="0" err="1" smtClean="0"/>
              <a:t>di</a:t>
            </a:r>
            <a:r>
              <a:rPr lang="en-US" sz="1800" dirty="0" smtClean="0"/>
              <a:t> </a:t>
            </a:r>
            <a:r>
              <a:rPr lang="en-US" sz="1800" dirty="0" err="1" smtClean="0"/>
              <a:t>setiap</a:t>
            </a:r>
            <a:r>
              <a:rPr lang="en-US" sz="1800" dirty="0" smtClean="0"/>
              <a:t> </a:t>
            </a:r>
            <a:r>
              <a:rPr lang="en-US" sz="1800" dirty="0" err="1" smtClean="0"/>
              <a:t>segmen</a:t>
            </a:r>
            <a:r>
              <a:rPr lang="en-US" sz="1800" dirty="0" smtClean="0"/>
              <a:t> yang </a:t>
            </a:r>
            <a:r>
              <a:rPr lang="en-US" sz="1800" dirty="0" err="1" smtClean="0"/>
              <a:t>digunakan</a:t>
            </a:r>
            <a:r>
              <a:rPr lang="en-US" sz="1800" dirty="0" smtClean="0"/>
              <a:t> </a:t>
            </a:r>
            <a:r>
              <a:rPr lang="en-US" sz="1800" dirty="0" err="1" smtClean="0"/>
              <a:t>untuk</a:t>
            </a:r>
            <a:r>
              <a:rPr lang="en-US" sz="1800" dirty="0" smtClean="0"/>
              <a:t> </a:t>
            </a:r>
            <a:r>
              <a:rPr lang="en-US" sz="1800" dirty="0" err="1" smtClean="0"/>
              <a:t>melacak</a:t>
            </a: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err="1" smtClean="0"/>
              <a:t>Percakapan</a:t>
            </a:r>
            <a:r>
              <a:rPr lang="en-US" sz="1800" dirty="0" smtClean="0"/>
              <a:t> </a:t>
            </a:r>
            <a:r>
              <a:rPr lang="en-US" sz="1800" dirty="0" err="1" smtClean="0"/>
              <a:t>khusus</a:t>
            </a:r>
            <a:r>
              <a:rPr lang="en-US" sz="1800" dirty="0" smtClean="0"/>
              <a:t> </a:t>
            </a:r>
            <a:r>
              <a:rPr lang="en-US" sz="1800" dirty="0" err="1" smtClean="0"/>
              <a:t>antara</a:t>
            </a:r>
            <a:r>
              <a:rPr lang="en-US" sz="1800" dirty="0" smtClean="0"/>
              <a:t> </a:t>
            </a:r>
            <a:r>
              <a:rPr lang="en-US" sz="1800" dirty="0" err="1" smtClean="0"/>
              <a:t>klien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server. </a:t>
            </a:r>
          </a:p>
          <a:p>
            <a:pPr marL="0" indent="0">
              <a:lnSpc>
                <a:spcPct val="50000"/>
              </a:lnSpc>
              <a:spcBef>
                <a:spcPts val="600"/>
              </a:spcBef>
              <a:buNone/>
            </a:pP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sv-SE" sz="1800" dirty="0" smtClean="0"/>
              <a:t>Port dikategorikan menjadi tiga kelompok:</a:t>
            </a:r>
            <a:r>
              <a:rPr lang="en-US" sz="1800" dirty="0" smtClean="0"/>
              <a:t> </a:t>
            </a:r>
            <a:r>
              <a:rPr lang="en-US" sz="1800" dirty="0" smtClean="0"/>
              <a:t>Well-known (1 </a:t>
            </a:r>
            <a:r>
              <a:rPr lang="en-US" sz="1800" dirty="0" smtClean="0"/>
              <a:t>– 1023 ), </a:t>
            </a:r>
            <a:r>
              <a:rPr lang="en-US" sz="1800" dirty="0" smtClean="0"/>
              <a:t>registered </a:t>
            </a: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  <a:buNone/>
            </a:pPr>
            <a:r>
              <a:rPr lang="en-US" sz="1800" dirty="0" smtClean="0"/>
              <a:t> </a:t>
            </a:r>
            <a:r>
              <a:rPr lang="en-US" sz="1800" dirty="0" smtClean="0"/>
              <a:t>   (1024 – 49151 ), </a:t>
            </a:r>
            <a:r>
              <a:rPr lang="en-US" sz="1800" dirty="0" err="1" smtClean="0"/>
              <a:t>dan</a:t>
            </a:r>
            <a:r>
              <a:rPr lang="en-US" sz="1800" dirty="0" smtClean="0"/>
              <a:t> private </a:t>
            </a:r>
            <a:r>
              <a:rPr lang="en-US" sz="1800" dirty="0" smtClean="0"/>
              <a:t>( 49152 – 65535 ).</a:t>
            </a: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</a:pPr>
            <a:endParaRPr lang="en-US" sz="1800" dirty="0" smtClean="0"/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de-DE" sz="1800" dirty="0" smtClean="0"/>
              <a:t>Setiap pesan yang dikirim oleh host berisi port sumber dan tujuan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-26044" y="2931750"/>
            <a:ext cx="3903981" cy="2834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800" dirty="0" err="1"/>
              <a:t>Nomor</a:t>
            </a:r>
            <a:r>
              <a:rPr lang="en-US" sz="1800" dirty="0"/>
              <a:t> port </a:t>
            </a:r>
            <a:r>
              <a:rPr lang="en-US" sz="1800" dirty="0" err="1"/>
              <a:t>sumber</a:t>
            </a:r>
            <a:r>
              <a:rPr lang="en-US" sz="1800" dirty="0"/>
              <a:t> </a:t>
            </a:r>
            <a:r>
              <a:rPr lang="en-US" sz="1800" dirty="0" err="1"/>
              <a:t>secara</a:t>
            </a:r>
            <a:r>
              <a:rPr lang="en-US" sz="1800" dirty="0"/>
              <a:t> </a:t>
            </a:r>
            <a:r>
              <a:rPr lang="en-US" sz="1800" dirty="0" err="1"/>
              <a:t>dinamis</a:t>
            </a:r>
            <a:r>
              <a:rPr lang="en-US" sz="1800" dirty="0"/>
              <a:t> </a:t>
            </a:r>
            <a:r>
              <a:rPr lang="en-US" sz="1800" dirty="0" err="1"/>
              <a:t>dihasilkan</a:t>
            </a:r>
            <a:r>
              <a:rPr lang="en-US" sz="1800" dirty="0"/>
              <a:t> </a:t>
            </a:r>
            <a:r>
              <a:rPr lang="en-US" sz="1800" dirty="0" err="1"/>
              <a:t>oleh</a:t>
            </a:r>
            <a:r>
              <a:rPr lang="en-US" sz="1800" dirty="0"/>
              <a:t> </a:t>
            </a:r>
            <a:r>
              <a:rPr lang="en-US" sz="1800" dirty="0" err="1"/>
              <a:t>perangkat</a:t>
            </a:r>
            <a:r>
              <a:rPr lang="en-US" sz="1800" dirty="0"/>
              <a:t> </a:t>
            </a:r>
            <a:r>
              <a:rPr lang="en-US" sz="1800" dirty="0" err="1"/>
              <a:t>pengirim</a:t>
            </a:r>
            <a:r>
              <a:rPr lang="en-US" sz="1800" dirty="0"/>
              <a:t> </a:t>
            </a:r>
            <a:r>
              <a:rPr lang="en-US" sz="1800" dirty="0" err="1"/>
              <a:t>untuk</a:t>
            </a:r>
            <a:r>
              <a:rPr lang="en-US" sz="1800" dirty="0"/>
              <a:t> </a:t>
            </a:r>
            <a:r>
              <a:rPr lang="en-US" sz="1800" dirty="0" err="1"/>
              <a:t>mengidentifikasi</a:t>
            </a:r>
            <a:r>
              <a:rPr lang="en-US" sz="1800" dirty="0"/>
              <a:t> </a:t>
            </a:r>
            <a:r>
              <a:rPr lang="en-US" sz="1800" dirty="0" err="1"/>
              <a:t>percakapan</a:t>
            </a:r>
            <a:r>
              <a:rPr lang="en-US" sz="1800" dirty="0"/>
              <a:t> </a:t>
            </a:r>
            <a:r>
              <a:rPr lang="en-US" sz="1800" dirty="0" err="1"/>
              <a:t>antara</a:t>
            </a:r>
            <a:r>
              <a:rPr lang="en-US" sz="1800" dirty="0"/>
              <a:t> </a:t>
            </a:r>
            <a:r>
              <a:rPr lang="en-US" sz="1800" dirty="0" err="1"/>
              <a:t>dua</a:t>
            </a:r>
            <a:r>
              <a:rPr lang="en-US" sz="1800" dirty="0"/>
              <a:t> </a:t>
            </a:r>
            <a:r>
              <a:rPr lang="en-US" sz="1800" dirty="0" err="1"/>
              <a:t>perangkat</a:t>
            </a:r>
            <a:r>
              <a:rPr lang="en-US" sz="1800" dirty="0"/>
              <a:t>. </a:t>
            </a:r>
          </a:p>
          <a:p>
            <a:pPr algn="l"/>
            <a:endParaRPr lang="en-US" sz="1800" dirty="0"/>
          </a:p>
          <a:p>
            <a:pPr marL="285750" indent="-285750" algn="l"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800" dirty="0" err="1"/>
              <a:t>Klien</a:t>
            </a:r>
            <a:r>
              <a:rPr lang="en-US" sz="1800" dirty="0"/>
              <a:t> </a:t>
            </a:r>
            <a:r>
              <a:rPr lang="en-US" sz="1800" dirty="0" err="1"/>
              <a:t>menempatkan</a:t>
            </a:r>
            <a:r>
              <a:rPr lang="en-US" sz="1800" dirty="0"/>
              <a:t> </a:t>
            </a:r>
            <a:r>
              <a:rPr lang="en-US" sz="1800" dirty="0" err="1"/>
              <a:t>nomor</a:t>
            </a:r>
            <a:r>
              <a:rPr lang="en-US" sz="1800" dirty="0"/>
              <a:t> port </a:t>
            </a:r>
            <a:r>
              <a:rPr lang="en-US" sz="1800" dirty="0" err="1"/>
              <a:t>tujuan</a:t>
            </a:r>
            <a:r>
              <a:rPr lang="en-US" sz="1800" dirty="0"/>
              <a:t> di </a:t>
            </a:r>
            <a:r>
              <a:rPr lang="en-US" sz="1800" dirty="0" err="1"/>
              <a:t>segmen</a:t>
            </a:r>
            <a:r>
              <a:rPr lang="en-US" sz="1800" dirty="0"/>
              <a:t> </a:t>
            </a:r>
            <a:r>
              <a:rPr lang="en-US" sz="1800" dirty="0" err="1"/>
              <a:t>tersebut</a:t>
            </a:r>
            <a:r>
              <a:rPr lang="en-US" sz="1800" dirty="0"/>
              <a:t> </a:t>
            </a:r>
            <a:r>
              <a:rPr lang="en-US" sz="1800" dirty="0" err="1"/>
              <a:t>untuk</a:t>
            </a:r>
            <a:r>
              <a:rPr lang="en-US" sz="1800" dirty="0"/>
              <a:t> </a:t>
            </a:r>
            <a:r>
              <a:rPr lang="en-US" sz="1800" dirty="0" err="1"/>
              <a:t>memberi</a:t>
            </a:r>
            <a:r>
              <a:rPr lang="en-US" sz="1800" dirty="0"/>
              <a:t> </a:t>
            </a:r>
            <a:r>
              <a:rPr lang="en-US" sz="1800" dirty="0" err="1"/>
              <a:t>tahu</a:t>
            </a:r>
            <a:r>
              <a:rPr lang="en-US" sz="1800" dirty="0"/>
              <a:t> server </a:t>
            </a:r>
            <a:r>
              <a:rPr lang="en-US" sz="1800" dirty="0" err="1"/>
              <a:t>tujuan</a:t>
            </a:r>
            <a:r>
              <a:rPr lang="en-US" sz="1800" dirty="0"/>
              <a:t> </a:t>
            </a:r>
            <a:r>
              <a:rPr lang="en-US" sz="1800" dirty="0" err="1"/>
              <a:t>tentang</a:t>
            </a:r>
            <a:r>
              <a:rPr lang="en-US" sz="1800" dirty="0"/>
              <a:t> </a:t>
            </a:r>
            <a:r>
              <a:rPr lang="en-US" sz="1800" dirty="0" err="1"/>
              <a:t>layanan</a:t>
            </a:r>
            <a:r>
              <a:rPr lang="en-US" sz="1800" dirty="0"/>
              <a:t> </a:t>
            </a:r>
            <a:r>
              <a:rPr lang="en-US" sz="1800" dirty="0" err="1"/>
              <a:t>apa</a:t>
            </a:r>
            <a:r>
              <a:rPr lang="en-US" sz="1800" dirty="0"/>
              <a:t> yang </a:t>
            </a:r>
            <a:r>
              <a:rPr lang="en-US" sz="1800" dirty="0" err="1"/>
              <a:t>diminta</a:t>
            </a:r>
            <a:r>
              <a:rPr lang="en-US" sz="1800" dirty="0"/>
              <a:t>.</a:t>
            </a:r>
            <a:endParaRPr lang="id-ID" sz="1800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877937" y="2800167"/>
            <a:ext cx="4825388" cy="375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xmlns="" val="243463657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Instructor_Supplemental_Material_Template.pptx" id="{3198E07C-115F-418B-A9A8-BF9053302A35}" vid="{198B02FE-59AF-4313-B2FA-B9A3F3C1E378}"/>
    </a:ext>
  </a:ext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Instructor_Supplemental_Material_Template.pptx" id="{3198E07C-115F-418B-A9A8-BF9053302A35}" vid="{C5585B68-2BDF-41F6-9912-6E7821961829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Instructor_Supplemental_Material_Template</Template>
  <TotalTime>14218</TotalTime>
  <Pages>28</Pages>
  <Words>840</Words>
  <Application>Microsoft Office PowerPoint</Application>
  <PresentationFormat>On-screen Show (4:3)</PresentationFormat>
  <Paragraphs>179</Paragraphs>
  <Slides>17</Slides>
  <Notes>16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PPT-TMPLT-WHT_C</vt:lpstr>
      <vt:lpstr>NetAcad-4F_PPT-WHT_060408</vt:lpstr>
      <vt:lpstr>Slide 1</vt:lpstr>
      <vt:lpstr>Bab 5 - Bagian &amp; Tujuan</vt:lpstr>
      <vt:lpstr>5.1 Bagaimana Klien dan Server Bekerja Bersama</vt:lpstr>
      <vt:lpstr>  Bagaimana Klien dan Server Bekerja Bersama   Hubungan Klien Server</vt:lpstr>
      <vt:lpstr>  Bagaimana Klien dan Server Bekerja Bersama   Hubungan Klien Server</vt:lpstr>
      <vt:lpstr>  Bagaimana Klien dan Server Bekerja Bersama   Protokol TCP / IP untuk Layanan Internet </vt:lpstr>
      <vt:lpstr>5.2 kerja protokol internet</vt:lpstr>
      <vt:lpstr>  kerja protokol internet  Rangkaian TCP/IP Protocol</vt:lpstr>
      <vt:lpstr>  kerja protokol internet  Menjaga Track Percakapan</vt:lpstr>
      <vt:lpstr>5.3 Protokol dan Layanan Aplikasi</vt:lpstr>
      <vt:lpstr>  Protokol dan Layanan Aplikasi  Domain Name System </vt:lpstr>
      <vt:lpstr>  Protokol dan Layanan Aplikasi  Web Clients dan Servers</vt:lpstr>
      <vt:lpstr>  Protokol dan Layanan Aplikasi  FTP Clients dan Servers</vt:lpstr>
      <vt:lpstr>  Protokol dan Layanan Aplikasi  Virtual Terminals</vt:lpstr>
      <vt:lpstr>  Protokol dan Layanan Aplikasi  Email dan Pesan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Instructor Materials Chapter 1 What is the Internet of Things?</dc:title>
  <dc:creator>Suk-yi Pennock</dc:creator>
  <cp:lastModifiedBy>user</cp:lastModifiedBy>
  <cp:revision>161</cp:revision>
  <cp:lastPrinted>1999-01-27T00:54:54Z</cp:lastPrinted>
  <dcterms:created xsi:type="dcterms:W3CDTF">2016-07-19T22:00:40Z</dcterms:created>
  <dcterms:modified xsi:type="dcterms:W3CDTF">2017-10-30T17:06:29Z</dcterms:modified>
</cp:coreProperties>
</file>