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2/16/2014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2/16/2014</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t> Extreme </a:t>
            </a:r>
            <a:r>
              <a:rPr lang="es-MX" dirty="0" err="1"/>
              <a:t>Programmins</a:t>
            </a:r>
            <a:endParaRPr lang="es-MX" dirty="0"/>
          </a:p>
        </p:txBody>
      </p:sp>
      <p:sp>
        <p:nvSpPr>
          <p:cNvPr id="3" name="Subtítulo 2"/>
          <p:cNvSpPr>
            <a:spLocks noGrp="1"/>
          </p:cNvSpPr>
          <p:nvPr>
            <p:ph type="subTitle" idx="1"/>
          </p:nvPr>
        </p:nvSpPr>
        <p:spPr/>
        <p:txBody>
          <a:bodyPr>
            <a:normAutofit lnSpcReduction="10000"/>
          </a:bodyPr>
          <a:lstStyle/>
          <a:p>
            <a:r>
              <a:rPr lang="es-MX" dirty="0" smtClean="0"/>
              <a:t>Alumnos: Erika </a:t>
            </a:r>
            <a:r>
              <a:rPr lang="es-MX" dirty="0"/>
              <a:t>V. Santoyo </a:t>
            </a:r>
            <a:r>
              <a:rPr lang="es-MX" dirty="0" smtClean="0"/>
              <a:t>Soto</a:t>
            </a:r>
          </a:p>
          <a:p>
            <a:r>
              <a:rPr lang="es-MX" dirty="0"/>
              <a:t>René Efrén Deveze Astorga</a:t>
            </a:r>
          </a:p>
          <a:p>
            <a:r>
              <a:rPr lang="es-MX" dirty="0"/>
              <a:t>Arturo Castañeda Enciso </a:t>
            </a:r>
          </a:p>
          <a:p>
            <a:endParaRPr lang="es-MX" dirty="0"/>
          </a:p>
        </p:txBody>
      </p:sp>
    </p:spTree>
    <p:extLst>
      <p:ext uri="{BB962C8B-B14F-4D97-AF65-F5344CB8AC3E}">
        <p14:creationId xmlns:p14="http://schemas.microsoft.com/office/powerpoint/2010/main" val="13439826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Refactorización </a:t>
            </a:r>
            <a:r>
              <a:rPr lang="es-MX" dirty="0"/>
              <a:t>del </a:t>
            </a:r>
            <a:r>
              <a:rPr lang="es-MX" dirty="0" smtClean="0"/>
              <a:t>código</a:t>
            </a:r>
            <a:endParaRPr lang="es-MX" dirty="0"/>
          </a:p>
        </p:txBody>
      </p:sp>
      <p:sp>
        <p:nvSpPr>
          <p:cNvPr id="3" name="Marcador de contenido 2"/>
          <p:cNvSpPr>
            <a:spLocks noGrp="1"/>
          </p:cNvSpPr>
          <p:nvPr>
            <p:ph idx="1"/>
          </p:nvPr>
        </p:nvSpPr>
        <p:spPr/>
        <p:txBody>
          <a:bodyPr/>
          <a:lstStyle/>
          <a:p>
            <a:r>
              <a:rPr lang="es-MX" dirty="0"/>
              <a:t>reescribir ciertas partes del código para aumentar su legibilidad y </a:t>
            </a:r>
            <a:r>
              <a:rPr lang="es-MX" dirty="0" err="1"/>
              <a:t>mantenibilidad</a:t>
            </a:r>
            <a:r>
              <a:rPr lang="es-MX" dirty="0"/>
              <a:t> pero sin modificar su comportamiento. Las pruebas han de garantizar que en la refactorización no se ha introducido ningún fallo.</a:t>
            </a:r>
          </a:p>
        </p:txBody>
      </p:sp>
      <p:pic>
        <p:nvPicPr>
          <p:cNvPr id="4" name="Imagen 3"/>
          <p:cNvPicPr>
            <a:picLocks noChangeAspect="1"/>
          </p:cNvPicPr>
          <p:nvPr/>
        </p:nvPicPr>
        <p:blipFill>
          <a:blip r:embed="rId2"/>
          <a:stretch>
            <a:fillRect/>
          </a:stretch>
        </p:blipFill>
        <p:spPr>
          <a:xfrm>
            <a:off x="5241702" y="4942148"/>
            <a:ext cx="3931947" cy="1698104"/>
          </a:xfrm>
          <a:prstGeom prst="rect">
            <a:avLst/>
          </a:prstGeom>
        </p:spPr>
      </p:pic>
    </p:spTree>
    <p:extLst>
      <p:ext uri="{BB962C8B-B14F-4D97-AF65-F5344CB8AC3E}">
        <p14:creationId xmlns:p14="http://schemas.microsoft.com/office/powerpoint/2010/main" val="3062302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Propiedad </a:t>
            </a:r>
            <a:r>
              <a:rPr lang="es-MX" dirty="0"/>
              <a:t>del código compartida</a:t>
            </a:r>
          </a:p>
        </p:txBody>
      </p:sp>
      <p:sp>
        <p:nvSpPr>
          <p:cNvPr id="3" name="Marcador de contenido 2"/>
          <p:cNvSpPr>
            <a:spLocks noGrp="1"/>
          </p:cNvSpPr>
          <p:nvPr>
            <p:ph idx="1"/>
          </p:nvPr>
        </p:nvSpPr>
        <p:spPr/>
        <p:txBody>
          <a:bodyPr/>
          <a:lstStyle/>
          <a:p>
            <a:r>
              <a:rPr lang="es-MX" dirty="0"/>
              <a:t>en vez de dividir la responsabilidad en el desarrollo de cada módulo en grupos de trabajo distintos, este método promueve el que todo el personal pueda corregir y extender cualquier parte del proyecto. Las frecuentes pruebas de regresión garantizan que los posibles errores serán detectados</a:t>
            </a:r>
          </a:p>
        </p:txBody>
      </p:sp>
      <p:pic>
        <p:nvPicPr>
          <p:cNvPr id="4" name="Imagen 3"/>
          <p:cNvPicPr>
            <a:picLocks noChangeAspect="1"/>
          </p:cNvPicPr>
          <p:nvPr/>
        </p:nvPicPr>
        <p:blipFill>
          <a:blip r:embed="rId2"/>
          <a:stretch>
            <a:fillRect/>
          </a:stretch>
        </p:blipFill>
        <p:spPr>
          <a:xfrm>
            <a:off x="6323526" y="5119461"/>
            <a:ext cx="2948591" cy="1553404"/>
          </a:xfrm>
          <a:prstGeom prst="rect">
            <a:avLst/>
          </a:prstGeom>
        </p:spPr>
      </p:pic>
    </p:spTree>
    <p:extLst>
      <p:ext uri="{BB962C8B-B14F-4D97-AF65-F5344CB8AC3E}">
        <p14:creationId xmlns:p14="http://schemas.microsoft.com/office/powerpoint/2010/main" val="1207957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Simplicidad </a:t>
            </a:r>
            <a:r>
              <a:rPr lang="es-MX" dirty="0"/>
              <a:t>en el código</a:t>
            </a:r>
          </a:p>
        </p:txBody>
      </p:sp>
      <p:sp>
        <p:nvSpPr>
          <p:cNvPr id="3" name="Marcador de contenido 2"/>
          <p:cNvSpPr>
            <a:spLocks noGrp="1"/>
          </p:cNvSpPr>
          <p:nvPr>
            <p:ph idx="1"/>
          </p:nvPr>
        </p:nvSpPr>
        <p:spPr/>
        <p:txBody>
          <a:bodyPr>
            <a:normAutofit lnSpcReduction="10000"/>
          </a:bodyPr>
          <a:lstStyle/>
          <a:p>
            <a:r>
              <a:rPr lang="es-MX" dirty="0"/>
              <a:t>es la mejor manera de que las cosas funcionen. Cuando todo funcione se podrá añadir funcionalidad si es necesario. La programación extrema apuesta que es más sencillo hacer algo simple y tener un poco de trabajo extra para cambiarlo si se requiere, que realizar algo complicado y quizás nunca utilizarlo.</a:t>
            </a:r>
          </a:p>
          <a:p>
            <a:r>
              <a:rPr lang="es-MX" dirty="0" smtClean="0"/>
              <a:t>Cuanto </a:t>
            </a:r>
            <a:r>
              <a:rPr lang="es-MX" dirty="0"/>
              <a:t>más simple es el sistema, menos tendrá que comunicar sobre éste, lo que lleva a una comunicación más completa, especialmente si se puede reducir el equipo de programadores</a:t>
            </a:r>
          </a:p>
          <a:p>
            <a:endParaRPr lang="es-MX" dirty="0"/>
          </a:p>
        </p:txBody>
      </p:sp>
      <p:pic>
        <p:nvPicPr>
          <p:cNvPr id="4" name="Imagen 3"/>
          <p:cNvPicPr>
            <a:picLocks noChangeAspect="1"/>
          </p:cNvPicPr>
          <p:nvPr/>
        </p:nvPicPr>
        <p:blipFill>
          <a:blip r:embed="rId2"/>
          <a:stretch>
            <a:fillRect/>
          </a:stretch>
        </p:blipFill>
        <p:spPr>
          <a:xfrm>
            <a:off x="7617853" y="5017326"/>
            <a:ext cx="2133600" cy="1743075"/>
          </a:xfrm>
          <a:prstGeom prst="rect">
            <a:avLst/>
          </a:prstGeom>
        </p:spPr>
      </p:pic>
    </p:spTree>
    <p:extLst>
      <p:ext uri="{BB962C8B-B14F-4D97-AF65-F5344CB8AC3E}">
        <p14:creationId xmlns:p14="http://schemas.microsoft.com/office/powerpoint/2010/main" val="1326719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Estructura o elementos específicos de la metodología</a:t>
            </a:r>
          </a:p>
        </p:txBody>
      </p:sp>
      <p:sp>
        <p:nvSpPr>
          <p:cNvPr id="3" name="Marcador de contenido 2"/>
          <p:cNvSpPr>
            <a:spLocks noGrp="1"/>
          </p:cNvSpPr>
          <p:nvPr>
            <p:ph idx="1"/>
          </p:nvPr>
        </p:nvSpPr>
        <p:spPr>
          <a:xfrm>
            <a:off x="1484310" y="2253803"/>
            <a:ext cx="10018713" cy="3537397"/>
          </a:xfrm>
        </p:spPr>
        <p:txBody>
          <a:bodyPr>
            <a:normAutofit lnSpcReduction="10000"/>
          </a:bodyPr>
          <a:lstStyle/>
          <a:p>
            <a:r>
              <a:rPr lang="es-MX" dirty="0"/>
              <a:t>Creación de “</a:t>
            </a:r>
            <a:r>
              <a:rPr lang="es-MX" dirty="0" err="1"/>
              <a:t>user</a:t>
            </a:r>
            <a:r>
              <a:rPr lang="es-MX" dirty="0"/>
              <a:t> </a:t>
            </a:r>
            <a:r>
              <a:rPr lang="es-MX" dirty="0" err="1"/>
              <a:t>stories</a:t>
            </a:r>
            <a:r>
              <a:rPr lang="es-MX" dirty="0" smtClean="0"/>
              <a:t>”</a:t>
            </a:r>
          </a:p>
          <a:p>
            <a:r>
              <a:rPr lang="es-MX" dirty="0"/>
              <a:t>Determinación previa de </a:t>
            </a:r>
            <a:r>
              <a:rPr lang="es-MX" dirty="0" err="1"/>
              <a:t>tests</a:t>
            </a:r>
            <a:r>
              <a:rPr lang="es-MX" dirty="0"/>
              <a:t> a </a:t>
            </a:r>
            <a:r>
              <a:rPr lang="es-MX" dirty="0" smtClean="0"/>
              <a:t>realizar</a:t>
            </a:r>
          </a:p>
          <a:p>
            <a:r>
              <a:rPr lang="es-MX" dirty="0"/>
              <a:t>Creación de “</a:t>
            </a:r>
            <a:r>
              <a:rPr lang="es-MX" dirty="0" err="1"/>
              <a:t>spike</a:t>
            </a:r>
            <a:r>
              <a:rPr lang="es-MX" dirty="0"/>
              <a:t> </a:t>
            </a:r>
            <a:r>
              <a:rPr lang="es-MX" dirty="0" err="1"/>
              <a:t>solutions</a:t>
            </a:r>
            <a:r>
              <a:rPr lang="es-MX" dirty="0"/>
              <a:t>” (</a:t>
            </a:r>
            <a:r>
              <a:rPr lang="es-MX" dirty="0" err="1"/>
              <a:t>spike</a:t>
            </a:r>
            <a:r>
              <a:rPr lang="es-MX" dirty="0"/>
              <a:t>=estaca</a:t>
            </a:r>
            <a:r>
              <a:rPr lang="es-MX" dirty="0" smtClean="0"/>
              <a:t>)</a:t>
            </a:r>
          </a:p>
          <a:p>
            <a:r>
              <a:rPr lang="es-MX" dirty="0" smtClean="0"/>
              <a:t>Reléase planning</a:t>
            </a:r>
          </a:p>
          <a:p>
            <a:r>
              <a:rPr lang="es-MX" dirty="0" smtClean="0"/>
              <a:t>Iteraciones</a:t>
            </a:r>
          </a:p>
          <a:p>
            <a:r>
              <a:rPr lang="es-MX" dirty="0" smtClean="0"/>
              <a:t>Tests</a:t>
            </a:r>
          </a:p>
          <a:p>
            <a:r>
              <a:rPr lang="es-MX" dirty="0"/>
              <a:t>Releases</a:t>
            </a:r>
            <a:endParaRPr lang="es-MX" dirty="0" smtClean="0"/>
          </a:p>
          <a:p>
            <a:endParaRPr lang="es-MX" dirty="0"/>
          </a:p>
        </p:txBody>
      </p:sp>
      <p:pic>
        <p:nvPicPr>
          <p:cNvPr id="4" name="Imagen 3"/>
          <p:cNvPicPr>
            <a:picLocks noChangeAspect="1"/>
          </p:cNvPicPr>
          <p:nvPr/>
        </p:nvPicPr>
        <p:blipFill>
          <a:blip r:embed="rId2"/>
          <a:stretch>
            <a:fillRect/>
          </a:stretch>
        </p:blipFill>
        <p:spPr>
          <a:xfrm>
            <a:off x="7873998" y="2438399"/>
            <a:ext cx="3629025" cy="3600450"/>
          </a:xfrm>
          <a:prstGeom prst="rect">
            <a:avLst/>
          </a:prstGeom>
        </p:spPr>
      </p:pic>
    </p:spTree>
    <p:extLst>
      <p:ext uri="{BB962C8B-B14F-4D97-AF65-F5344CB8AC3E}">
        <p14:creationId xmlns:p14="http://schemas.microsoft.com/office/powerpoint/2010/main" val="4254783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Creación de “</a:t>
            </a:r>
            <a:r>
              <a:rPr lang="es-MX" dirty="0" err="1"/>
              <a:t>user</a:t>
            </a:r>
            <a:r>
              <a:rPr lang="es-MX" dirty="0"/>
              <a:t> </a:t>
            </a:r>
            <a:r>
              <a:rPr lang="es-MX" dirty="0" err="1"/>
              <a:t>stories</a:t>
            </a:r>
            <a:r>
              <a:rPr lang="es-MX" dirty="0"/>
              <a:t>”</a:t>
            </a:r>
          </a:p>
        </p:txBody>
      </p:sp>
      <p:sp>
        <p:nvSpPr>
          <p:cNvPr id="3" name="Marcador de contenido 2"/>
          <p:cNvSpPr>
            <a:spLocks noGrp="1"/>
          </p:cNvSpPr>
          <p:nvPr>
            <p:ph idx="1"/>
          </p:nvPr>
        </p:nvSpPr>
        <p:spPr/>
        <p:txBody>
          <a:bodyPr/>
          <a:lstStyle/>
          <a:p>
            <a:r>
              <a:rPr lang="es-MX" dirty="0"/>
              <a:t>son documentos breves escritos por el cliente, en el cual escribe requerimientos puntuales que precisa del sistema. Se busca que estos documentos se centren en las necesidades y beneficios esperados por el usuario antes que las tecnologías usadas y </a:t>
            </a:r>
            <a:r>
              <a:rPr lang="es-MX" dirty="0" err="1"/>
              <a:t>layouts</a:t>
            </a:r>
            <a:r>
              <a:rPr lang="es-MX" dirty="0"/>
              <a:t>.</a:t>
            </a:r>
          </a:p>
        </p:txBody>
      </p:sp>
      <p:pic>
        <p:nvPicPr>
          <p:cNvPr id="4" name="Imagen 3"/>
          <p:cNvPicPr>
            <a:picLocks noChangeAspect="1"/>
          </p:cNvPicPr>
          <p:nvPr/>
        </p:nvPicPr>
        <p:blipFill>
          <a:blip r:embed="rId2"/>
          <a:stretch>
            <a:fillRect/>
          </a:stretch>
        </p:blipFill>
        <p:spPr>
          <a:xfrm>
            <a:off x="571768" y="948743"/>
            <a:ext cx="2857500" cy="1752600"/>
          </a:xfrm>
          <a:prstGeom prst="rect">
            <a:avLst/>
          </a:prstGeom>
        </p:spPr>
      </p:pic>
    </p:spTree>
    <p:extLst>
      <p:ext uri="{BB962C8B-B14F-4D97-AF65-F5344CB8AC3E}">
        <p14:creationId xmlns:p14="http://schemas.microsoft.com/office/powerpoint/2010/main" val="586345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1"/>
            <a:ext cx="10018713" cy="1503608"/>
          </a:xfrm>
        </p:spPr>
        <p:txBody>
          <a:bodyPr/>
          <a:lstStyle/>
          <a:p>
            <a:r>
              <a:rPr lang="es-MX" dirty="0"/>
              <a:t>Determinación previa de </a:t>
            </a:r>
            <a:r>
              <a:rPr lang="es-MX" dirty="0" err="1"/>
              <a:t>tests</a:t>
            </a:r>
            <a:r>
              <a:rPr lang="es-MX" dirty="0"/>
              <a:t> a </a:t>
            </a:r>
            <a:r>
              <a:rPr lang="es-MX" dirty="0" smtClean="0"/>
              <a:t>realizar</a:t>
            </a:r>
            <a:endParaRPr lang="es-MX" dirty="0"/>
          </a:p>
        </p:txBody>
      </p:sp>
      <p:sp>
        <p:nvSpPr>
          <p:cNvPr id="3" name="Marcador de contenido 2"/>
          <p:cNvSpPr>
            <a:spLocks noGrp="1"/>
          </p:cNvSpPr>
          <p:nvPr>
            <p:ph idx="1"/>
          </p:nvPr>
        </p:nvSpPr>
        <p:spPr>
          <a:xfrm>
            <a:off x="1484310" y="2666999"/>
            <a:ext cx="10018713" cy="2703491"/>
          </a:xfrm>
        </p:spPr>
        <p:txBody>
          <a:bodyPr/>
          <a:lstStyle/>
          <a:p>
            <a:r>
              <a:rPr lang="es-MX" dirty="0"/>
              <a:t>para cada </a:t>
            </a:r>
            <a:r>
              <a:rPr lang="es-MX" dirty="0" err="1"/>
              <a:t>user</a:t>
            </a:r>
            <a:r>
              <a:rPr lang="es-MX" dirty="0"/>
              <a:t> </a:t>
            </a:r>
            <a:r>
              <a:rPr lang="es-MX" dirty="0" err="1"/>
              <a:t>story</a:t>
            </a:r>
            <a:r>
              <a:rPr lang="es-MX" dirty="0"/>
              <a:t> se decide qué tipo de </a:t>
            </a:r>
            <a:r>
              <a:rPr lang="es-MX" dirty="0" err="1"/>
              <a:t>tests</a:t>
            </a:r>
            <a:r>
              <a:rPr lang="es-MX" dirty="0"/>
              <a:t> se han de realizar. Se evita la posibilidad de crear pruebas conociendo que parte puede fallar o no; dando lugar a testeos más objetivos y no manipulables.</a:t>
            </a:r>
          </a:p>
        </p:txBody>
      </p:sp>
      <p:pic>
        <p:nvPicPr>
          <p:cNvPr id="4" name="Imagen 3"/>
          <p:cNvPicPr>
            <a:picLocks noChangeAspect="1"/>
          </p:cNvPicPr>
          <p:nvPr/>
        </p:nvPicPr>
        <p:blipFill>
          <a:blip r:embed="rId2"/>
          <a:stretch>
            <a:fillRect/>
          </a:stretch>
        </p:blipFill>
        <p:spPr>
          <a:xfrm>
            <a:off x="7450026" y="4866268"/>
            <a:ext cx="3448050" cy="1323975"/>
          </a:xfrm>
          <a:prstGeom prst="rect">
            <a:avLst/>
          </a:prstGeom>
        </p:spPr>
      </p:pic>
    </p:spTree>
    <p:extLst>
      <p:ext uri="{BB962C8B-B14F-4D97-AF65-F5344CB8AC3E}">
        <p14:creationId xmlns:p14="http://schemas.microsoft.com/office/powerpoint/2010/main" val="2379183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Creación de “</a:t>
            </a:r>
            <a:r>
              <a:rPr lang="es-MX" dirty="0" err="1"/>
              <a:t>spike</a:t>
            </a:r>
            <a:r>
              <a:rPr lang="es-MX" dirty="0"/>
              <a:t> </a:t>
            </a:r>
            <a:r>
              <a:rPr lang="es-MX" dirty="0" err="1"/>
              <a:t>solutions</a:t>
            </a:r>
            <a:r>
              <a:rPr lang="es-MX" dirty="0" smtClean="0"/>
              <a:t>”</a:t>
            </a:r>
            <a:endParaRPr lang="es-MX" dirty="0"/>
          </a:p>
        </p:txBody>
      </p:sp>
      <p:sp>
        <p:nvSpPr>
          <p:cNvPr id="3" name="Marcador de contenido 2"/>
          <p:cNvSpPr>
            <a:spLocks noGrp="1"/>
          </p:cNvSpPr>
          <p:nvPr>
            <p:ph idx="1"/>
          </p:nvPr>
        </p:nvSpPr>
        <p:spPr/>
        <p:txBody>
          <a:bodyPr/>
          <a:lstStyle/>
          <a:p>
            <a:r>
              <a:rPr lang="es-MX" dirty="0"/>
              <a:t>en caso de surgir dudas referentes a cómo solucionar un problema técnico o de arquitectura del software, se recurre a soluciones provisorias que se focalizan en el tema </a:t>
            </a:r>
            <a:r>
              <a:rPr lang="es-MX" dirty="0" smtClean="0"/>
              <a:t>en cuestión. </a:t>
            </a:r>
            <a:r>
              <a:rPr lang="es-MX" dirty="0"/>
              <a:t>No se espera que estas soluciones provisorias se conserven en </a:t>
            </a:r>
            <a:r>
              <a:rPr lang="es-MX" dirty="0" smtClean="0"/>
              <a:t>la solución </a:t>
            </a:r>
            <a:r>
              <a:rPr lang="es-MX" dirty="0"/>
              <a:t>definitiva, sino que generalmente se descartan tras haber </a:t>
            </a:r>
            <a:r>
              <a:rPr lang="es-MX" dirty="0" smtClean="0"/>
              <a:t>cumplido con </a:t>
            </a:r>
            <a:r>
              <a:rPr lang="es-MX" dirty="0"/>
              <a:t>su propósito. </a:t>
            </a:r>
          </a:p>
        </p:txBody>
      </p:sp>
      <p:pic>
        <p:nvPicPr>
          <p:cNvPr id="4" name="Imagen 3"/>
          <p:cNvPicPr>
            <a:picLocks noChangeAspect="1"/>
          </p:cNvPicPr>
          <p:nvPr/>
        </p:nvPicPr>
        <p:blipFill>
          <a:blip r:embed="rId2"/>
          <a:stretch>
            <a:fillRect/>
          </a:stretch>
        </p:blipFill>
        <p:spPr>
          <a:xfrm>
            <a:off x="8165206" y="4875727"/>
            <a:ext cx="3931276" cy="1830946"/>
          </a:xfrm>
          <a:prstGeom prst="rect">
            <a:avLst/>
          </a:prstGeom>
        </p:spPr>
      </p:pic>
    </p:spTree>
    <p:extLst>
      <p:ext uri="{BB962C8B-B14F-4D97-AF65-F5344CB8AC3E}">
        <p14:creationId xmlns:p14="http://schemas.microsoft.com/office/powerpoint/2010/main" val="2857719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Release </a:t>
            </a:r>
            <a:r>
              <a:rPr lang="es-MX" dirty="0" smtClean="0"/>
              <a:t>planning</a:t>
            </a:r>
            <a:endParaRPr lang="es-MX" dirty="0"/>
          </a:p>
        </p:txBody>
      </p:sp>
      <p:sp>
        <p:nvSpPr>
          <p:cNvPr id="3" name="Marcador de contenido 2"/>
          <p:cNvSpPr>
            <a:spLocks noGrp="1"/>
          </p:cNvSpPr>
          <p:nvPr>
            <p:ph idx="1"/>
          </p:nvPr>
        </p:nvSpPr>
        <p:spPr/>
        <p:txBody>
          <a:bodyPr>
            <a:normAutofit/>
          </a:bodyPr>
          <a:lstStyle/>
          <a:p>
            <a:r>
              <a:rPr lang="es-MX" dirty="0"/>
              <a:t>para la planificación de los lanzamientos se contempla </a:t>
            </a:r>
            <a:r>
              <a:rPr lang="es-MX" dirty="0" smtClean="0"/>
              <a:t>un conjunto </a:t>
            </a:r>
            <a:r>
              <a:rPr lang="es-MX" dirty="0"/>
              <a:t>de </a:t>
            </a:r>
            <a:r>
              <a:rPr lang="es-MX" dirty="0" err="1"/>
              <a:t>user</a:t>
            </a:r>
            <a:r>
              <a:rPr lang="es-MX" dirty="0"/>
              <a:t> </a:t>
            </a:r>
            <a:r>
              <a:rPr lang="es-MX" dirty="0" err="1"/>
              <a:t>stories</a:t>
            </a:r>
            <a:r>
              <a:rPr lang="es-MX" dirty="0"/>
              <a:t>, cuya prioridad de desarrollo será establecida por </a:t>
            </a:r>
            <a:r>
              <a:rPr lang="es-MX" dirty="0" smtClean="0"/>
              <a:t>el cliente</a:t>
            </a:r>
            <a:r>
              <a:rPr lang="es-MX" dirty="0"/>
              <a:t>. La planificación puede priorizar el tiempo de entrega o la </a:t>
            </a:r>
            <a:r>
              <a:rPr lang="es-MX" dirty="0" smtClean="0"/>
              <a:t>extensión del </a:t>
            </a:r>
            <a:r>
              <a:rPr lang="es-MX" dirty="0"/>
              <a:t>proyecto. Siempre se divide el total de casos a desarrollar en un </a:t>
            </a:r>
            <a:r>
              <a:rPr lang="es-MX" dirty="0" smtClean="0"/>
              <a:t>conjunto de </a:t>
            </a:r>
            <a:r>
              <a:rPr lang="es-MX" dirty="0"/>
              <a:t>iteraciones. Las variables que se consideran en el momento de realizar </a:t>
            </a:r>
            <a:r>
              <a:rPr lang="es-MX" dirty="0" smtClean="0"/>
              <a:t>las planificaciones </a:t>
            </a:r>
            <a:r>
              <a:rPr lang="es-MX" dirty="0"/>
              <a:t>son la extensión, recursos, tiempo y calidad.</a:t>
            </a:r>
          </a:p>
        </p:txBody>
      </p:sp>
      <p:pic>
        <p:nvPicPr>
          <p:cNvPr id="4" name="Imagen 3"/>
          <p:cNvPicPr>
            <a:picLocks noChangeAspect="1"/>
          </p:cNvPicPr>
          <p:nvPr/>
        </p:nvPicPr>
        <p:blipFill>
          <a:blip r:embed="rId2"/>
          <a:stretch>
            <a:fillRect/>
          </a:stretch>
        </p:blipFill>
        <p:spPr>
          <a:xfrm>
            <a:off x="92465" y="286202"/>
            <a:ext cx="4251739" cy="2551794"/>
          </a:xfrm>
          <a:prstGeom prst="rect">
            <a:avLst/>
          </a:prstGeom>
        </p:spPr>
      </p:pic>
    </p:spTree>
    <p:extLst>
      <p:ext uri="{BB962C8B-B14F-4D97-AF65-F5344CB8AC3E}">
        <p14:creationId xmlns:p14="http://schemas.microsoft.com/office/powerpoint/2010/main" val="2241782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Iteraciones</a:t>
            </a:r>
          </a:p>
        </p:txBody>
      </p:sp>
      <p:sp>
        <p:nvSpPr>
          <p:cNvPr id="3" name="Marcador de contenido 2"/>
          <p:cNvSpPr>
            <a:spLocks noGrp="1"/>
          </p:cNvSpPr>
          <p:nvPr>
            <p:ph idx="1"/>
          </p:nvPr>
        </p:nvSpPr>
        <p:spPr/>
        <p:txBody>
          <a:bodyPr/>
          <a:lstStyle/>
          <a:p>
            <a:r>
              <a:rPr lang="es-MX" dirty="0"/>
              <a:t>duran de una a tres semanas, en las que se debe concluir las </a:t>
            </a:r>
            <a:r>
              <a:rPr lang="es-MX" dirty="0" err="1" smtClean="0"/>
              <a:t>user</a:t>
            </a:r>
            <a:r>
              <a:rPr lang="es-MX" dirty="0" smtClean="0"/>
              <a:t> </a:t>
            </a:r>
            <a:r>
              <a:rPr lang="es-MX" dirty="0" err="1" smtClean="0"/>
              <a:t>stories</a:t>
            </a:r>
            <a:r>
              <a:rPr lang="es-MX" dirty="0" smtClean="0"/>
              <a:t> </a:t>
            </a:r>
            <a:r>
              <a:rPr lang="es-MX" dirty="0"/>
              <a:t>pactadas. Su propósito es simplificar la planificación, permitir medir </a:t>
            </a:r>
            <a:r>
              <a:rPr lang="es-MX" dirty="0" smtClean="0"/>
              <a:t>el progreso </a:t>
            </a:r>
            <a:r>
              <a:rPr lang="es-MX" dirty="0"/>
              <a:t>y agilizar el desarrollo.</a:t>
            </a:r>
          </a:p>
        </p:txBody>
      </p:sp>
      <p:pic>
        <p:nvPicPr>
          <p:cNvPr id="4" name="Imagen 3"/>
          <p:cNvPicPr>
            <a:picLocks noChangeAspect="1"/>
          </p:cNvPicPr>
          <p:nvPr/>
        </p:nvPicPr>
        <p:blipFill>
          <a:blip r:embed="rId2"/>
          <a:stretch>
            <a:fillRect/>
          </a:stretch>
        </p:blipFill>
        <p:spPr>
          <a:xfrm>
            <a:off x="979867" y="1009649"/>
            <a:ext cx="3200400" cy="1428750"/>
          </a:xfrm>
          <a:prstGeom prst="rect">
            <a:avLst/>
          </a:prstGeom>
        </p:spPr>
      </p:pic>
    </p:spTree>
    <p:extLst>
      <p:ext uri="{BB962C8B-B14F-4D97-AF65-F5344CB8AC3E}">
        <p14:creationId xmlns:p14="http://schemas.microsoft.com/office/powerpoint/2010/main" val="2792617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Tests</a:t>
            </a:r>
          </a:p>
        </p:txBody>
      </p:sp>
      <p:sp>
        <p:nvSpPr>
          <p:cNvPr id="3" name="Marcador de contenido 2"/>
          <p:cNvSpPr>
            <a:spLocks noGrp="1"/>
          </p:cNvSpPr>
          <p:nvPr>
            <p:ph idx="1"/>
          </p:nvPr>
        </p:nvSpPr>
        <p:spPr/>
        <p:txBody>
          <a:bodyPr/>
          <a:lstStyle/>
          <a:p>
            <a:r>
              <a:rPr lang="es-MX" dirty="0"/>
              <a:t>se efectúan los testeos previstos para asegurarse que el programa no</a:t>
            </a:r>
          </a:p>
          <a:p>
            <a:r>
              <a:rPr lang="es-MX" dirty="0"/>
              <a:t>presente fallas.</a:t>
            </a:r>
          </a:p>
        </p:txBody>
      </p:sp>
      <p:pic>
        <p:nvPicPr>
          <p:cNvPr id="4" name="Imagen 3"/>
          <p:cNvPicPr>
            <a:picLocks noChangeAspect="1"/>
          </p:cNvPicPr>
          <p:nvPr/>
        </p:nvPicPr>
        <p:blipFill>
          <a:blip r:embed="rId2"/>
          <a:stretch>
            <a:fillRect/>
          </a:stretch>
        </p:blipFill>
        <p:spPr>
          <a:xfrm>
            <a:off x="2086377" y="685800"/>
            <a:ext cx="2593503" cy="2509842"/>
          </a:xfrm>
          <a:prstGeom prst="rect">
            <a:avLst/>
          </a:prstGeom>
        </p:spPr>
      </p:pic>
    </p:spTree>
    <p:extLst>
      <p:ext uri="{BB962C8B-B14F-4D97-AF65-F5344CB8AC3E}">
        <p14:creationId xmlns:p14="http://schemas.microsoft.com/office/powerpoint/2010/main" val="2441322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Que es  </a:t>
            </a:r>
            <a:r>
              <a:rPr lang="es-MX" dirty="0" smtClean="0"/>
              <a:t>Extreme </a:t>
            </a:r>
            <a:r>
              <a:rPr lang="es-MX" dirty="0" err="1" smtClean="0"/>
              <a:t>Programmins</a:t>
            </a:r>
            <a:r>
              <a:rPr lang="es-MX" dirty="0" smtClean="0"/>
              <a:t> XP ?</a:t>
            </a:r>
            <a:endParaRPr lang="es-MX" dirty="0"/>
          </a:p>
        </p:txBody>
      </p:sp>
      <p:sp>
        <p:nvSpPr>
          <p:cNvPr id="3" name="Marcador de contenido 2"/>
          <p:cNvSpPr>
            <a:spLocks noGrp="1"/>
          </p:cNvSpPr>
          <p:nvPr>
            <p:ph idx="1"/>
          </p:nvPr>
        </p:nvSpPr>
        <p:spPr/>
        <p:txBody>
          <a:bodyPr/>
          <a:lstStyle/>
          <a:p>
            <a:r>
              <a:rPr lang="es-MX" dirty="0" smtClean="0"/>
              <a:t>En </a:t>
            </a:r>
            <a:r>
              <a:rPr lang="es-MX" dirty="0"/>
              <a:t>español significa Programación </a:t>
            </a:r>
            <a:r>
              <a:rPr lang="es-MX" dirty="0" smtClean="0"/>
              <a:t>extrema XP</a:t>
            </a:r>
          </a:p>
          <a:p>
            <a:pPr marL="0" indent="0">
              <a:buNone/>
            </a:pPr>
            <a:r>
              <a:rPr lang="es-MX" dirty="0"/>
              <a:t>Es la adopción de las mejores metodologías de desarrollo de acuerdo a lo que se pretende llevar a cabo con el proyecto, y aplicarlo de manera dinámica durante el ciclo de vida del software.</a:t>
            </a:r>
          </a:p>
        </p:txBody>
      </p:sp>
    </p:spTree>
    <p:extLst>
      <p:ext uri="{BB962C8B-B14F-4D97-AF65-F5344CB8AC3E}">
        <p14:creationId xmlns:p14="http://schemas.microsoft.com/office/powerpoint/2010/main" val="4365265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Releases</a:t>
            </a:r>
          </a:p>
        </p:txBody>
      </p:sp>
      <p:sp>
        <p:nvSpPr>
          <p:cNvPr id="3" name="Marcador de contenido 2"/>
          <p:cNvSpPr>
            <a:spLocks noGrp="1"/>
          </p:cNvSpPr>
          <p:nvPr>
            <p:ph idx="1"/>
          </p:nvPr>
        </p:nvSpPr>
        <p:spPr/>
        <p:txBody>
          <a:bodyPr/>
          <a:lstStyle/>
          <a:p>
            <a:r>
              <a:rPr lang="es-MX" dirty="0"/>
              <a:t>se hace uso de “</a:t>
            </a:r>
            <a:r>
              <a:rPr lang="es-MX" dirty="0" err="1"/>
              <a:t>releases</a:t>
            </a:r>
            <a:r>
              <a:rPr lang="es-MX" dirty="0"/>
              <a:t>” (lanzamiento de versiones del </a:t>
            </a:r>
            <a:r>
              <a:rPr lang="es-MX" dirty="0" smtClean="0"/>
              <a:t>programa) frecuentes </a:t>
            </a:r>
            <a:r>
              <a:rPr lang="es-MX" dirty="0"/>
              <a:t>y de tamaño reducido.</a:t>
            </a:r>
          </a:p>
        </p:txBody>
      </p:sp>
      <p:pic>
        <p:nvPicPr>
          <p:cNvPr id="4" name="Imagen 3"/>
          <p:cNvPicPr>
            <a:picLocks noChangeAspect="1"/>
          </p:cNvPicPr>
          <p:nvPr/>
        </p:nvPicPr>
        <p:blipFill>
          <a:blip r:embed="rId2"/>
          <a:stretch>
            <a:fillRect/>
          </a:stretch>
        </p:blipFill>
        <p:spPr>
          <a:xfrm>
            <a:off x="7122017" y="4561798"/>
            <a:ext cx="3522304" cy="1712628"/>
          </a:xfrm>
          <a:prstGeom prst="rect">
            <a:avLst/>
          </a:prstGeom>
        </p:spPr>
      </p:pic>
    </p:spTree>
    <p:extLst>
      <p:ext uri="{BB962C8B-B14F-4D97-AF65-F5344CB8AC3E}">
        <p14:creationId xmlns:p14="http://schemas.microsoft.com/office/powerpoint/2010/main" val="3928594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CICLO DE VIDA:</a:t>
            </a:r>
          </a:p>
        </p:txBody>
      </p:sp>
      <p:sp>
        <p:nvSpPr>
          <p:cNvPr id="3" name="Marcador de contenido 2"/>
          <p:cNvSpPr>
            <a:spLocks noGrp="1"/>
          </p:cNvSpPr>
          <p:nvPr>
            <p:ph idx="1"/>
          </p:nvPr>
        </p:nvSpPr>
        <p:spPr/>
        <p:txBody>
          <a:bodyPr/>
          <a:lstStyle/>
          <a:p>
            <a:r>
              <a:rPr lang="es-MX" dirty="0"/>
              <a:t>Fase de la </a:t>
            </a:r>
            <a:r>
              <a:rPr lang="es-MX" dirty="0" smtClean="0"/>
              <a:t>exploración</a:t>
            </a:r>
          </a:p>
          <a:p>
            <a:r>
              <a:rPr lang="es-MX" dirty="0"/>
              <a:t>Fase del </a:t>
            </a:r>
            <a:r>
              <a:rPr lang="es-MX" dirty="0" smtClean="0"/>
              <a:t>planeamiento</a:t>
            </a:r>
          </a:p>
          <a:p>
            <a:r>
              <a:rPr lang="es-MX" dirty="0"/>
              <a:t>Fase de </a:t>
            </a:r>
            <a:r>
              <a:rPr lang="es-MX" dirty="0" smtClean="0"/>
              <a:t>producción</a:t>
            </a:r>
          </a:p>
          <a:p>
            <a:r>
              <a:rPr lang="es-MX" dirty="0"/>
              <a:t>Fase de </a:t>
            </a:r>
            <a:r>
              <a:rPr lang="es-MX" dirty="0" smtClean="0"/>
              <a:t>mantenimiento</a:t>
            </a:r>
          </a:p>
          <a:p>
            <a:r>
              <a:rPr lang="es-MX" dirty="0"/>
              <a:t>Fase de muerte</a:t>
            </a:r>
          </a:p>
        </p:txBody>
      </p:sp>
      <p:pic>
        <p:nvPicPr>
          <p:cNvPr id="4" name="Imagen 3"/>
          <p:cNvPicPr>
            <a:picLocks noChangeAspect="1"/>
          </p:cNvPicPr>
          <p:nvPr/>
        </p:nvPicPr>
        <p:blipFill>
          <a:blip r:embed="rId2"/>
          <a:stretch>
            <a:fillRect/>
          </a:stretch>
        </p:blipFill>
        <p:spPr>
          <a:xfrm>
            <a:off x="6284890" y="2831816"/>
            <a:ext cx="4212263" cy="3286989"/>
          </a:xfrm>
          <a:prstGeom prst="rect">
            <a:avLst/>
          </a:prstGeom>
        </p:spPr>
      </p:pic>
    </p:spTree>
    <p:extLst>
      <p:ext uri="{BB962C8B-B14F-4D97-AF65-F5344CB8AC3E}">
        <p14:creationId xmlns:p14="http://schemas.microsoft.com/office/powerpoint/2010/main" val="1708780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Fase de la exploración</a:t>
            </a:r>
            <a:br>
              <a:rPr lang="es-MX" dirty="0"/>
            </a:br>
            <a:endParaRPr lang="es-MX" dirty="0"/>
          </a:p>
        </p:txBody>
      </p:sp>
      <p:sp>
        <p:nvSpPr>
          <p:cNvPr id="3" name="Marcador de contenido 2"/>
          <p:cNvSpPr>
            <a:spLocks noGrp="1"/>
          </p:cNvSpPr>
          <p:nvPr>
            <p:ph idx="1"/>
          </p:nvPr>
        </p:nvSpPr>
        <p:spPr/>
        <p:txBody>
          <a:bodyPr>
            <a:normAutofit lnSpcReduction="10000"/>
          </a:bodyPr>
          <a:lstStyle/>
          <a:p>
            <a:r>
              <a:rPr lang="es-MX" dirty="0"/>
              <a:t>los clientes plantean a grandes rasgos las historias de usuario que son de interés para la primera entrega del producto. Al mismo tiempo el equipo de desarrollo se familiariza con las herramientas, tecnologías y prácticas que se utilizarán en el proyecto. </a:t>
            </a:r>
          </a:p>
          <a:p>
            <a:r>
              <a:rPr lang="es-MX" dirty="0"/>
              <a:t>Se prueba la tecnología y se exploran las posibilidades de la arquitectura del sistema construyendo un prototipo. La fase de exploración toma de pocas semanas a pocos meses, dependiendo del tamaño y familiaridad que tengan los programadores con la tecnología.</a:t>
            </a:r>
          </a:p>
          <a:p>
            <a:endParaRPr lang="es-MX" dirty="0"/>
          </a:p>
        </p:txBody>
      </p:sp>
      <p:pic>
        <p:nvPicPr>
          <p:cNvPr id="4" name="Imagen 3"/>
          <p:cNvPicPr>
            <a:picLocks noChangeAspect="1"/>
          </p:cNvPicPr>
          <p:nvPr/>
        </p:nvPicPr>
        <p:blipFill>
          <a:blip r:embed="rId2"/>
          <a:stretch>
            <a:fillRect/>
          </a:stretch>
        </p:blipFill>
        <p:spPr>
          <a:xfrm>
            <a:off x="1104900" y="238124"/>
            <a:ext cx="2667000" cy="2200275"/>
          </a:xfrm>
          <a:prstGeom prst="rect">
            <a:avLst/>
          </a:prstGeom>
        </p:spPr>
      </p:pic>
    </p:spTree>
    <p:extLst>
      <p:ext uri="{BB962C8B-B14F-4D97-AF65-F5344CB8AC3E}">
        <p14:creationId xmlns:p14="http://schemas.microsoft.com/office/powerpoint/2010/main" val="5123266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Fase del planeamiento</a:t>
            </a:r>
            <a:br>
              <a:rPr lang="es-MX" dirty="0"/>
            </a:br>
            <a:endParaRPr lang="es-MX" dirty="0"/>
          </a:p>
        </p:txBody>
      </p:sp>
      <p:sp>
        <p:nvSpPr>
          <p:cNvPr id="3" name="Marcador de contenido 2"/>
          <p:cNvSpPr>
            <a:spLocks noGrp="1"/>
          </p:cNvSpPr>
          <p:nvPr>
            <p:ph idx="1"/>
          </p:nvPr>
        </p:nvSpPr>
        <p:spPr>
          <a:xfrm>
            <a:off x="1484310" y="1957589"/>
            <a:ext cx="10018713" cy="3833611"/>
          </a:xfrm>
        </p:spPr>
        <p:txBody>
          <a:bodyPr>
            <a:normAutofit fontScale="92500" lnSpcReduction="20000"/>
          </a:bodyPr>
          <a:lstStyle/>
          <a:p>
            <a:r>
              <a:rPr lang="es-MX" dirty="0"/>
              <a:t>Los programadores estiman cuánto esfuerzo requiere cada historia y a partir de allí se define el cronograma. La duración del cronograma del primer </a:t>
            </a:r>
            <a:r>
              <a:rPr lang="es-MX" dirty="0" err="1"/>
              <a:t>release</a:t>
            </a:r>
            <a:r>
              <a:rPr lang="es-MX" dirty="0"/>
              <a:t> no excede normalmente dos meses. La fase de planeamiento toma un par de días. Se deben incluir varias iteraciones para lograr un </a:t>
            </a:r>
            <a:r>
              <a:rPr lang="es-MX" dirty="0" err="1"/>
              <a:t>release</a:t>
            </a:r>
            <a:r>
              <a:rPr lang="es-MX" dirty="0" smtClean="0"/>
              <a:t>.</a:t>
            </a:r>
          </a:p>
          <a:p>
            <a:r>
              <a:rPr lang="es-MX" dirty="0"/>
              <a:t>. El cronograma fijado en la etapa de planeamiento se realiza a un número de iteraciones, cada una toma de una a cuatro semanas en ejecución. La primera iteración crea un sistema con la arquitectura del sistema completo. Esto es alcanzado seleccionando las historias que harán cumplir la construcción de la estructura para el sistema completo. El cliente decide las historias que se seleccionarán para cada iteración. Las pruebas funcionales creadas por el cliente se ejecutan al final de cada iteración. Al final de la última iteración el sistema está listo para producción.</a:t>
            </a:r>
          </a:p>
        </p:txBody>
      </p:sp>
      <p:pic>
        <p:nvPicPr>
          <p:cNvPr id="4" name="Imagen 3"/>
          <p:cNvPicPr>
            <a:picLocks noChangeAspect="1"/>
          </p:cNvPicPr>
          <p:nvPr/>
        </p:nvPicPr>
        <p:blipFill>
          <a:blip r:embed="rId2"/>
          <a:stretch>
            <a:fillRect/>
          </a:stretch>
        </p:blipFill>
        <p:spPr>
          <a:xfrm>
            <a:off x="1275008" y="206062"/>
            <a:ext cx="2363273" cy="1751527"/>
          </a:xfrm>
          <a:prstGeom prst="rect">
            <a:avLst/>
          </a:prstGeom>
        </p:spPr>
      </p:pic>
    </p:spTree>
    <p:extLst>
      <p:ext uri="{BB962C8B-B14F-4D97-AF65-F5344CB8AC3E}">
        <p14:creationId xmlns:p14="http://schemas.microsoft.com/office/powerpoint/2010/main" val="40431039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Fase de producción</a:t>
            </a:r>
            <a:br>
              <a:rPr lang="es-MX" dirty="0"/>
            </a:br>
            <a:endParaRPr lang="es-MX" dirty="0"/>
          </a:p>
        </p:txBody>
      </p:sp>
      <p:sp>
        <p:nvSpPr>
          <p:cNvPr id="3" name="Marcador de contenido 2"/>
          <p:cNvSpPr>
            <a:spLocks noGrp="1"/>
          </p:cNvSpPr>
          <p:nvPr>
            <p:ph idx="1"/>
          </p:nvPr>
        </p:nvSpPr>
        <p:spPr/>
        <p:txBody>
          <a:bodyPr>
            <a:normAutofit lnSpcReduction="10000"/>
          </a:bodyPr>
          <a:lstStyle/>
          <a:p>
            <a:r>
              <a:rPr lang="es-MX" dirty="0"/>
              <a:t>requiere prueba y comprobación extra del funcionamiento del sistema antes de que éste se pueda liberar al cliente. En esta fase, los nuevos cambios pueden todavía ser encontrados y debe tomarse la decisión de si se incluyen o no en el </a:t>
            </a:r>
            <a:r>
              <a:rPr lang="es-MX" dirty="0" err="1"/>
              <a:t>release</a:t>
            </a:r>
            <a:r>
              <a:rPr lang="es-MX" dirty="0"/>
              <a:t> actual. Durante esta fase, las iteraciones pueden ser aceleradas de una a tres semanas. Las ideas y las sugerencias pospuestas se documentan para una puesta en práctica posterior por ejemplo en la fase de mantenimiento. Después de que se realice el primer </a:t>
            </a:r>
            <a:r>
              <a:rPr lang="es-MX" dirty="0" err="1"/>
              <a:t>release</a:t>
            </a:r>
            <a:r>
              <a:rPr lang="es-MX" dirty="0"/>
              <a:t> productivo para uso del cliente, el proyecto de </a:t>
            </a:r>
            <a:r>
              <a:rPr lang="es-MX" dirty="0" err="1"/>
              <a:t>Xp</a:t>
            </a:r>
            <a:r>
              <a:rPr lang="es-MX" dirty="0"/>
              <a:t> debe mantener el funcionamiento del sistema mientras que realiza nuevas iteraciones.</a:t>
            </a:r>
          </a:p>
        </p:txBody>
      </p:sp>
      <p:pic>
        <p:nvPicPr>
          <p:cNvPr id="4" name="Imagen 3"/>
          <p:cNvPicPr>
            <a:picLocks noChangeAspect="1"/>
          </p:cNvPicPr>
          <p:nvPr/>
        </p:nvPicPr>
        <p:blipFill>
          <a:blip r:embed="rId2"/>
          <a:stretch>
            <a:fillRect/>
          </a:stretch>
        </p:blipFill>
        <p:spPr>
          <a:xfrm>
            <a:off x="1056068" y="298897"/>
            <a:ext cx="3157469" cy="2368102"/>
          </a:xfrm>
          <a:prstGeom prst="rect">
            <a:avLst/>
          </a:prstGeom>
        </p:spPr>
      </p:pic>
    </p:spTree>
    <p:extLst>
      <p:ext uri="{BB962C8B-B14F-4D97-AF65-F5344CB8AC3E}">
        <p14:creationId xmlns:p14="http://schemas.microsoft.com/office/powerpoint/2010/main" val="4112530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Fase de mantenimiento</a:t>
            </a:r>
            <a:br>
              <a:rPr lang="es-MX" dirty="0"/>
            </a:br>
            <a:endParaRPr lang="es-MX" dirty="0"/>
          </a:p>
        </p:txBody>
      </p:sp>
      <p:sp>
        <p:nvSpPr>
          <p:cNvPr id="3" name="Marcador de contenido 2"/>
          <p:cNvSpPr>
            <a:spLocks noGrp="1"/>
          </p:cNvSpPr>
          <p:nvPr>
            <p:ph idx="1"/>
          </p:nvPr>
        </p:nvSpPr>
        <p:spPr/>
        <p:txBody>
          <a:bodyPr/>
          <a:lstStyle/>
          <a:p>
            <a:r>
              <a:rPr lang="es-MX" dirty="0"/>
              <a:t>requiere de un mayor esfuerzo para satisfacer también las tareas del cliente. Así, la velocidad del desarrollo puede desacelerar después de que el sistema esté en la producción. La fase de mantenimiento puede requerir la incorporación de nueva gente y cambiar la estructura del equipo.</a:t>
            </a:r>
          </a:p>
        </p:txBody>
      </p:sp>
      <p:pic>
        <p:nvPicPr>
          <p:cNvPr id="4" name="Imagen 3"/>
          <p:cNvPicPr>
            <a:picLocks noChangeAspect="1"/>
          </p:cNvPicPr>
          <p:nvPr/>
        </p:nvPicPr>
        <p:blipFill>
          <a:blip r:embed="rId2"/>
          <a:stretch>
            <a:fillRect/>
          </a:stretch>
        </p:blipFill>
        <p:spPr>
          <a:xfrm>
            <a:off x="5719292" y="1643934"/>
            <a:ext cx="1817531" cy="1817531"/>
          </a:xfrm>
          <a:prstGeom prst="rect">
            <a:avLst/>
          </a:prstGeom>
        </p:spPr>
      </p:pic>
    </p:spTree>
    <p:extLst>
      <p:ext uri="{BB962C8B-B14F-4D97-AF65-F5344CB8AC3E}">
        <p14:creationId xmlns:p14="http://schemas.microsoft.com/office/powerpoint/2010/main" val="15688195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Fase de muerte</a:t>
            </a:r>
            <a:br>
              <a:rPr lang="es-MX" dirty="0"/>
            </a:br>
            <a:endParaRPr lang="es-MX" dirty="0"/>
          </a:p>
        </p:txBody>
      </p:sp>
      <p:sp>
        <p:nvSpPr>
          <p:cNvPr id="3" name="Marcador de contenido 2"/>
          <p:cNvSpPr>
            <a:spLocks noGrp="1"/>
          </p:cNvSpPr>
          <p:nvPr>
            <p:ph idx="1"/>
          </p:nvPr>
        </p:nvSpPr>
        <p:spPr/>
        <p:txBody>
          <a:bodyPr/>
          <a:lstStyle/>
          <a:p>
            <a:r>
              <a:rPr lang="es-MX" dirty="0"/>
              <a:t>Es cuando el cliente no tiene más historias para ser incluidas en el sistema. Esto requiere que se satisfagan las necesidades del cliente en otros aspectos como rendimiento y confiabilidad del sistema. Se genera la  documentación final del sistema y no se realizan más cambios en la arquitectura. La muerte del proyecto también ocurre cuando el sistema no genera los beneficios esperados por el cliente o cuando no hay presupuesto para mantenerlo.</a:t>
            </a:r>
          </a:p>
        </p:txBody>
      </p:sp>
      <p:pic>
        <p:nvPicPr>
          <p:cNvPr id="4" name="Imagen 3"/>
          <p:cNvPicPr>
            <a:picLocks noChangeAspect="1"/>
          </p:cNvPicPr>
          <p:nvPr/>
        </p:nvPicPr>
        <p:blipFill>
          <a:blip r:embed="rId2"/>
          <a:stretch>
            <a:fillRect/>
          </a:stretch>
        </p:blipFill>
        <p:spPr>
          <a:xfrm>
            <a:off x="798491" y="685800"/>
            <a:ext cx="3853466" cy="2055182"/>
          </a:xfrm>
          <a:prstGeom prst="rect">
            <a:avLst/>
          </a:prstGeom>
        </p:spPr>
      </p:pic>
    </p:spTree>
    <p:extLst>
      <p:ext uri="{BB962C8B-B14F-4D97-AF65-F5344CB8AC3E}">
        <p14:creationId xmlns:p14="http://schemas.microsoft.com/office/powerpoint/2010/main" val="29305468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ROLES</a:t>
            </a:r>
          </a:p>
        </p:txBody>
      </p:sp>
      <p:sp>
        <p:nvSpPr>
          <p:cNvPr id="3" name="Marcador de contenido 2"/>
          <p:cNvSpPr>
            <a:spLocks noGrp="1"/>
          </p:cNvSpPr>
          <p:nvPr>
            <p:ph idx="1"/>
          </p:nvPr>
        </p:nvSpPr>
        <p:spPr>
          <a:xfrm>
            <a:off x="1484310" y="2163651"/>
            <a:ext cx="10018713" cy="3627549"/>
          </a:xfrm>
        </p:spPr>
        <p:txBody>
          <a:bodyPr>
            <a:normAutofit/>
          </a:bodyPr>
          <a:lstStyle/>
          <a:p>
            <a:r>
              <a:rPr lang="es-MX" dirty="0" smtClean="0"/>
              <a:t>Programador</a:t>
            </a:r>
          </a:p>
          <a:p>
            <a:r>
              <a:rPr lang="es-MX" dirty="0" smtClean="0"/>
              <a:t>Cliente</a:t>
            </a:r>
          </a:p>
          <a:p>
            <a:r>
              <a:rPr lang="es-MX" dirty="0" smtClean="0"/>
              <a:t>Tester</a:t>
            </a:r>
          </a:p>
          <a:p>
            <a:r>
              <a:rPr lang="es-MX" dirty="0" err="1" smtClean="0"/>
              <a:t>Tracker</a:t>
            </a:r>
            <a:endParaRPr lang="es-MX" dirty="0" smtClean="0"/>
          </a:p>
          <a:p>
            <a:r>
              <a:rPr lang="es-MX" dirty="0"/>
              <a:t>Entrenador (coach</a:t>
            </a:r>
            <a:r>
              <a:rPr lang="es-MX" dirty="0" smtClean="0"/>
              <a:t>)</a:t>
            </a:r>
          </a:p>
          <a:p>
            <a:r>
              <a:rPr lang="es-MX" dirty="0" smtClean="0"/>
              <a:t>Consultor</a:t>
            </a:r>
          </a:p>
          <a:p>
            <a:r>
              <a:rPr lang="es-MX" dirty="0"/>
              <a:t>Gestor (Big boss)</a:t>
            </a:r>
          </a:p>
        </p:txBody>
      </p:sp>
    </p:spTree>
    <p:extLst>
      <p:ext uri="{BB962C8B-B14F-4D97-AF65-F5344CB8AC3E}">
        <p14:creationId xmlns:p14="http://schemas.microsoft.com/office/powerpoint/2010/main" val="3017124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Roles</a:t>
            </a:r>
            <a:endParaRPr lang="es-MX" dirty="0"/>
          </a:p>
        </p:txBody>
      </p:sp>
      <p:sp>
        <p:nvSpPr>
          <p:cNvPr id="3" name="Marcador de contenido 2"/>
          <p:cNvSpPr>
            <a:spLocks noGrp="1"/>
          </p:cNvSpPr>
          <p:nvPr>
            <p:ph idx="1"/>
          </p:nvPr>
        </p:nvSpPr>
        <p:spPr/>
        <p:txBody>
          <a:bodyPr/>
          <a:lstStyle/>
          <a:p>
            <a:r>
              <a:rPr lang="es-MX" b="1" dirty="0" smtClean="0"/>
              <a:t>Programador</a:t>
            </a:r>
            <a:r>
              <a:rPr lang="es-MX" dirty="0" smtClean="0"/>
              <a:t>: Escribe </a:t>
            </a:r>
            <a:r>
              <a:rPr lang="es-MX" dirty="0"/>
              <a:t>las pruebas unitarias y produce el código del sistema</a:t>
            </a:r>
            <a:r>
              <a:rPr lang="es-MX" dirty="0" smtClean="0"/>
              <a:t>.</a:t>
            </a:r>
          </a:p>
          <a:p>
            <a:r>
              <a:rPr lang="es-MX" b="1" dirty="0" smtClean="0"/>
              <a:t>Cliente</a:t>
            </a:r>
            <a:r>
              <a:rPr lang="es-MX" dirty="0" smtClean="0"/>
              <a:t>: Escribe </a:t>
            </a:r>
            <a:r>
              <a:rPr lang="es-MX" dirty="0"/>
              <a:t>las historias de usuario y las pruebas funcionales para validar su implementación. Asigna la prioridad a las historias de usuario y decide cuáles se implementan en cada iteración centrándose en aportar el mayor valor de negocio</a:t>
            </a:r>
          </a:p>
          <a:p>
            <a:endParaRPr lang="es-MX" dirty="0"/>
          </a:p>
        </p:txBody>
      </p:sp>
      <p:pic>
        <p:nvPicPr>
          <p:cNvPr id="4" name="Imagen 3"/>
          <p:cNvPicPr>
            <a:picLocks noChangeAspect="1"/>
          </p:cNvPicPr>
          <p:nvPr/>
        </p:nvPicPr>
        <p:blipFill>
          <a:blip r:embed="rId2"/>
          <a:stretch>
            <a:fillRect/>
          </a:stretch>
        </p:blipFill>
        <p:spPr>
          <a:xfrm>
            <a:off x="1624750" y="395286"/>
            <a:ext cx="1962150" cy="2333625"/>
          </a:xfrm>
          <a:prstGeom prst="rect">
            <a:avLst/>
          </a:prstGeom>
        </p:spPr>
      </p:pic>
    </p:spTree>
    <p:extLst>
      <p:ext uri="{BB962C8B-B14F-4D97-AF65-F5344CB8AC3E}">
        <p14:creationId xmlns:p14="http://schemas.microsoft.com/office/powerpoint/2010/main" val="1608209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Roles</a:t>
            </a:r>
            <a:endParaRPr lang="es-MX" dirty="0"/>
          </a:p>
        </p:txBody>
      </p:sp>
      <p:sp>
        <p:nvSpPr>
          <p:cNvPr id="3" name="Marcador de contenido 2"/>
          <p:cNvSpPr>
            <a:spLocks noGrp="1"/>
          </p:cNvSpPr>
          <p:nvPr>
            <p:ph idx="1"/>
          </p:nvPr>
        </p:nvSpPr>
        <p:spPr/>
        <p:txBody>
          <a:bodyPr>
            <a:normAutofit/>
          </a:bodyPr>
          <a:lstStyle/>
          <a:p>
            <a:r>
              <a:rPr lang="es-MX" b="1" dirty="0" smtClean="0"/>
              <a:t>Tester Ayuda </a:t>
            </a:r>
            <a:r>
              <a:rPr lang="es-MX" dirty="0" smtClean="0"/>
              <a:t>:al </a:t>
            </a:r>
            <a:r>
              <a:rPr lang="es-MX" dirty="0"/>
              <a:t>cliente a escribir las pruebas funcionales. Ejecuta pruebas regularmente, difunde los resultados en el equipo y es responsable de las herramientas de soporte para pruebas.</a:t>
            </a:r>
          </a:p>
          <a:p>
            <a:r>
              <a:rPr lang="es-MX" b="1" dirty="0" smtClean="0"/>
              <a:t>Tracker</a:t>
            </a:r>
            <a:r>
              <a:rPr lang="es-MX" dirty="0" smtClean="0"/>
              <a:t>:Es </a:t>
            </a:r>
            <a:r>
              <a:rPr lang="es-MX" dirty="0"/>
              <a:t>el encargado de seguimiento. Proporciona realimentación al equipo. Debe verificar el grado de acierto entre las estimaciones realizadas y el tiempo real dedicado, comunicando los resultados para mejorar futuras estimaciones.</a:t>
            </a:r>
          </a:p>
          <a:p>
            <a:endParaRPr lang="es-MX" dirty="0"/>
          </a:p>
        </p:txBody>
      </p:sp>
      <p:pic>
        <p:nvPicPr>
          <p:cNvPr id="4" name="Imagen 3"/>
          <p:cNvPicPr>
            <a:picLocks noChangeAspect="1"/>
          </p:cNvPicPr>
          <p:nvPr/>
        </p:nvPicPr>
        <p:blipFill>
          <a:blip r:embed="rId2"/>
          <a:stretch>
            <a:fillRect/>
          </a:stretch>
        </p:blipFill>
        <p:spPr>
          <a:xfrm>
            <a:off x="1881992" y="180907"/>
            <a:ext cx="2143125" cy="2143125"/>
          </a:xfrm>
          <a:prstGeom prst="rect">
            <a:avLst/>
          </a:prstGeom>
        </p:spPr>
      </p:pic>
    </p:spTree>
    <p:extLst>
      <p:ext uri="{BB962C8B-B14F-4D97-AF65-F5344CB8AC3E}">
        <p14:creationId xmlns:p14="http://schemas.microsoft.com/office/powerpoint/2010/main" val="784089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Quien la realizo </a:t>
            </a:r>
            <a:endParaRPr lang="es-MX" dirty="0"/>
          </a:p>
        </p:txBody>
      </p:sp>
      <p:sp>
        <p:nvSpPr>
          <p:cNvPr id="3" name="Marcador de contenido 2"/>
          <p:cNvSpPr>
            <a:spLocks noGrp="1"/>
          </p:cNvSpPr>
          <p:nvPr>
            <p:ph idx="1"/>
          </p:nvPr>
        </p:nvSpPr>
        <p:spPr/>
        <p:txBody>
          <a:bodyPr/>
          <a:lstStyle/>
          <a:p>
            <a:r>
              <a:rPr lang="es-MX" dirty="0" smtClean="0"/>
              <a:t>Fue </a:t>
            </a:r>
            <a:r>
              <a:rPr lang="es-MX" dirty="0"/>
              <a:t>realizada como una metodología de desarrollo de la ingeniería de </a:t>
            </a:r>
            <a:r>
              <a:rPr lang="es-MX" dirty="0" smtClean="0"/>
              <a:t>software </a:t>
            </a:r>
            <a:r>
              <a:rPr lang="es-MX" dirty="0"/>
              <a:t>formulada por Kent Beck, autor del primer libro sobre la </a:t>
            </a:r>
            <a:r>
              <a:rPr lang="es-MX" dirty="0" smtClean="0"/>
              <a:t>materia</a:t>
            </a:r>
            <a:r>
              <a:rPr lang="es-MX" dirty="0"/>
              <a:t>.</a:t>
            </a:r>
            <a:endParaRPr lang="es-MX" dirty="0" smtClean="0"/>
          </a:p>
          <a:p>
            <a:pPr marL="0" indent="0">
              <a:buNone/>
            </a:pPr>
            <a:r>
              <a:rPr lang="en-US" dirty="0" smtClean="0"/>
              <a:t> primer </a:t>
            </a:r>
            <a:r>
              <a:rPr lang="en-US" dirty="0" err="1" smtClean="0"/>
              <a:t>libro</a:t>
            </a:r>
            <a:r>
              <a:rPr lang="en-US" dirty="0" smtClean="0"/>
              <a:t> Extreme </a:t>
            </a:r>
            <a:r>
              <a:rPr lang="en-US" dirty="0"/>
              <a:t>Programming Explained: Embrace Change </a:t>
            </a:r>
            <a:r>
              <a:rPr lang="en-US" dirty="0" smtClean="0"/>
              <a:t>1999</a:t>
            </a:r>
            <a:endParaRPr lang="es-MX" dirty="0"/>
          </a:p>
        </p:txBody>
      </p:sp>
      <p:pic>
        <p:nvPicPr>
          <p:cNvPr id="4" name="Imagen 3"/>
          <p:cNvPicPr>
            <a:picLocks noChangeAspect="1"/>
          </p:cNvPicPr>
          <p:nvPr/>
        </p:nvPicPr>
        <p:blipFill>
          <a:blip r:embed="rId2"/>
          <a:stretch>
            <a:fillRect/>
          </a:stretch>
        </p:blipFill>
        <p:spPr>
          <a:xfrm>
            <a:off x="816467" y="133349"/>
            <a:ext cx="2857500" cy="2857500"/>
          </a:xfrm>
          <a:prstGeom prst="rect">
            <a:avLst/>
          </a:prstGeom>
        </p:spPr>
      </p:pic>
    </p:spTree>
    <p:extLst>
      <p:ext uri="{BB962C8B-B14F-4D97-AF65-F5344CB8AC3E}">
        <p14:creationId xmlns:p14="http://schemas.microsoft.com/office/powerpoint/2010/main" val="19201212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Roles</a:t>
            </a:r>
            <a:endParaRPr lang="es-MX" dirty="0"/>
          </a:p>
        </p:txBody>
      </p:sp>
      <p:sp>
        <p:nvSpPr>
          <p:cNvPr id="3" name="Marcador de contenido 2"/>
          <p:cNvSpPr>
            <a:spLocks noGrp="1"/>
          </p:cNvSpPr>
          <p:nvPr>
            <p:ph idx="1"/>
          </p:nvPr>
        </p:nvSpPr>
        <p:spPr/>
        <p:txBody>
          <a:bodyPr>
            <a:normAutofit/>
          </a:bodyPr>
          <a:lstStyle/>
          <a:p>
            <a:r>
              <a:rPr lang="es-MX" b="1" dirty="0"/>
              <a:t>Entrenador (</a:t>
            </a:r>
            <a:r>
              <a:rPr lang="es-MX" b="1" dirty="0" smtClean="0"/>
              <a:t>coach):</a:t>
            </a:r>
            <a:r>
              <a:rPr lang="es-MX" dirty="0" smtClean="0"/>
              <a:t>Responsable </a:t>
            </a:r>
            <a:r>
              <a:rPr lang="es-MX" dirty="0"/>
              <a:t>del proceso global. Guía a los miembros del equipo para seguir el proceso correctamente.</a:t>
            </a:r>
          </a:p>
          <a:p>
            <a:r>
              <a:rPr lang="es-MX" b="1" dirty="0" smtClean="0"/>
              <a:t>Consultor</a:t>
            </a:r>
            <a:r>
              <a:rPr lang="es-MX" dirty="0" smtClean="0"/>
              <a:t>: Es </a:t>
            </a:r>
            <a:r>
              <a:rPr lang="es-MX" dirty="0"/>
              <a:t>un miembro externo del equipo con un conocimiento específico en algún tema necesario para el proyecto. Ayuda al equipo a resolver un problema específico.</a:t>
            </a:r>
          </a:p>
          <a:p>
            <a:r>
              <a:rPr lang="es-MX" b="1" dirty="0"/>
              <a:t>Gestor (Big </a:t>
            </a:r>
            <a:r>
              <a:rPr lang="es-MX" b="1" dirty="0" smtClean="0"/>
              <a:t>boss):</a:t>
            </a:r>
            <a:r>
              <a:rPr lang="es-MX" dirty="0" smtClean="0"/>
              <a:t>Es </a:t>
            </a:r>
            <a:r>
              <a:rPr lang="es-MX" dirty="0"/>
              <a:t>el dueño del equipo y el vinculo entre clientes y programadores. Su labor esencial es la coordinación.</a:t>
            </a:r>
          </a:p>
          <a:p>
            <a:endParaRPr lang="es-MX" dirty="0"/>
          </a:p>
        </p:txBody>
      </p:sp>
      <p:pic>
        <p:nvPicPr>
          <p:cNvPr id="4" name="Imagen 3"/>
          <p:cNvPicPr>
            <a:picLocks noChangeAspect="1"/>
          </p:cNvPicPr>
          <p:nvPr/>
        </p:nvPicPr>
        <p:blipFill>
          <a:blip r:embed="rId2"/>
          <a:stretch>
            <a:fillRect/>
          </a:stretch>
        </p:blipFill>
        <p:spPr>
          <a:xfrm>
            <a:off x="2462011" y="457200"/>
            <a:ext cx="1524000" cy="1762125"/>
          </a:xfrm>
          <a:prstGeom prst="rect">
            <a:avLst/>
          </a:prstGeom>
        </p:spPr>
      </p:pic>
    </p:spTree>
    <p:extLst>
      <p:ext uri="{BB962C8B-B14F-4D97-AF65-F5344CB8AC3E}">
        <p14:creationId xmlns:p14="http://schemas.microsoft.com/office/powerpoint/2010/main" val="2444957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Ventajas</a:t>
            </a:r>
            <a:r>
              <a:rPr lang="es-MX" dirty="0"/>
              <a:t/>
            </a:r>
            <a:br>
              <a:rPr lang="es-MX" dirty="0"/>
            </a:br>
            <a:endParaRPr lang="es-MX" dirty="0"/>
          </a:p>
        </p:txBody>
      </p:sp>
      <p:sp>
        <p:nvSpPr>
          <p:cNvPr id="3" name="Marcador de contenido 2"/>
          <p:cNvSpPr>
            <a:spLocks noGrp="1"/>
          </p:cNvSpPr>
          <p:nvPr>
            <p:ph idx="1"/>
          </p:nvPr>
        </p:nvSpPr>
        <p:spPr/>
        <p:txBody>
          <a:bodyPr>
            <a:normAutofit/>
          </a:bodyPr>
          <a:lstStyle/>
          <a:p>
            <a:endParaRPr lang="es-MX" dirty="0"/>
          </a:p>
          <a:p>
            <a:r>
              <a:rPr lang="es-MX" dirty="0" smtClean="0"/>
              <a:t>Programación </a:t>
            </a:r>
            <a:r>
              <a:rPr lang="es-MX" dirty="0"/>
              <a:t>organizada.</a:t>
            </a:r>
          </a:p>
          <a:p>
            <a:r>
              <a:rPr lang="es-MX" dirty="0" smtClean="0"/>
              <a:t>Menor </a:t>
            </a:r>
            <a:r>
              <a:rPr lang="es-MX" dirty="0"/>
              <a:t>taza de errores.</a:t>
            </a:r>
          </a:p>
          <a:p>
            <a:r>
              <a:rPr lang="es-MX" dirty="0" smtClean="0"/>
              <a:t>Satisfacción </a:t>
            </a:r>
            <a:r>
              <a:rPr lang="es-MX" dirty="0"/>
              <a:t>del programador.</a:t>
            </a:r>
          </a:p>
          <a:p>
            <a:pPr marL="0" indent="0">
              <a:buNone/>
            </a:pPr>
            <a:endParaRPr lang="es-MX" dirty="0"/>
          </a:p>
        </p:txBody>
      </p:sp>
      <p:pic>
        <p:nvPicPr>
          <p:cNvPr id="4" name="Imagen 3"/>
          <p:cNvPicPr>
            <a:picLocks noChangeAspect="1"/>
          </p:cNvPicPr>
          <p:nvPr/>
        </p:nvPicPr>
        <p:blipFill>
          <a:blip r:embed="rId2"/>
          <a:stretch>
            <a:fillRect/>
          </a:stretch>
        </p:blipFill>
        <p:spPr>
          <a:xfrm>
            <a:off x="2192829" y="685800"/>
            <a:ext cx="1933575" cy="2362200"/>
          </a:xfrm>
          <a:prstGeom prst="rect">
            <a:avLst/>
          </a:prstGeom>
        </p:spPr>
      </p:pic>
    </p:spTree>
    <p:extLst>
      <p:ext uri="{BB962C8B-B14F-4D97-AF65-F5344CB8AC3E}">
        <p14:creationId xmlns:p14="http://schemas.microsoft.com/office/powerpoint/2010/main" val="2321888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Desventajas</a:t>
            </a:r>
          </a:p>
        </p:txBody>
      </p:sp>
      <p:sp>
        <p:nvSpPr>
          <p:cNvPr id="3" name="Marcador de contenido 2"/>
          <p:cNvSpPr>
            <a:spLocks noGrp="1"/>
          </p:cNvSpPr>
          <p:nvPr>
            <p:ph idx="1"/>
          </p:nvPr>
        </p:nvSpPr>
        <p:spPr/>
        <p:txBody>
          <a:bodyPr/>
          <a:lstStyle/>
          <a:p>
            <a:pPr marL="0" indent="0">
              <a:buNone/>
            </a:pPr>
            <a:endParaRPr lang="es-MX" dirty="0"/>
          </a:p>
          <a:p>
            <a:r>
              <a:rPr lang="es-MX" dirty="0" smtClean="0"/>
              <a:t>Es </a:t>
            </a:r>
            <a:r>
              <a:rPr lang="es-MX" dirty="0"/>
              <a:t>recomendable emplearlo solo en proyectos a corto plazo.</a:t>
            </a:r>
          </a:p>
          <a:p>
            <a:r>
              <a:rPr lang="es-MX" dirty="0" smtClean="0"/>
              <a:t>Altas </a:t>
            </a:r>
            <a:r>
              <a:rPr lang="es-MX" dirty="0"/>
              <a:t>comisiones en caso de fallar.</a:t>
            </a:r>
          </a:p>
          <a:p>
            <a:endParaRPr lang="es-MX" dirty="0"/>
          </a:p>
          <a:p>
            <a:endParaRPr lang="es-MX" dirty="0"/>
          </a:p>
        </p:txBody>
      </p:sp>
      <p:pic>
        <p:nvPicPr>
          <p:cNvPr id="4" name="Imagen 3"/>
          <p:cNvPicPr>
            <a:picLocks noChangeAspect="1"/>
          </p:cNvPicPr>
          <p:nvPr/>
        </p:nvPicPr>
        <p:blipFill>
          <a:blip r:embed="rId2"/>
          <a:stretch>
            <a:fillRect/>
          </a:stretch>
        </p:blipFill>
        <p:spPr>
          <a:xfrm>
            <a:off x="1920025" y="437882"/>
            <a:ext cx="2796862" cy="2796862"/>
          </a:xfrm>
          <a:prstGeom prst="rect">
            <a:avLst/>
          </a:prstGeom>
        </p:spPr>
      </p:pic>
    </p:spTree>
    <p:extLst>
      <p:ext uri="{BB962C8B-B14F-4D97-AF65-F5344CB8AC3E}">
        <p14:creationId xmlns:p14="http://schemas.microsoft.com/office/powerpoint/2010/main" val="13357022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3784375" y="1313645"/>
            <a:ext cx="5418584" cy="4181341"/>
          </a:xfrm>
          <a:prstGeom prst="rect">
            <a:avLst/>
          </a:prstGeom>
        </p:spPr>
      </p:pic>
    </p:spTree>
    <p:extLst>
      <p:ext uri="{BB962C8B-B14F-4D97-AF65-F5344CB8AC3E}">
        <p14:creationId xmlns:p14="http://schemas.microsoft.com/office/powerpoint/2010/main" val="2273540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09" y="153474"/>
            <a:ext cx="10018713" cy="1752599"/>
          </a:xfrm>
        </p:spPr>
        <p:txBody>
          <a:bodyPr/>
          <a:lstStyle/>
          <a:p>
            <a:r>
              <a:rPr lang="es-MX" dirty="0"/>
              <a:t>Características principales</a:t>
            </a:r>
          </a:p>
        </p:txBody>
      </p:sp>
      <p:sp>
        <p:nvSpPr>
          <p:cNvPr id="3" name="Marcador de contenido 2"/>
          <p:cNvSpPr>
            <a:spLocks noGrp="1"/>
          </p:cNvSpPr>
          <p:nvPr>
            <p:ph idx="1"/>
          </p:nvPr>
        </p:nvSpPr>
        <p:spPr>
          <a:xfrm>
            <a:off x="1484310" y="1906073"/>
            <a:ext cx="10018713" cy="3885128"/>
          </a:xfrm>
        </p:spPr>
        <p:txBody>
          <a:bodyPr>
            <a:normAutofit lnSpcReduction="10000"/>
          </a:bodyPr>
          <a:lstStyle/>
          <a:p>
            <a:r>
              <a:rPr lang="es-MX" dirty="0" smtClean="0"/>
              <a:t>Desarrollo </a:t>
            </a:r>
            <a:r>
              <a:rPr lang="es-MX" dirty="0"/>
              <a:t>iterativo e </a:t>
            </a:r>
            <a:r>
              <a:rPr lang="es-MX" dirty="0" smtClean="0"/>
              <a:t>incremental</a:t>
            </a:r>
          </a:p>
          <a:p>
            <a:r>
              <a:rPr lang="es-MX" dirty="0" smtClean="0"/>
              <a:t>Pruebas </a:t>
            </a:r>
            <a:r>
              <a:rPr lang="es-MX" dirty="0"/>
              <a:t>unitarias </a:t>
            </a:r>
            <a:r>
              <a:rPr lang="es-MX" dirty="0" smtClean="0"/>
              <a:t>continuas</a:t>
            </a:r>
          </a:p>
          <a:p>
            <a:r>
              <a:rPr lang="es-MX" dirty="0" smtClean="0"/>
              <a:t>Programación </a:t>
            </a:r>
            <a:r>
              <a:rPr lang="es-MX" dirty="0"/>
              <a:t>en parejas </a:t>
            </a:r>
            <a:endParaRPr lang="es-MX" dirty="0" smtClean="0"/>
          </a:p>
          <a:p>
            <a:r>
              <a:rPr lang="es-MX" dirty="0"/>
              <a:t>I</a:t>
            </a:r>
            <a:r>
              <a:rPr lang="es-MX" dirty="0" smtClean="0"/>
              <a:t>ntegración </a:t>
            </a:r>
            <a:r>
              <a:rPr lang="es-MX" dirty="0"/>
              <a:t>del equipo de programación con el cliente o usuario. </a:t>
            </a:r>
            <a:endParaRPr lang="es-MX" dirty="0" smtClean="0"/>
          </a:p>
          <a:p>
            <a:r>
              <a:rPr lang="es-MX" dirty="0" smtClean="0"/>
              <a:t>Corrección </a:t>
            </a:r>
            <a:r>
              <a:rPr lang="es-MX" dirty="0"/>
              <a:t>de todos los errores </a:t>
            </a:r>
            <a:endParaRPr lang="es-MX" dirty="0" smtClean="0"/>
          </a:p>
          <a:p>
            <a:r>
              <a:rPr lang="es-MX" dirty="0" smtClean="0"/>
              <a:t>Refactorización </a:t>
            </a:r>
            <a:r>
              <a:rPr lang="es-MX" dirty="0"/>
              <a:t>del </a:t>
            </a:r>
            <a:r>
              <a:rPr lang="es-MX" dirty="0" smtClean="0"/>
              <a:t>código</a:t>
            </a:r>
          </a:p>
          <a:p>
            <a:r>
              <a:rPr lang="es-MX" dirty="0" smtClean="0"/>
              <a:t>Propiedad </a:t>
            </a:r>
            <a:r>
              <a:rPr lang="es-MX" dirty="0"/>
              <a:t>del código </a:t>
            </a:r>
            <a:r>
              <a:rPr lang="es-MX" dirty="0" smtClean="0"/>
              <a:t>compartida</a:t>
            </a:r>
          </a:p>
          <a:p>
            <a:r>
              <a:rPr lang="es-MX" dirty="0" smtClean="0"/>
              <a:t>Simplicidad </a:t>
            </a:r>
            <a:r>
              <a:rPr lang="es-MX" dirty="0"/>
              <a:t>en el código</a:t>
            </a:r>
            <a:endParaRPr lang="es-MX" dirty="0" smtClean="0"/>
          </a:p>
          <a:p>
            <a:endParaRPr lang="es-MX" dirty="0"/>
          </a:p>
        </p:txBody>
      </p:sp>
    </p:spTree>
    <p:extLst>
      <p:ext uri="{BB962C8B-B14F-4D97-AF65-F5344CB8AC3E}">
        <p14:creationId xmlns:p14="http://schemas.microsoft.com/office/powerpoint/2010/main" val="1538295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Desarrollo iterativo </a:t>
            </a:r>
            <a:r>
              <a:rPr lang="es-MX" dirty="0"/>
              <a:t>e incremental</a:t>
            </a:r>
          </a:p>
        </p:txBody>
      </p:sp>
      <p:sp>
        <p:nvSpPr>
          <p:cNvPr id="3" name="Marcador de contenido 2"/>
          <p:cNvSpPr>
            <a:spLocks noGrp="1"/>
          </p:cNvSpPr>
          <p:nvPr>
            <p:ph idx="1"/>
          </p:nvPr>
        </p:nvSpPr>
        <p:spPr/>
        <p:txBody>
          <a:bodyPr/>
          <a:lstStyle/>
          <a:p>
            <a:pPr marL="0" indent="0">
              <a:buNone/>
            </a:pPr>
            <a:r>
              <a:rPr lang="es-MX" dirty="0" smtClean="0"/>
              <a:t>                                                 pequeñas </a:t>
            </a:r>
            <a:r>
              <a:rPr lang="es-MX" dirty="0"/>
              <a:t>mejoras, unas tras otras</a:t>
            </a:r>
          </a:p>
        </p:txBody>
      </p:sp>
      <p:pic>
        <p:nvPicPr>
          <p:cNvPr id="4" name="Imagen 3"/>
          <p:cNvPicPr>
            <a:picLocks noChangeAspect="1"/>
          </p:cNvPicPr>
          <p:nvPr/>
        </p:nvPicPr>
        <p:blipFill>
          <a:blip r:embed="rId2"/>
          <a:stretch>
            <a:fillRect/>
          </a:stretch>
        </p:blipFill>
        <p:spPr>
          <a:xfrm>
            <a:off x="1154806" y="3677992"/>
            <a:ext cx="2438400" cy="2438400"/>
          </a:xfrm>
          <a:prstGeom prst="rect">
            <a:avLst/>
          </a:prstGeom>
        </p:spPr>
      </p:pic>
    </p:spTree>
    <p:extLst>
      <p:ext uri="{BB962C8B-B14F-4D97-AF65-F5344CB8AC3E}">
        <p14:creationId xmlns:p14="http://schemas.microsoft.com/office/powerpoint/2010/main" val="406684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Pruebas </a:t>
            </a:r>
            <a:r>
              <a:rPr lang="es-MX" dirty="0"/>
              <a:t>unitarias continuas</a:t>
            </a:r>
          </a:p>
        </p:txBody>
      </p:sp>
      <p:sp>
        <p:nvSpPr>
          <p:cNvPr id="3" name="Marcador de contenido 2"/>
          <p:cNvSpPr>
            <a:spLocks noGrp="1"/>
          </p:cNvSpPr>
          <p:nvPr>
            <p:ph idx="1"/>
          </p:nvPr>
        </p:nvSpPr>
        <p:spPr/>
        <p:txBody>
          <a:bodyPr/>
          <a:lstStyle/>
          <a:p>
            <a:r>
              <a:rPr lang="es-MX" dirty="0" smtClean="0"/>
              <a:t> </a:t>
            </a:r>
            <a:r>
              <a:rPr lang="es-MX" dirty="0"/>
              <a:t>frecuentemente repetidas y automatizadas, incluyendo pruebas de regresión. Se aconseja escribir el código de la prueba antes de la codificación. </a:t>
            </a:r>
          </a:p>
        </p:txBody>
      </p:sp>
      <p:pic>
        <p:nvPicPr>
          <p:cNvPr id="5" name="Imagen 4"/>
          <p:cNvPicPr>
            <a:picLocks noChangeAspect="1"/>
          </p:cNvPicPr>
          <p:nvPr/>
        </p:nvPicPr>
        <p:blipFill>
          <a:blip r:embed="rId2"/>
          <a:stretch>
            <a:fillRect/>
          </a:stretch>
        </p:blipFill>
        <p:spPr>
          <a:xfrm>
            <a:off x="5640947" y="5015277"/>
            <a:ext cx="4342760" cy="1551845"/>
          </a:xfrm>
          <a:prstGeom prst="rect">
            <a:avLst/>
          </a:prstGeom>
        </p:spPr>
      </p:pic>
    </p:spTree>
    <p:extLst>
      <p:ext uri="{BB962C8B-B14F-4D97-AF65-F5344CB8AC3E}">
        <p14:creationId xmlns:p14="http://schemas.microsoft.com/office/powerpoint/2010/main" val="2204921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Programación </a:t>
            </a:r>
            <a:r>
              <a:rPr lang="es-MX" dirty="0"/>
              <a:t>en parejas</a:t>
            </a:r>
          </a:p>
        </p:txBody>
      </p:sp>
      <p:sp>
        <p:nvSpPr>
          <p:cNvPr id="3" name="Marcador de contenido 2"/>
          <p:cNvSpPr>
            <a:spLocks noGrp="1"/>
          </p:cNvSpPr>
          <p:nvPr>
            <p:ph idx="1"/>
          </p:nvPr>
        </p:nvSpPr>
        <p:spPr/>
        <p:txBody>
          <a:bodyPr/>
          <a:lstStyle/>
          <a:p>
            <a:r>
              <a:rPr lang="es-MX" dirty="0"/>
              <a:t>se recomienda que las tareas de desarrollo se lleven a cabo por dos personas en un mismo puesto. La mayor calidad del código escrito de esta manera -el código es revisado y discutido mientras se escribe- es más importante que la posible pérdida de productividad inmediata.</a:t>
            </a:r>
          </a:p>
        </p:txBody>
      </p:sp>
      <p:pic>
        <p:nvPicPr>
          <p:cNvPr id="4" name="Imagen 3"/>
          <p:cNvPicPr>
            <a:picLocks noChangeAspect="1"/>
          </p:cNvPicPr>
          <p:nvPr/>
        </p:nvPicPr>
        <p:blipFill>
          <a:blip r:embed="rId2"/>
          <a:stretch>
            <a:fillRect/>
          </a:stretch>
        </p:blipFill>
        <p:spPr>
          <a:xfrm>
            <a:off x="8294171" y="4991335"/>
            <a:ext cx="3208852" cy="1599730"/>
          </a:xfrm>
          <a:prstGeom prst="rect">
            <a:avLst/>
          </a:prstGeom>
        </p:spPr>
      </p:pic>
    </p:spTree>
    <p:extLst>
      <p:ext uri="{BB962C8B-B14F-4D97-AF65-F5344CB8AC3E}">
        <p14:creationId xmlns:p14="http://schemas.microsoft.com/office/powerpoint/2010/main" val="2743075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integración del equipo de programación con el cliente o usuario</a:t>
            </a:r>
          </a:p>
        </p:txBody>
      </p:sp>
      <p:sp>
        <p:nvSpPr>
          <p:cNvPr id="3" name="Marcador de contenido 2"/>
          <p:cNvSpPr>
            <a:spLocks noGrp="1"/>
          </p:cNvSpPr>
          <p:nvPr>
            <p:ph idx="1"/>
          </p:nvPr>
        </p:nvSpPr>
        <p:spPr/>
        <p:txBody>
          <a:bodyPr/>
          <a:lstStyle/>
          <a:p>
            <a:r>
              <a:rPr lang="es-MX" dirty="0"/>
              <a:t>Se </a:t>
            </a:r>
            <a:r>
              <a:rPr lang="es-MX" dirty="0" smtClean="0"/>
              <a:t>recomienda en esta característica  </a:t>
            </a:r>
            <a:r>
              <a:rPr lang="es-MX" dirty="0"/>
              <a:t>que un representante del cliente trabaje junto al equipo de desarrollo.</a:t>
            </a:r>
          </a:p>
        </p:txBody>
      </p:sp>
      <p:pic>
        <p:nvPicPr>
          <p:cNvPr id="5" name="Imagen 4"/>
          <p:cNvPicPr>
            <a:picLocks noChangeAspect="1"/>
          </p:cNvPicPr>
          <p:nvPr/>
        </p:nvPicPr>
        <p:blipFill>
          <a:blip r:embed="rId2"/>
          <a:stretch>
            <a:fillRect/>
          </a:stretch>
        </p:blipFill>
        <p:spPr>
          <a:xfrm>
            <a:off x="7629391" y="4469573"/>
            <a:ext cx="2857500" cy="2143125"/>
          </a:xfrm>
          <a:prstGeom prst="rect">
            <a:avLst/>
          </a:prstGeom>
        </p:spPr>
      </p:pic>
    </p:spTree>
    <p:extLst>
      <p:ext uri="{BB962C8B-B14F-4D97-AF65-F5344CB8AC3E}">
        <p14:creationId xmlns:p14="http://schemas.microsoft.com/office/powerpoint/2010/main" val="3367587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Corrección </a:t>
            </a:r>
            <a:r>
              <a:rPr lang="es-MX" dirty="0"/>
              <a:t>de todos los errores </a:t>
            </a:r>
          </a:p>
        </p:txBody>
      </p:sp>
      <p:sp>
        <p:nvSpPr>
          <p:cNvPr id="3" name="Marcador de contenido 2"/>
          <p:cNvSpPr>
            <a:spLocks noGrp="1"/>
          </p:cNvSpPr>
          <p:nvPr>
            <p:ph idx="1"/>
          </p:nvPr>
        </p:nvSpPr>
        <p:spPr/>
        <p:txBody>
          <a:bodyPr/>
          <a:lstStyle/>
          <a:p>
            <a:r>
              <a:rPr lang="es-MX" dirty="0" smtClean="0"/>
              <a:t>Antes </a:t>
            </a:r>
            <a:r>
              <a:rPr lang="es-MX" dirty="0"/>
              <a:t>de añadir nueva funcionalidad. Hacer entregas frecuentes</a:t>
            </a:r>
            <a:r>
              <a:rPr lang="es-MX" dirty="0" smtClean="0"/>
              <a:t>.</a:t>
            </a:r>
          </a:p>
          <a:p>
            <a:pPr marL="0" indent="0">
              <a:buNone/>
            </a:pPr>
            <a:endParaRPr lang="es-MX" dirty="0"/>
          </a:p>
        </p:txBody>
      </p:sp>
      <p:pic>
        <p:nvPicPr>
          <p:cNvPr id="4" name="Imagen 3"/>
          <p:cNvPicPr>
            <a:picLocks noChangeAspect="1"/>
          </p:cNvPicPr>
          <p:nvPr/>
        </p:nvPicPr>
        <p:blipFill>
          <a:blip r:embed="rId2"/>
          <a:stretch>
            <a:fillRect/>
          </a:stretch>
        </p:blipFill>
        <p:spPr>
          <a:xfrm>
            <a:off x="7040317" y="4229099"/>
            <a:ext cx="3105953" cy="2326984"/>
          </a:xfrm>
          <a:prstGeom prst="rect">
            <a:avLst/>
          </a:prstGeom>
        </p:spPr>
      </p:pic>
    </p:spTree>
    <p:extLst>
      <p:ext uri="{BB962C8B-B14F-4D97-AF65-F5344CB8AC3E}">
        <p14:creationId xmlns:p14="http://schemas.microsoft.com/office/powerpoint/2010/main" val="24784428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TC103457496[[fn=Paralaje]]</Template>
  <TotalTime>129</TotalTime>
  <Words>1547</Words>
  <Application>Microsoft Office PowerPoint</Application>
  <PresentationFormat>Panorámica</PresentationFormat>
  <Paragraphs>104</Paragraphs>
  <Slides>33</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33</vt:i4>
      </vt:variant>
    </vt:vector>
  </HeadingPairs>
  <TitlesOfParts>
    <vt:vector size="36" baseType="lpstr">
      <vt:lpstr>Arial</vt:lpstr>
      <vt:lpstr>Corbel</vt:lpstr>
      <vt:lpstr>Parallax</vt:lpstr>
      <vt:lpstr> Extreme Programmins</vt:lpstr>
      <vt:lpstr>Que es  Extreme Programmins XP ?</vt:lpstr>
      <vt:lpstr>Quien la realizo </vt:lpstr>
      <vt:lpstr>Características principales</vt:lpstr>
      <vt:lpstr>Desarrollo iterativo e incremental</vt:lpstr>
      <vt:lpstr>Pruebas unitarias continuas</vt:lpstr>
      <vt:lpstr>Programación en parejas</vt:lpstr>
      <vt:lpstr>integración del equipo de programación con el cliente o usuario</vt:lpstr>
      <vt:lpstr>Corrección de todos los errores </vt:lpstr>
      <vt:lpstr>Refactorización del código</vt:lpstr>
      <vt:lpstr>Propiedad del código compartida</vt:lpstr>
      <vt:lpstr>Simplicidad en el código</vt:lpstr>
      <vt:lpstr>Estructura o elementos específicos de la metodología</vt:lpstr>
      <vt:lpstr>Creación de “user stories”</vt:lpstr>
      <vt:lpstr>Determinación previa de tests a realizar</vt:lpstr>
      <vt:lpstr>Creación de “spike solutions”</vt:lpstr>
      <vt:lpstr>Release planning</vt:lpstr>
      <vt:lpstr>Iteraciones</vt:lpstr>
      <vt:lpstr>Tests</vt:lpstr>
      <vt:lpstr>Releases</vt:lpstr>
      <vt:lpstr>CICLO DE VIDA:</vt:lpstr>
      <vt:lpstr>Fase de la exploración </vt:lpstr>
      <vt:lpstr>Fase del planeamiento </vt:lpstr>
      <vt:lpstr>Fase de producción </vt:lpstr>
      <vt:lpstr>Fase de mantenimiento </vt:lpstr>
      <vt:lpstr>Fase de muerte </vt:lpstr>
      <vt:lpstr>ROLES</vt:lpstr>
      <vt:lpstr>Roles</vt:lpstr>
      <vt:lpstr>Roles</vt:lpstr>
      <vt:lpstr>Roles</vt:lpstr>
      <vt:lpstr>Ventajas </vt:lpstr>
      <vt:lpstr>Desventajas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Extreme Programmins</dc:title>
  <dc:creator>rambohimura</dc:creator>
  <cp:lastModifiedBy>rambohimura</cp:lastModifiedBy>
  <cp:revision>18</cp:revision>
  <dcterms:created xsi:type="dcterms:W3CDTF">2014-02-17T06:47:42Z</dcterms:created>
  <dcterms:modified xsi:type="dcterms:W3CDTF">2014-02-17T08:56:55Z</dcterms:modified>
</cp:coreProperties>
</file>